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3"/>
  </p:notesMasterIdLst>
  <p:sldIdLst>
    <p:sldId id="256" r:id="rId5"/>
    <p:sldId id="316" r:id="rId6"/>
    <p:sldId id="260" r:id="rId7"/>
    <p:sldId id="286" r:id="rId8"/>
    <p:sldId id="317" r:id="rId9"/>
    <p:sldId id="318" r:id="rId10"/>
    <p:sldId id="319" r:id="rId11"/>
    <p:sldId id="289" r:id="rId12"/>
    <p:sldId id="320" r:id="rId13"/>
    <p:sldId id="290" r:id="rId14"/>
    <p:sldId id="322" r:id="rId15"/>
    <p:sldId id="294" r:id="rId16"/>
    <p:sldId id="324" r:id="rId17"/>
    <p:sldId id="325" r:id="rId18"/>
    <p:sldId id="308" r:id="rId19"/>
    <p:sldId id="326" r:id="rId20"/>
    <p:sldId id="310" r:id="rId21"/>
    <p:sldId id="327" r:id="rId22"/>
    <p:sldId id="328" r:id="rId23"/>
    <p:sldId id="313" r:id="rId24"/>
    <p:sldId id="266" r:id="rId25"/>
    <p:sldId id="299" r:id="rId26"/>
    <p:sldId id="300" r:id="rId27"/>
    <p:sldId id="298" r:id="rId28"/>
    <p:sldId id="329" r:id="rId29"/>
    <p:sldId id="314" r:id="rId30"/>
    <p:sldId id="288" r:id="rId31"/>
    <p:sldId id="269" r:id="rId32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oubag SemiBold" panose="020B0604020202020204" charset="0"/>
      <p:regular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Poppins" panose="020B0604020202020204" charset="0"/>
      <p:regular r:id="rId44"/>
      <p:bold r:id="rId45"/>
      <p:italic r:id="rId46"/>
      <p:boldItalic r:id="rId47"/>
    </p:embeddedFont>
    <p:embeddedFont>
      <p:font typeface="Poppins Medium Bold" panose="020B0604020202020204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C04"/>
    <a:srgbClr val="B48900"/>
    <a:srgbClr val="D09E00"/>
    <a:srgbClr val="FFD54F"/>
    <a:srgbClr val="F7C35B"/>
    <a:srgbClr val="FFDF79"/>
    <a:srgbClr val="452103"/>
    <a:srgbClr val="C19D03"/>
    <a:srgbClr val="705500"/>
    <a:srgbClr val="86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7468" autoAdjust="0"/>
  </p:normalViewPr>
  <p:slideViewPr>
    <p:cSldViewPr>
      <p:cViewPr varScale="1">
        <p:scale>
          <a:sx n="33" d="100"/>
          <a:sy n="33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thi Sudasinghe" userId="06fa6357-4233-48be-a0b0-76dbb2e456f5" providerId="ADAL" clId="{A513BD1C-113C-4EC4-AFED-A5418D04803F}"/>
    <pc:docChg chg="undo custSel modSld">
      <pc:chgData name="Pavanthi Sudasinghe" userId="06fa6357-4233-48be-a0b0-76dbb2e456f5" providerId="ADAL" clId="{A513BD1C-113C-4EC4-AFED-A5418D04803F}" dt="2022-12-15T05:21:49.413" v="1685" actId="20577"/>
      <pc:docMkLst>
        <pc:docMk/>
      </pc:docMkLst>
      <pc:sldChg chg="modNotesTx">
        <pc:chgData name="Pavanthi Sudasinghe" userId="06fa6357-4233-48be-a0b0-76dbb2e456f5" providerId="ADAL" clId="{A513BD1C-113C-4EC4-AFED-A5418D04803F}" dt="2022-12-15T05:21:49.413" v="1685" actId="20577"/>
        <pc:sldMkLst>
          <pc:docMk/>
          <pc:sldMk cId="0" sldId="256"/>
        </pc:sldMkLst>
      </pc:sldChg>
      <pc:sldChg chg="modNotesTx">
        <pc:chgData name="Pavanthi Sudasinghe" userId="06fa6357-4233-48be-a0b0-76dbb2e456f5" providerId="ADAL" clId="{A513BD1C-113C-4EC4-AFED-A5418D04803F}" dt="2022-12-14T18:38:30.472" v="1219" actId="20577"/>
        <pc:sldMkLst>
          <pc:docMk/>
          <pc:sldMk cId="0" sldId="260"/>
        </pc:sldMkLst>
      </pc:sldChg>
      <pc:sldChg chg="modNotesTx">
        <pc:chgData name="Pavanthi Sudasinghe" userId="06fa6357-4233-48be-a0b0-76dbb2e456f5" providerId="ADAL" clId="{A513BD1C-113C-4EC4-AFED-A5418D04803F}" dt="2022-12-14T18:12:29.772" v="158"/>
        <pc:sldMkLst>
          <pc:docMk/>
          <pc:sldMk cId="0" sldId="266"/>
        </pc:sldMkLst>
      </pc:sldChg>
      <pc:sldChg chg="modSp mod modNotesTx">
        <pc:chgData name="Pavanthi Sudasinghe" userId="06fa6357-4233-48be-a0b0-76dbb2e456f5" providerId="ADAL" clId="{A513BD1C-113C-4EC4-AFED-A5418D04803F}" dt="2022-12-15T03:54:26.187" v="1533" actId="20577"/>
        <pc:sldMkLst>
          <pc:docMk/>
          <pc:sldMk cId="1149975688" sldId="286"/>
        </pc:sldMkLst>
        <pc:spChg chg="mod">
          <ac:chgData name="Pavanthi Sudasinghe" userId="06fa6357-4233-48be-a0b0-76dbb2e456f5" providerId="ADAL" clId="{A513BD1C-113C-4EC4-AFED-A5418D04803F}" dt="2022-12-15T03:54:26.187" v="1533" actId="20577"/>
          <ac:spMkLst>
            <pc:docMk/>
            <pc:sldMk cId="1149975688" sldId="286"/>
            <ac:spMk id="7" creationId="{1B636CBC-651F-44A1-897E-8B9E945EEDD6}"/>
          </ac:spMkLst>
        </pc:spChg>
      </pc:sldChg>
      <pc:sldChg chg="modNotesTx">
        <pc:chgData name="Pavanthi Sudasinghe" userId="06fa6357-4233-48be-a0b0-76dbb2e456f5" providerId="ADAL" clId="{A513BD1C-113C-4EC4-AFED-A5418D04803F}" dt="2022-12-15T04:10:47.584" v="1682" actId="20577"/>
        <pc:sldMkLst>
          <pc:docMk/>
          <pc:sldMk cId="1641788283" sldId="288"/>
        </pc:sldMkLst>
      </pc:sldChg>
      <pc:sldChg chg="modNotesTx">
        <pc:chgData name="Pavanthi Sudasinghe" userId="06fa6357-4233-48be-a0b0-76dbb2e456f5" providerId="ADAL" clId="{A513BD1C-113C-4EC4-AFED-A5418D04803F}" dt="2022-12-14T18:04:12.667" v="9"/>
        <pc:sldMkLst>
          <pc:docMk/>
          <pc:sldMk cId="2460903502" sldId="289"/>
        </pc:sldMkLst>
      </pc:sldChg>
      <pc:sldChg chg="modNotesTx">
        <pc:chgData name="Pavanthi Sudasinghe" userId="06fa6357-4233-48be-a0b0-76dbb2e456f5" providerId="ADAL" clId="{A513BD1C-113C-4EC4-AFED-A5418D04803F}" dt="2022-12-14T19:03:09.473" v="1388" actId="20577"/>
        <pc:sldMkLst>
          <pc:docMk/>
          <pc:sldMk cId="4022411469" sldId="290"/>
        </pc:sldMkLst>
      </pc:sldChg>
      <pc:sldChg chg="modNotesTx">
        <pc:chgData name="Pavanthi Sudasinghe" userId="06fa6357-4233-48be-a0b0-76dbb2e456f5" providerId="ADAL" clId="{A513BD1C-113C-4EC4-AFED-A5418D04803F}" dt="2022-12-14T19:04:16.096" v="1389"/>
        <pc:sldMkLst>
          <pc:docMk/>
          <pc:sldMk cId="632523957" sldId="294"/>
        </pc:sldMkLst>
      </pc:sldChg>
      <pc:sldChg chg="modNotesTx">
        <pc:chgData name="Pavanthi Sudasinghe" userId="06fa6357-4233-48be-a0b0-76dbb2e456f5" providerId="ADAL" clId="{A513BD1C-113C-4EC4-AFED-A5418D04803F}" dt="2022-12-15T03:29:29.912" v="1450" actId="20577"/>
        <pc:sldMkLst>
          <pc:docMk/>
          <pc:sldMk cId="3126607256" sldId="298"/>
        </pc:sldMkLst>
      </pc:sldChg>
      <pc:sldChg chg="delSp modSp mod modNotesTx">
        <pc:chgData name="Pavanthi Sudasinghe" userId="06fa6357-4233-48be-a0b0-76dbb2e456f5" providerId="ADAL" clId="{A513BD1C-113C-4EC4-AFED-A5418D04803F}" dt="2022-12-15T04:07:33.708" v="1584" actId="478"/>
        <pc:sldMkLst>
          <pc:docMk/>
          <pc:sldMk cId="4193894255" sldId="299"/>
        </pc:sldMkLst>
        <pc:spChg chg="del mod">
          <ac:chgData name="Pavanthi Sudasinghe" userId="06fa6357-4233-48be-a0b0-76dbb2e456f5" providerId="ADAL" clId="{A513BD1C-113C-4EC4-AFED-A5418D04803F}" dt="2022-12-15T04:07:33.708" v="1584" actId="478"/>
          <ac:spMkLst>
            <pc:docMk/>
            <pc:sldMk cId="4193894255" sldId="299"/>
            <ac:spMk id="4" creationId="{6D40CD5D-B682-4BDB-835A-0B2B593AA6C0}"/>
          </ac:spMkLst>
        </pc:spChg>
        <pc:spChg chg="mod">
          <ac:chgData name="Pavanthi Sudasinghe" userId="06fa6357-4233-48be-a0b0-76dbb2e456f5" providerId="ADAL" clId="{A513BD1C-113C-4EC4-AFED-A5418D04803F}" dt="2022-12-15T04:07:00.816" v="1543" actId="1582"/>
          <ac:spMkLst>
            <pc:docMk/>
            <pc:sldMk cId="4193894255" sldId="299"/>
            <ac:spMk id="5" creationId="{7A21FBB6-451C-4855-8958-4DCEEDDC9F51}"/>
          </ac:spMkLst>
        </pc:spChg>
      </pc:sldChg>
      <pc:sldChg chg="modNotesTx">
        <pc:chgData name="Pavanthi Sudasinghe" userId="06fa6357-4233-48be-a0b0-76dbb2e456f5" providerId="ADAL" clId="{A513BD1C-113C-4EC4-AFED-A5418D04803F}" dt="2022-12-14T18:19:40.135" v="392" actId="20577"/>
        <pc:sldMkLst>
          <pc:docMk/>
          <pc:sldMk cId="339449008" sldId="300"/>
        </pc:sldMkLst>
      </pc:sldChg>
      <pc:sldChg chg="modNotesTx">
        <pc:chgData name="Pavanthi Sudasinghe" userId="06fa6357-4233-48be-a0b0-76dbb2e456f5" providerId="ADAL" clId="{A513BD1C-113C-4EC4-AFED-A5418D04803F}" dt="2022-12-14T18:06:52" v="74" actId="20577"/>
        <pc:sldMkLst>
          <pc:docMk/>
          <pc:sldMk cId="2176002992" sldId="308"/>
        </pc:sldMkLst>
      </pc:sldChg>
      <pc:sldChg chg="modNotesTx">
        <pc:chgData name="Pavanthi Sudasinghe" userId="06fa6357-4233-48be-a0b0-76dbb2e456f5" providerId="ADAL" clId="{A513BD1C-113C-4EC4-AFED-A5418D04803F}" dt="2022-12-14T19:09:03.069" v="1419" actId="20577"/>
        <pc:sldMkLst>
          <pc:docMk/>
          <pc:sldMk cId="3434639698" sldId="310"/>
        </pc:sldMkLst>
      </pc:sldChg>
      <pc:sldChg chg="modNotesTx">
        <pc:chgData name="Pavanthi Sudasinghe" userId="06fa6357-4233-48be-a0b0-76dbb2e456f5" providerId="ADAL" clId="{A513BD1C-113C-4EC4-AFED-A5418D04803F}" dt="2022-12-14T19:12:12.752" v="1447" actId="20577"/>
        <pc:sldMkLst>
          <pc:docMk/>
          <pc:sldMk cId="2809523972" sldId="313"/>
        </pc:sldMkLst>
      </pc:sldChg>
      <pc:sldChg chg="modNotesTx">
        <pc:chgData name="Pavanthi Sudasinghe" userId="06fa6357-4233-48be-a0b0-76dbb2e456f5" providerId="ADAL" clId="{A513BD1C-113C-4EC4-AFED-A5418D04803F}" dt="2022-12-15T04:10:22.534" v="1667" actId="20577"/>
        <pc:sldMkLst>
          <pc:docMk/>
          <pc:sldMk cId="849326344" sldId="314"/>
        </pc:sldMkLst>
      </pc:sldChg>
      <pc:sldChg chg="modSp mod modNotesTx">
        <pc:chgData name="Pavanthi Sudasinghe" userId="06fa6357-4233-48be-a0b0-76dbb2e456f5" providerId="ADAL" clId="{A513BD1C-113C-4EC4-AFED-A5418D04803F}" dt="2022-12-14T18:57:20.384" v="1375" actId="20577"/>
        <pc:sldMkLst>
          <pc:docMk/>
          <pc:sldMk cId="634957066" sldId="317"/>
        </pc:sldMkLst>
        <pc:spChg chg="mod">
          <ac:chgData name="Pavanthi Sudasinghe" userId="06fa6357-4233-48be-a0b0-76dbb2e456f5" providerId="ADAL" clId="{A513BD1C-113C-4EC4-AFED-A5418D04803F}" dt="2022-12-14T18:56:03.852" v="1326" actId="20577"/>
          <ac:spMkLst>
            <pc:docMk/>
            <pc:sldMk cId="634957066" sldId="317"/>
            <ac:spMk id="31" creationId="{F88EE6D5-B7C9-4897-B8B3-9AC4338AA576}"/>
          </ac:spMkLst>
        </pc:spChg>
      </pc:sldChg>
      <pc:sldChg chg="modNotesTx">
        <pc:chgData name="Pavanthi Sudasinghe" userId="06fa6357-4233-48be-a0b0-76dbb2e456f5" providerId="ADAL" clId="{A513BD1C-113C-4EC4-AFED-A5418D04803F}" dt="2022-12-14T18:03:45.997" v="7"/>
        <pc:sldMkLst>
          <pc:docMk/>
          <pc:sldMk cId="2517129628" sldId="318"/>
        </pc:sldMkLst>
      </pc:sldChg>
      <pc:sldChg chg="modSp mod modNotesTx">
        <pc:chgData name="Pavanthi Sudasinghe" userId="06fa6357-4233-48be-a0b0-76dbb2e456f5" providerId="ADAL" clId="{A513BD1C-113C-4EC4-AFED-A5418D04803F}" dt="2022-12-15T03:56:21.117" v="1539" actId="1038"/>
        <pc:sldMkLst>
          <pc:docMk/>
          <pc:sldMk cId="3255061848" sldId="319"/>
        </pc:sldMkLst>
        <pc:spChg chg="mod">
          <ac:chgData name="Pavanthi Sudasinghe" userId="06fa6357-4233-48be-a0b0-76dbb2e456f5" providerId="ADAL" clId="{A513BD1C-113C-4EC4-AFED-A5418D04803F}" dt="2022-12-15T03:56:21.117" v="1539" actId="1038"/>
          <ac:spMkLst>
            <pc:docMk/>
            <pc:sldMk cId="3255061848" sldId="319"/>
            <ac:spMk id="44" creationId="{F2E005FA-E33C-410F-928C-215577E011A1}"/>
          </ac:spMkLst>
        </pc:spChg>
      </pc:sldChg>
      <pc:sldChg chg="modNotesTx">
        <pc:chgData name="Pavanthi Sudasinghe" userId="06fa6357-4233-48be-a0b0-76dbb2e456f5" providerId="ADAL" clId="{A513BD1C-113C-4EC4-AFED-A5418D04803F}" dt="2022-12-15T03:30:06.183" v="1452" actId="20577"/>
        <pc:sldMkLst>
          <pc:docMk/>
          <pc:sldMk cId="3036427709" sldId="320"/>
        </pc:sldMkLst>
      </pc:sldChg>
      <pc:sldChg chg="modSp mod modNotesTx">
        <pc:chgData name="Pavanthi Sudasinghe" userId="06fa6357-4233-48be-a0b0-76dbb2e456f5" providerId="ADAL" clId="{A513BD1C-113C-4EC4-AFED-A5418D04803F}" dt="2022-12-15T04:00:51.443" v="1542" actId="20577"/>
        <pc:sldMkLst>
          <pc:docMk/>
          <pc:sldMk cId="577311696" sldId="322"/>
        </pc:sldMkLst>
        <pc:graphicFrameChg chg="modGraphic">
          <ac:chgData name="Pavanthi Sudasinghe" userId="06fa6357-4233-48be-a0b0-76dbb2e456f5" providerId="ADAL" clId="{A513BD1C-113C-4EC4-AFED-A5418D04803F}" dt="2022-12-15T04:00:51.443" v="1542" actId="20577"/>
          <ac:graphicFrameMkLst>
            <pc:docMk/>
            <pc:sldMk cId="577311696" sldId="322"/>
            <ac:graphicFrameMk id="5" creationId="{6943396B-DB0B-4CA9-8612-F0AFD8DB7377}"/>
          </ac:graphicFrameMkLst>
        </pc:graphicFrameChg>
      </pc:sldChg>
      <pc:sldChg chg="modNotesTx">
        <pc:chgData name="Pavanthi Sudasinghe" userId="06fa6357-4233-48be-a0b0-76dbb2e456f5" providerId="ADAL" clId="{A513BD1C-113C-4EC4-AFED-A5418D04803F}" dt="2022-12-14T19:05:26.800" v="1390"/>
        <pc:sldMkLst>
          <pc:docMk/>
          <pc:sldMk cId="2031241130" sldId="324"/>
        </pc:sldMkLst>
      </pc:sldChg>
      <pc:sldChg chg="modNotesTx">
        <pc:chgData name="Pavanthi Sudasinghe" userId="06fa6357-4233-48be-a0b0-76dbb2e456f5" providerId="ADAL" clId="{A513BD1C-113C-4EC4-AFED-A5418D04803F}" dt="2022-12-14T19:05:42.060" v="1391"/>
        <pc:sldMkLst>
          <pc:docMk/>
          <pc:sldMk cId="736761093" sldId="325"/>
        </pc:sldMkLst>
      </pc:sldChg>
      <pc:sldChg chg="modNotesTx">
        <pc:chgData name="Pavanthi Sudasinghe" userId="06fa6357-4233-48be-a0b0-76dbb2e456f5" providerId="ADAL" clId="{A513BD1C-113C-4EC4-AFED-A5418D04803F}" dt="2022-12-14T18:07:11.681" v="75"/>
        <pc:sldMkLst>
          <pc:docMk/>
          <pc:sldMk cId="3949520" sldId="326"/>
        </pc:sldMkLst>
      </pc:sldChg>
      <pc:sldChg chg="modNotesTx">
        <pc:chgData name="Pavanthi Sudasinghe" userId="06fa6357-4233-48be-a0b0-76dbb2e456f5" providerId="ADAL" clId="{A513BD1C-113C-4EC4-AFED-A5418D04803F}" dt="2022-12-14T18:10:22.665" v="156"/>
        <pc:sldMkLst>
          <pc:docMk/>
          <pc:sldMk cId="2263695307" sldId="327"/>
        </pc:sldMkLst>
      </pc:sldChg>
      <pc:sldChg chg="modNotesTx">
        <pc:chgData name="Pavanthi Sudasinghe" userId="06fa6357-4233-48be-a0b0-76dbb2e456f5" providerId="ADAL" clId="{A513BD1C-113C-4EC4-AFED-A5418D04803F}" dt="2022-12-14T19:58:40.368" v="1449" actId="20577"/>
        <pc:sldMkLst>
          <pc:docMk/>
          <pc:sldMk cId="2412120548" sldId="328"/>
        </pc:sldMkLst>
      </pc:sldChg>
      <pc:sldChg chg="modNotesTx">
        <pc:chgData name="Pavanthi Sudasinghe" userId="06fa6357-4233-48be-a0b0-76dbb2e456f5" providerId="ADAL" clId="{A513BD1C-113C-4EC4-AFED-A5418D04803F}" dt="2022-12-14T18:34:13.053" v="1197" actId="20577"/>
        <pc:sldMkLst>
          <pc:docMk/>
          <pc:sldMk cId="1797356915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D8F0-D855-408E-9125-DA820E22ACB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C5A6-55A7-4D06-9DAB-81AC2522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7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1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0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0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1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61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9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endParaRPr lang="en-US" dirty="0">
              <a:solidFill>
                <a:srgbClr val="0E101A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1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8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4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1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olidFill>
                  <a:srgbClr val="0E101A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4C5A6-55A7-4D06-9DAB-81AC2522F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ochconvert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1356360"/>
            <a:ext cx="15316200" cy="7263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+mj-lt"/>
              </a:rPr>
              <a:t>Can the crowds’ wisdom predict the cricket match outcome better than historical data ? </a:t>
            </a:r>
          </a:p>
          <a:p>
            <a:r>
              <a:rPr lang="en-US" sz="4000" b="1" dirty="0">
                <a:solidFill>
                  <a:srgbClr val="FFFFFF"/>
                </a:solidFill>
                <a:latin typeface="+mj-lt"/>
              </a:rPr>
              <a:t>A comparative study of machine learning algorithms</a:t>
            </a:r>
          </a:p>
          <a:p>
            <a:endParaRPr lang="en-US" sz="4000" b="1" dirty="0">
              <a:solidFill>
                <a:srgbClr val="FFFFFF"/>
              </a:solidFill>
              <a:latin typeface="+mj-lt"/>
            </a:endParaRPr>
          </a:p>
          <a:p>
            <a:endParaRPr lang="en-US" sz="4000" b="1" dirty="0">
              <a:solidFill>
                <a:srgbClr val="FFFFFF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Name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S.P.P.M. Sudasinghe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Index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s14510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Supervisor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Dr. Sameera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Viswakula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Co-Supervisor :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Dr. G. P.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Lakraj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4B9065-B448-43A1-939E-EE2998275BB8}"/>
              </a:ext>
            </a:extLst>
          </p:cNvPr>
          <p:cNvSpPr txBox="1"/>
          <p:nvPr/>
        </p:nvSpPr>
        <p:spPr>
          <a:xfrm>
            <a:off x="3352800" y="3157121"/>
            <a:ext cx="887327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Average Runs Scored in a match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Average number of boundaries earned in a match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Average Rune conceded in a match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Average wickets taken in a match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Average Wickets lost in a match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Categorize the venues continent-wise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4D96-A4D0-4DA6-8197-F0F7DFD9366D}"/>
              </a:ext>
            </a:extLst>
          </p:cNvPr>
          <p:cNvSpPr txBox="1"/>
          <p:nvPr/>
        </p:nvSpPr>
        <p:spPr>
          <a:xfrm>
            <a:off x="3505200" y="311128"/>
            <a:ext cx="11201401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2241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EA058-1606-4A22-9380-7536142217B2}"/>
              </a:ext>
            </a:extLst>
          </p:cNvPr>
          <p:cNvSpPr txBox="1"/>
          <p:nvPr/>
        </p:nvSpPr>
        <p:spPr>
          <a:xfrm>
            <a:off x="2705100" y="3251101"/>
            <a:ext cx="1272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3396B-DB0B-4CA9-8612-F0AFD8DB7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86879"/>
              </p:ext>
            </p:extLst>
          </p:nvPr>
        </p:nvGraphicFramePr>
        <p:xfrm>
          <a:off x="1219200" y="1943100"/>
          <a:ext cx="15697200" cy="6329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381079813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18540997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69315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Match playing continent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T1_Mat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matches played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T1_Avg_Runs_Scored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by Team 1 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T1_Avg_Bound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boundaries earned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3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T1_Avg_Runs_Con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conceded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T1_Avg_Wkts_Taken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wickets taken by Team1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0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T1_Avg_Wkts_Lost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wickets lost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23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T1_W/L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1 Win / Loss ratio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75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T2_Mat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matches played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T2_Avg_Runs_Scored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22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T2_Avg_Bound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boundaries earned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39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T2_Avg_Runs_Con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conceded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T2_Avg_Wkts_Taken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wickets taken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9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T2_Avg_Wkts_Lost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number of wickets lost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T2_W/L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2 Win / Loss ratio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65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Winner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1 or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0150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6E962B-B34D-4375-913B-432E25AFB1AE}"/>
              </a:ext>
            </a:extLst>
          </p:cNvPr>
          <p:cNvSpPr txBox="1"/>
          <p:nvPr/>
        </p:nvSpPr>
        <p:spPr>
          <a:xfrm>
            <a:off x="5791200" y="85973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519 observations, 16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6A1AD-D9CD-49A0-A053-503249DF3ACB}"/>
              </a:ext>
            </a:extLst>
          </p:cNvPr>
          <p:cNvSpPr txBox="1"/>
          <p:nvPr/>
        </p:nvSpPr>
        <p:spPr>
          <a:xfrm>
            <a:off x="2057399" y="311128"/>
            <a:ext cx="13487401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Dataset after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7731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79BE35-A406-4803-8734-28212F6B4616}"/>
              </a:ext>
            </a:extLst>
          </p:cNvPr>
          <p:cNvSpPr txBox="1"/>
          <p:nvPr/>
        </p:nvSpPr>
        <p:spPr>
          <a:xfrm>
            <a:off x="0" y="311128"/>
            <a:ext cx="18387039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Descriptive Analysis - Important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0E818-F5F1-42BD-B25A-3525D7E8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14700"/>
            <a:ext cx="6629400" cy="4405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94FBB-4D79-4CB0-BA7A-5C0E7D0FA3D9}"/>
              </a:ext>
            </a:extLst>
          </p:cNvPr>
          <p:cNvSpPr txBox="1"/>
          <p:nvPr/>
        </p:nvSpPr>
        <p:spPr>
          <a:xfrm>
            <a:off x="9982200" y="4828282"/>
            <a:ext cx="6324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dataset is imbalanced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2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A800DCE-716C-4A15-AEC3-4A3258A6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66" y="823609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32904A0-4CA4-4523-94C3-1D382C1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11" y="3795409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86D90-52C8-4E31-8AE0-C2A491E1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66" y="6891034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A887DDA-66F7-4948-B3E6-51A9B9DE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800100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557B8C-372D-4F24-9737-5EB4433A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795409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4BFEDAB-EE54-4DD0-87CE-99D9024A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3" y="6893466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6F2500B6-2F50-4AD0-A57A-848333BD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3781425"/>
            <a:ext cx="44196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4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FA69D80-C63E-4816-AC4F-91A1324A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02628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B860A9C-6513-4047-A778-DEAF10F8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43325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074AF87-3A28-4537-9537-49FC4FFF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818879"/>
            <a:ext cx="4324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F7BDFAD7-42B3-4EC5-A2DC-3A728636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90" y="702628"/>
            <a:ext cx="44100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666E543F-FF02-44AE-B806-8F7B54D3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89" y="3724275"/>
            <a:ext cx="44100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93850586-1511-4EB7-8F1F-7252845D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51" y="6837524"/>
            <a:ext cx="43243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8EF349D8-15F5-4B49-8AFC-87E0810B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3724275"/>
            <a:ext cx="43338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7201EA-BA38-44AF-92C4-69772D84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96" y="1030785"/>
            <a:ext cx="8823978" cy="8375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A84C5-0B80-430A-8CC3-22D36D778149}"/>
              </a:ext>
            </a:extLst>
          </p:cNvPr>
          <p:cNvSpPr txBox="1"/>
          <p:nvPr/>
        </p:nvSpPr>
        <p:spPr>
          <a:xfrm>
            <a:off x="10972800" y="4664214"/>
            <a:ext cx="69342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Correlation – Association Plot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Multicollinearity exists</a:t>
            </a:r>
          </a:p>
        </p:txBody>
      </p:sp>
    </p:spTree>
    <p:extLst>
      <p:ext uri="{BB962C8B-B14F-4D97-AF65-F5344CB8AC3E}">
        <p14:creationId xmlns:p14="http://schemas.microsoft.com/office/powerpoint/2010/main" val="217600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8F0EDE-05FB-4102-93FE-DDE965FD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"/>
          <a:stretch/>
        </p:blipFill>
        <p:spPr>
          <a:xfrm>
            <a:off x="9753600" y="2476500"/>
            <a:ext cx="6477000" cy="5741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79BC-DBCE-461F-A80B-BD8520468A67}"/>
              </a:ext>
            </a:extLst>
          </p:cNvPr>
          <p:cNvSpPr txBox="1"/>
          <p:nvPr/>
        </p:nvSpPr>
        <p:spPr>
          <a:xfrm>
            <a:off x="838200" y="4057352"/>
            <a:ext cx="83058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i="0" dirty="0">
                <a:solidFill>
                  <a:schemeClr val="bg1"/>
                </a:solidFill>
                <a:effectLst/>
              </a:rPr>
              <a:t>FAMD – Factor Analysis of Mixed Data</a:t>
            </a:r>
            <a:endParaRPr lang="en-US" sz="2800" b="1" i="0" dirty="0">
              <a:solidFill>
                <a:schemeClr val="bg1"/>
              </a:solidFill>
              <a:effectLst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principal component method dedicated to analyze a data set containing both quantitative and qualitative variables</a:t>
            </a:r>
            <a:endParaRPr lang="en-US" sz="28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A10D045-D7A6-44E4-A1D9-6DF5E4FD4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3370"/>
              </p:ext>
            </p:extLst>
          </p:nvPr>
        </p:nvGraphicFramePr>
        <p:xfrm>
          <a:off x="3505200" y="3924300"/>
          <a:ext cx="11038434" cy="2743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20188">
                  <a:extLst>
                    <a:ext uri="{9D8B030D-6E8A-4147-A177-3AD203B41FA5}">
                      <a16:colId xmlns:a16="http://schemas.microsoft.com/office/drawing/2014/main" val="3857505745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162078299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3086340572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142924575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091281933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26105641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24700245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867411093"/>
                    </a:ext>
                  </a:extLst>
                </a:gridCol>
                <a:gridCol w="1294446">
                  <a:extLst>
                    <a:ext uri="{9D8B030D-6E8A-4147-A177-3AD203B41FA5}">
                      <a16:colId xmlns:a16="http://schemas.microsoft.com/office/drawing/2014/main" val="15113657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6056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62.4%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62.6%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60.7%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67.3%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47477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61.7%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83892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63.2%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60.8%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65.8%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61.7%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57.8%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67.3%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56.7%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78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39DA3D-7619-4157-8C9E-9A0F1EE5ADE7}"/>
              </a:ext>
            </a:extLst>
          </p:cNvPr>
          <p:cNvSpPr txBox="1"/>
          <p:nvPr/>
        </p:nvSpPr>
        <p:spPr>
          <a:xfrm>
            <a:off x="7812318" y="33909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FC373-C32C-4001-B21A-05447199541F}"/>
              </a:ext>
            </a:extLst>
          </p:cNvPr>
          <p:cNvSpPr txBox="1"/>
          <p:nvPr/>
        </p:nvSpPr>
        <p:spPr>
          <a:xfrm>
            <a:off x="11469918" y="33909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D8930-E9AF-4F53-84FF-0C47BA62AA50}"/>
              </a:ext>
            </a:extLst>
          </p:cNvPr>
          <p:cNvSpPr txBox="1"/>
          <p:nvPr/>
        </p:nvSpPr>
        <p:spPr>
          <a:xfrm>
            <a:off x="990600" y="327261"/>
            <a:ext cx="16611600" cy="1387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Historical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43463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0C298E-9A0C-4055-A71E-199BFA821007}"/>
              </a:ext>
            </a:extLst>
          </p:cNvPr>
          <p:cNvSpPr txBox="1"/>
          <p:nvPr/>
        </p:nvSpPr>
        <p:spPr>
          <a:xfrm>
            <a:off x="4495800" y="3924300"/>
            <a:ext cx="1615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600" b="1" i="0" dirty="0">
                <a:solidFill>
                  <a:schemeClr val="bg1"/>
                </a:solidFill>
                <a:effectLst/>
              </a:rPr>
              <a:t>A model based on Twitter data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7" name="Google Shape;10755;p61">
            <a:extLst>
              <a:ext uri="{FF2B5EF4-FFF2-40B4-BE49-F238E27FC236}">
                <a16:creationId xmlns:a16="http://schemas.microsoft.com/office/drawing/2014/main" id="{DBC52FEF-75C1-4074-B18D-0EE512F1BFC0}"/>
              </a:ext>
            </a:extLst>
          </p:cNvPr>
          <p:cNvGrpSpPr/>
          <p:nvPr/>
        </p:nvGrpSpPr>
        <p:grpSpPr>
          <a:xfrm>
            <a:off x="15011400" y="4883952"/>
            <a:ext cx="1384494" cy="1326348"/>
            <a:chOff x="4201447" y="3817349"/>
            <a:chExt cx="346024" cy="345674"/>
          </a:xfrm>
          <a:solidFill>
            <a:schemeClr val="bg1"/>
          </a:solidFill>
        </p:grpSpPr>
        <p:sp>
          <p:nvSpPr>
            <p:cNvPr id="8" name="Google Shape;10756;p61">
              <a:extLst>
                <a:ext uri="{FF2B5EF4-FFF2-40B4-BE49-F238E27FC236}">
                  <a16:creationId xmlns:a16="http://schemas.microsoft.com/office/drawing/2014/main" id="{F8D46E2A-5ED3-470B-893E-ED029686B54F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57;p61">
              <a:extLst>
                <a:ext uri="{FF2B5EF4-FFF2-40B4-BE49-F238E27FC236}">
                  <a16:creationId xmlns:a16="http://schemas.microsoft.com/office/drawing/2014/main" id="{92580DDB-015F-4022-88B7-9F349B23E5DF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4003CC7-9FB2-431C-BA6D-040D4F057FFC}"/>
              </a:ext>
            </a:extLst>
          </p:cNvPr>
          <p:cNvGrpSpPr/>
          <p:nvPr/>
        </p:nvGrpSpPr>
        <p:grpSpPr>
          <a:xfrm>
            <a:off x="2590800" y="3771900"/>
            <a:ext cx="1543050" cy="1543050"/>
            <a:chOff x="0" y="0"/>
            <a:chExt cx="406400" cy="406400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3A2168CD-C69A-4C2B-940B-5D637D1BE567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BC19052B-53B9-4073-8C08-A84EE181F509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26">
            <a:extLst>
              <a:ext uri="{FF2B5EF4-FFF2-40B4-BE49-F238E27FC236}">
                <a16:creationId xmlns:a16="http://schemas.microsoft.com/office/drawing/2014/main" id="{B1DBEA8B-2405-4187-A0B9-6C8ED15C2905}"/>
              </a:ext>
            </a:extLst>
          </p:cNvPr>
          <p:cNvSpPr txBox="1"/>
          <p:nvPr/>
        </p:nvSpPr>
        <p:spPr>
          <a:xfrm>
            <a:off x="2910620" y="41272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369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E6D4069-FDFF-4691-A847-6694965FE3D6}"/>
              </a:ext>
            </a:extLst>
          </p:cNvPr>
          <p:cNvSpPr txBox="1"/>
          <p:nvPr/>
        </p:nvSpPr>
        <p:spPr>
          <a:xfrm>
            <a:off x="3505200" y="311128"/>
            <a:ext cx="11201401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Twitter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CE55-D06C-4073-BE21-8FA229202267}"/>
              </a:ext>
            </a:extLst>
          </p:cNvPr>
          <p:cNvSpPr txBox="1"/>
          <p:nvPr/>
        </p:nvSpPr>
        <p:spPr>
          <a:xfrm>
            <a:off x="2781300" y="3840381"/>
            <a:ext cx="1272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6735E7-2B34-46B1-873D-98D406B85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4755"/>
              </p:ext>
            </p:extLst>
          </p:nvPr>
        </p:nvGraphicFramePr>
        <p:xfrm>
          <a:off x="1295400" y="2532380"/>
          <a:ext cx="15697200" cy="2992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381079813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18540997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69315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T1_Twitter_Volume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Volume of pre-match tweets for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T1_Fans_Sentiment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Aggregated fans’ sentiment for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T1_Winner_Prediction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of mentions of Team 1 as the winner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T2_Twitter_Volume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Volume of pre-match tweets for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3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T2_Fans_Sentiment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Aggregated fans’ sentiment for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T2_Winner_Prediction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of mentions of Team 2 as the winner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0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Winner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1 or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0150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0C4844-55C5-4E7B-9113-355F0EC1A6C6}"/>
                  </a:ext>
                </a:extLst>
              </p:cNvPr>
              <p:cNvSpPr txBox="1"/>
              <p:nvPr/>
            </p:nvSpPr>
            <p:spPr>
              <a:xfrm>
                <a:off x="4143776" y="6134100"/>
                <a:ext cx="16468324" cy="87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bg1"/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bg1"/>
                        </a:solidFill>
                        <a:latin typeface="+mj-lt"/>
                      </a:rPr>
                      <m:t>1_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bg1"/>
                        </a:solidFill>
                        <a:latin typeface="+mj-lt"/>
                      </a:rPr>
                      <m:t>Twitter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bg1"/>
                        </a:solidFill>
                        <a:latin typeface="+mj-lt"/>
                      </a:rPr>
                      <m:t>_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bg1"/>
                        </a:solidFill>
                        <a:latin typeface="+mj-lt"/>
                      </a:rPr>
                      <m:t>Volume</m:t>
                    </m:r>
                  </m:oMath>
                </a14:m>
                <a:r>
                  <a:rPr lang="en-US" sz="2800" b="1" i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𝑡𝑤𝑒𝑒𝑡𝑠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𝑡𝑤𝑒𝑒𝑡𝑠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0C4844-55C5-4E7B-9113-355F0EC1A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76" y="6134100"/>
                <a:ext cx="16468324" cy="874791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EC98B4-E45A-4B91-96CC-4C54251F6994}"/>
                  </a:ext>
                </a:extLst>
              </p:cNvPr>
              <p:cNvSpPr txBox="1"/>
              <p:nvPr/>
            </p:nvSpPr>
            <p:spPr>
              <a:xfrm>
                <a:off x="4143776" y="7481869"/>
                <a:ext cx="16468324" cy="87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bg1"/>
                    </a:solidFill>
                    <a:latin typeface="+mj-lt"/>
                  </a:rPr>
                  <a:t>T1_Fans_Sentiment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𝑡𝑤𝑒𝑒𝑡𝑠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𝑡𝑤𝑒𝑒𝑡𝑠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𝑚𝑎𝑡𝑐h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EC98B4-E45A-4B91-96CC-4C54251F6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76" y="7481869"/>
                <a:ext cx="16468324" cy="874791"/>
              </a:xfrm>
              <a:prstGeom prst="rect">
                <a:avLst/>
              </a:prstGeom>
              <a:blipFill>
                <a:blip r:embed="rId4"/>
                <a:stretch>
                  <a:fillRect l="-77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5A4019-8F69-4A5A-989C-8B007F608593}"/>
                  </a:ext>
                </a:extLst>
              </p:cNvPr>
              <p:cNvSpPr txBox="1"/>
              <p:nvPr/>
            </p:nvSpPr>
            <p:spPr>
              <a:xfrm>
                <a:off x="4143776" y="8777269"/>
                <a:ext cx="16468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bg1"/>
                    </a:solidFill>
                    <a:latin typeface="+mj-lt"/>
                  </a:rPr>
                  <a:t>T1_Winner_Prediction </a:t>
                </a: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𝑡𝑤𝑒𝑒𝑡𝑠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𝑐𝑜𝑛𝑡𝑎𝑖𝑛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‘T1 win’ or ‘T1 will win’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5A4019-8F69-4A5A-989C-8B007F608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76" y="8777269"/>
                <a:ext cx="16468324" cy="584775"/>
              </a:xfrm>
              <a:prstGeom prst="rect">
                <a:avLst/>
              </a:prstGeom>
              <a:blipFill>
                <a:blip r:embed="rId5"/>
                <a:stretch>
                  <a:fillRect l="-777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Google Shape;4720;p53">
            <a:extLst>
              <a:ext uri="{FF2B5EF4-FFF2-40B4-BE49-F238E27FC236}">
                <a16:creationId xmlns:a16="http://schemas.microsoft.com/office/drawing/2014/main" id="{D5F8FF97-FAE0-4B00-8519-D643A8123068}"/>
              </a:ext>
            </a:extLst>
          </p:cNvPr>
          <p:cNvSpPr/>
          <p:nvPr/>
        </p:nvSpPr>
        <p:spPr>
          <a:xfrm rot="-5400000">
            <a:off x="-1053580" y="5191805"/>
            <a:ext cx="4879509" cy="2176662"/>
          </a:xfrm>
          <a:custGeom>
            <a:avLst/>
            <a:gdLst/>
            <a:ahLst/>
            <a:cxnLst/>
            <a:rect l="l" t="t" r="r" b="b"/>
            <a:pathLst>
              <a:path w="20063" h="15295" extrusionOk="0">
                <a:moveTo>
                  <a:pt x="10657" y="1"/>
                </a:moveTo>
                <a:cubicBezTo>
                  <a:pt x="5482" y="1"/>
                  <a:pt x="1229" y="4371"/>
                  <a:pt x="2698" y="11301"/>
                </a:cubicBezTo>
                <a:lnTo>
                  <a:pt x="1" y="11404"/>
                </a:lnTo>
                <a:lnTo>
                  <a:pt x="5762" y="15295"/>
                </a:lnTo>
                <a:lnTo>
                  <a:pt x="6899" y="9166"/>
                </a:lnTo>
                <a:lnTo>
                  <a:pt x="4924" y="10543"/>
                </a:lnTo>
                <a:cubicBezTo>
                  <a:pt x="2470" y="5336"/>
                  <a:pt x="6367" y="689"/>
                  <a:pt x="11516" y="689"/>
                </a:cubicBezTo>
                <a:cubicBezTo>
                  <a:pt x="14266" y="689"/>
                  <a:pt x="17374" y="2014"/>
                  <a:pt x="20063" y="5287"/>
                </a:cubicBezTo>
                <a:cubicBezTo>
                  <a:pt x="17311" y="1626"/>
                  <a:pt x="13813" y="1"/>
                  <a:pt x="1065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F661F-431A-48CA-83A4-7DDCFEDE19C2}"/>
              </a:ext>
            </a:extLst>
          </p:cNvPr>
          <p:cNvSpPr/>
          <p:nvPr/>
        </p:nvSpPr>
        <p:spPr>
          <a:xfrm>
            <a:off x="3733800" y="5981700"/>
            <a:ext cx="11163300" cy="37338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497A8-A907-4CAA-AA01-C09DEE6C76A6}"/>
              </a:ext>
            </a:extLst>
          </p:cNvPr>
          <p:cNvSpPr txBox="1"/>
          <p:nvPr/>
        </p:nvSpPr>
        <p:spPr>
          <a:xfrm>
            <a:off x="13716000" y="20763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519 observations, 7 variables</a:t>
            </a:r>
          </a:p>
        </p:txBody>
      </p:sp>
    </p:spTree>
    <p:extLst>
      <p:ext uri="{BB962C8B-B14F-4D97-AF65-F5344CB8AC3E}">
        <p14:creationId xmlns:p14="http://schemas.microsoft.com/office/powerpoint/2010/main" val="241212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7">
            <a:extLst>
              <a:ext uri="{FF2B5EF4-FFF2-40B4-BE49-F238E27FC236}">
                <a16:creationId xmlns:a16="http://schemas.microsoft.com/office/drawing/2014/main" id="{2EA58597-A63A-191C-A0F6-E85EC7C35620}"/>
              </a:ext>
            </a:extLst>
          </p:cNvPr>
          <p:cNvSpPr txBox="1"/>
          <p:nvPr/>
        </p:nvSpPr>
        <p:spPr>
          <a:xfrm>
            <a:off x="3117093" y="7590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Overview</a:t>
            </a: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145A4B99-5B22-4EA2-B035-CBE71BDCDF50}"/>
              </a:ext>
            </a:extLst>
          </p:cNvPr>
          <p:cNvGrpSpPr/>
          <p:nvPr/>
        </p:nvGrpSpPr>
        <p:grpSpPr>
          <a:xfrm>
            <a:off x="1866899" y="3447933"/>
            <a:ext cx="1543050" cy="1543050"/>
            <a:chOff x="0" y="0"/>
            <a:chExt cx="406400" cy="406400"/>
          </a:xfrm>
        </p:grpSpPr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638B255-1B59-444D-B9F9-9D41D83A1D89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3AB96339-448D-4011-AB6F-0284674AC78C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1" name="Group 9">
            <a:extLst>
              <a:ext uri="{FF2B5EF4-FFF2-40B4-BE49-F238E27FC236}">
                <a16:creationId xmlns:a16="http://schemas.microsoft.com/office/drawing/2014/main" id="{0CC2CD5F-9228-471D-A288-0681BD01FE53}"/>
              </a:ext>
            </a:extLst>
          </p:cNvPr>
          <p:cNvGrpSpPr/>
          <p:nvPr/>
        </p:nvGrpSpPr>
        <p:grpSpPr>
          <a:xfrm>
            <a:off x="10177077" y="3447933"/>
            <a:ext cx="1543050" cy="1543050"/>
            <a:chOff x="0" y="0"/>
            <a:chExt cx="406400" cy="406400"/>
          </a:xfrm>
        </p:grpSpPr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CBB1D27-DF2A-4919-B82A-A984361F3AB3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68108DA8-8A15-43F1-B59A-CD386DB802C8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12">
            <a:extLst>
              <a:ext uri="{FF2B5EF4-FFF2-40B4-BE49-F238E27FC236}">
                <a16:creationId xmlns:a16="http://schemas.microsoft.com/office/drawing/2014/main" id="{95B6F959-DDA7-4548-A9F5-71403ECEDD5E}"/>
              </a:ext>
            </a:extLst>
          </p:cNvPr>
          <p:cNvGrpSpPr/>
          <p:nvPr/>
        </p:nvGrpSpPr>
        <p:grpSpPr>
          <a:xfrm>
            <a:off x="1895474" y="5505450"/>
            <a:ext cx="1543050" cy="1543050"/>
            <a:chOff x="0" y="0"/>
            <a:chExt cx="406400" cy="406400"/>
          </a:xfrm>
        </p:grpSpPr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436F609-F066-4BE1-B64D-6FFA965B00A4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TextBox 14">
              <a:extLst>
                <a:ext uri="{FF2B5EF4-FFF2-40B4-BE49-F238E27FC236}">
                  <a16:creationId xmlns:a16="http://schemas.microsoft.com/office/drawing/2014/main" id="{FC619ED3-9876-4BEA-BF8B-9BB86CF179AD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15">
            <a:extLst>
              <a:ext uri="{FF2B5EF4-FFF2-40B4-BE49-F238E27FC236}">
                <a16:creationId xmlns:a16="http://schemas.microsoft.com/office/drawing/2014/main" id="{9B5F2133-A4C8-4233-BBD9-211C424FC10F}"/>
              </a:ext>
            </a:extLst>
          </p:cNvPr>
          <p:cNvGrpSpPr/>
          <p:nvPr/>
        </p:nvGrpSpPr>
        <p:grpSpPr>
          <a:xfrm>
            <a:off x="10205652" y="5505450"/>
            <a:ext cx="1543050" cy="1543050"/>
            <a:chOff x="0" y="0"/>
            <a:chExt cx="406400" cy="406400"/>
          </a:xfrm>
        </p:grpSpPr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58EECA5-6D58-4C94-BA4E-9345C11B3CC7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5B1BDBBA-5A4C-41A2-9647-5BCEE3455B6E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0" name="TextBox 18">
            <a:extLst>
              <a:ext uri="{FF2B5EF4-FFF2-40B4-BE49-F238E27FC236}">
                <a16:creationId xmlns:a16="http://schemas.microsoft.com/office/drawing/2014/main" id="{9AEF101C-9C14-4D6C-A8C7-03300D41AA85}"/>
              </a:ext>
            </a:extLst>
          </p:cNvPr>
          <p:cNvSpPr txBox="1"/>
          <p:nvPr/>
        </p:nvSpPr>
        <p:spPr>
          <a:xfrm>
            <a:off x="2215294" y="3803274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FAB7A43B-1F02-4D4B-BF17-57ECB3AD1947}"/>
              </a:ext>
            </a:extLst>
          </p:cNvPr>
          <p:cNvSpPr txBox="1"/>
          <p:nvPr/>
        </p:nvSpPr>
        <p:spPr>
          <a:xfrm>
            <a:off x="10487372" y="3803274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CFCB7D03-254B-47D5-AAD9-6E6FC726B5C7}"/>
              </a:ext>
            </a:extLst>
          </p:cNvPr>
          <p:cNvSpPr txBox="1"/>
          <p:nvPr/>
        </p:nvSpPr>
        <p:spPr>
          <a:xfrm>
            <a:off x="3631479" y="4057533"/>
            <a:ext cx="6117743" cy="489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8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367B8237-7C3A-45AB-AEE4-B897A8BC19BC}"/>
              </a:ext>
            </a:extLst>
          </p:cNvPr>
          <p:cNvSpPr txBox="1"/>
          <p:nvPr/>
        </p:nvSpPr>
        <p:spPr>
          <a:xfrm>
            <a:off x="11941657" y="3981333"/>
            <a:ext cx="6117743" cy="489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800" dirty="0">
                <a:solidFill>
                  <a:srgbClr val="FFFFFF"/>
                </a:solidFill>
              </a:rPr>
              <a:t>Significance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97DC370E-65DF-465B-8051-BCEC2E934C02}"/>
              </a:ext>
            </a:extLst>
          </p:cNvPr>
          <p:cNvSpPr txBox="1"/>
          <p:nvPr/>
        </p:nvSpPr>
        <p:spPr>
          <a:xfrm>
            <a:off x="2215294" y="586079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346CD619-7D46-4103-9FFC-608D00F78A9B}"/>
              </a:ext>
            </a:extLst>
          </p:cNvPr>
          <p:cNvSpPr txBox="1"/>
          <p:nvPr/>
        </p:nvSpPr>
        <p:spPr>
          <a:xfrm>
            <a:off x="10487372" y="586079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sp>
        <p:nvSpPr>
          <p:cNvPr id="56" name="TextBox 28">
            <a:extLst>
              <a:ext uri="{FF2B5EF4-FFF2-40B4-BE49-F238E27FC236}">
                <a16:creationId xmlns:a16="http://schemas.microsoft.com/office/drawing/2014/main" id="{50C58085-0B83-46BB-9262-FD6E5F5D3C65}"/>
              </a:ext>
            </a:extLst>
          </p:cNvPr>
          <p:cNvSpPr txBox="1"/>
          <p:nvPr/>
        </p:nvSpPr>
        <p:spPr>
          <a:xfrm>
            <a:off x="3631479" y="6038733"/>
            <a:ext cx="6117743" cy="92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800" dirty="0">
                <a:solidFill>
                  <a:srgbClr val="FFFFFF"/>
                </a:solidFill>
              </a:rPr>
              <a:t>Objectives</a:t>
            </a:r>
          </a:p>
          <a:p>
            <a:pPr>
              <a:lnSpc>
                <a:spcPts val="3360"/>
              </a:lnSpc>
            </a:pPr>
            <a:r>
              <a:rPr lang="en-US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7" name="TextBox 29">
            <a:extLst>
              <a:ext uri="{FF2B5EF4-FFF2-40B4-BE49-F238E27FC236}">
                <a16:creationId xmlns:a16="http://schemas.microsoft.com/office/drawing/2014/main" id="{672DE610-BD14-4AF0-B842-D9ECE7AB01FB}"/>
              </a:ext>
            </a:extLst>
          </p:cNvPr>
          <p:cNvSpPr txBox="1"/>
          <p:nvPr/>
        </p:nvSpPr>
        <p:spPr>
          <a:xfrm>
            <a:off x="11941657" y="6038733"/>
            <a:ext cx="6117743" cy="489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4800" dirty="0">
                <a:solidFill>
                  <a:srgbClr val="FFFFFF"/>
                </a:solidFill>
                <a:cs typeface="Poppins" panose="00000500000000000000" pitchFamily="2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0457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59FD17-BFE6-4F08-A615-591A16B817E3}"/>
              </a:ext>
            </a:extLst>
          </p:cNvPr>
          <p:cNvSpPr txBox="1"/>
          <p:nvPr/>
        </p:nvSpPr>
        <p:spPr>
          <a:xfrm>
            <a:off x="1066800" y="2171700"/>
            <a:ext cx="161925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1"/>
                </a:solidFill>
                <a:effectLst/>
              </a:rPr>
              <a:t>Tweets that occurred between 24 hours and 1 hour before the start of the game wanted to be considered.</a:t>
            </a:r>
          </a:p>
          <a:p>
            <a:endParaRPr lang="en-US" sz="3200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Extracted the starting time of each past match using the schedule reports given by </a:t>
            </a:r>
            <a:r>
              <a:rPr lang="en-US" sz="3200" dirty="0" err="1">
                <a:solidFill>
                  <a:schemeClr val="bg1"/>
                </a:solidFill>
              </a:rPr>
              <a:t>Cricbuzz</a:t>
            </a:r>
            <a:r>
              <a:rPr lang="en-US" sz="3200" dirty="0">
                <a:solidFill>
                  <a:schemeClr val="bg1"/>
                </a:solidFill>
              </a:rPr>
              <a:t> and noted the relevant timestamps utilizing that time.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Converted those GMT timestamps into epoch time using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https://www.epochconverter.com/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Manually created a list of hashtags &amp; user handles associated with each team.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Using these inputs Tweets were collected for each team under each match with the help of </a:t>
            </a:r>
            <a:r>
              <a:rPr lang="en-US" sz="3200" dirty="0" err="1">
                <a:solidFill>
                  <a:schemeClr val="bg1"/>
                </a:solidFill>
              </a:rPr>
              <a:t>Snscrape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52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3E677-4F06-4DAF-8F0A-C557E5ABE617}"/>
              </a:ext>
            </a:extLst>
          </p:cNvPr>
          <p:cNvSpPr txBox="1"/>
          <p:nvPr/>
        </p:nvSpPr>
        <p:spPr>
          <a:xfrm>
            <a:off x="990600" y="293405"/>
            <a:ext cx="16611600" cy="142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List of Hashtags &amp; User Handles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B987310-4B4F-4EA2-9BAB-0CD85DE07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61380"/>
              </p:ext>
            </p:extLst>
          </p:nvPr>
        </p:nvGraphicFramePr>
        <p:xfrm>
          <a:off x="304800" y="2247900"/>
          <a:ext cx="17754599" cy="7132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6174">
                  <a:extLst>
                    <a:ext uri="{9D8B030D-6E8A-4147-A177-3AD203B41FA5}">
                      <a16:colId xmlns:a16="http://schemas.microsoft.com/office/drawing/2014/main" val="2582684310"/>
                    </a:ext>
                  </a:extLst>
                </a:gridCol>
                <a:gridCol w="11500826">
                  <a:extLst>
                    <a:ext uri="{9D8B030D-6E8A-4147-A177-3AD203B41FA5}">
                      <a16:colId xmlns:a16="http://schemas.microsoft.com/office/drawing/2014/main" val="1769744330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86524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Hashtags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Handles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412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#TeamIndia #MenInBlue #BCCI #IndianCricket #IndianCricketTeam #cricketmerijaan #bharatarmy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@BCCI </a:t>
                      </a:r>
                    </a:p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@thebharatarmy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057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England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#ECB #englandcricket #cricketengland #englandteam #EnglandCricketTeam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@englandcricket  @TheBarmyArmy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Pakistan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#BackTheBoysInGreen #TheGreenArmy #packistancricket #packistancricketteam #TheRealPCB #PakCricket #cricketpakistan #PCB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@TheRealPCB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66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South Africa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#ProteaFire #Proteas #PureProtea #southafricacricket #CricketSouthAfrica #rsacricket #sacricket #SouthAfricanCricket #CSA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@ProteasMenCSA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25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New Zealand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#BACKTHEBLACKCAPS #CricketNation #blackcaps #NZC #newzealandcricket #nzcricket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@BLACKCAPS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16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Australia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#australiancricket #CricketAustralia #australiacricket #CricketAus #cricketcomau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@CricketAus @cricketcomau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528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West Indies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#MenInMaroon #WiAllin #WestIndies #Windies #windiescricket #westindiescricket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@windiescricket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519267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Sri Lanka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#RoaringForGlory #ApeKollo #TeamSriLanka  #SriLankanCricketTeam #SriLankanTeam #SrilankaCricket #GemmakThamai #OfficialSLC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@OfficialSLC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187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Bangladesh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#RiseOfTheTigers #BCB #BCBtigers #BangladeshCricket #bangladeshcricketteam #bdcricket #bdtigers #bdcricket_team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@BCBtigers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81355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21FBB6-451C-4855-8958-4DCEEDDC9F51}"/>
              </a:ext>
            </a:extLst>
          </p:cNvPr>
          <p:cNvSpPr txBox="1"/>
          <p:nvPr/>
        </p:nvSpPr>
        <p:spPr>
          <a:xfrm>
            <a:off x="2054589" y="3403580"/>
            <a:ext cx="5943600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For tweets with more than one hashtag, we elected to label it with the first club hashtag. </a:t>
            </a:r>
          </a:p>
          <a:p>
            <a:endParaRPr lang="en-US" sz="2400" b="0" i="0" dirty="0">
              <a:solidFill>
                <a:schemeClr val="bg1"/>
              </a:solidFill>
              <a:effectLst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We reason that if a tweet mentions two or more clubs, the tweeter may have intended more emphasis towards the first club mentioned.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     -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Robert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P.Schumaker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et.al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EEDED-0E7C-48B6-A834-95D7022D5A4B}"/>
              </a:ext>
            </a:extLst>
          </p:cNvPr>
          <p:cNvSpPr txBox="1"/>
          <p:nvPr/>
        </p:nvSpPr>
        <p:spPr>
          <a:xfrm>
            <a:off x="11049000" y="4074762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#SLvIND    --------&gt;  Sri Lanka</a:t>
            </a:r>
          </a:p>
          <a:p>
            <a:r>
              <a:rPr lang="en-US" sz="4000" dirty="0">
                <a:solidFill>
                  <a:schemeClr val="bg1"/>
                </a:solidFill>
              </a:rPr>
              <a:t> #INDvSL    --------&gt;  India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C0E0B7-6A6A-4A4F-BA63-63CC6E5E70AB}"/>
              </a:ext>
            </a:extLst>
          </p:cNvPr>
          <p:cNvSpPr/>
          <p:nvPr/>
        </p:nvSpPr>
        <p:spPr>
          <a:xfrm>
            <a:off x="8607789" y="4470380"/>
            <a:ext cx="1524000" cy="457200"/>
          </a:xfrm>
          <a:prstGeom prst="righ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87323C-F125-4A69-8BCD-206C3B04604E}"/>
              </a:ext>
            </a:extLst>
          </p:cNvPr>
          <p:cNvSpPr txBox="1"/>
          <p:nvPr/>
        </p:nvSpPr>
        <p:spPr>
          <a:xfrm>
            <a:off x="990600" y="293405"/>
            <a:ext cx="166116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+mj-lt"/>
              </a:rPr>
              <a:t>Sentiment Analysis </a:t>
            </a:r>
          </a:p>
          <a:p>
            <a:pPr algn="ctr"/>
            <a:r>
              <a:rPr lang="en-US" sz="6600" b="1" dirty="0">
                <a:solidFill>
                  <a:srgbClr val="FFFFFF"/>
                </a:solidFill>
                <a:latin typeface="+mj-lt"/>
              </a:rPr>
              <a:t>To Create Fans Sentiment Score Variable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91B24B2-E73C-4EC5-BB87-688E3BB2CDB7}"/>
              </a:ext>
            </a:extLst>
          </p:cNvPr>
          <p:cNvSpPr/>
          <p:nvPr/>
        </p:nvSpPr>
        <p:spPr>
          <a:xfrm>
            <a:off x="12420600" y="2756078"/>
            <a:ext cx="2209800" cy="2561044"/>
          </a:xfrm>
          <a:prstGeom prst="flowChartMagneticDisk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E4B0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DAD88-6FCC-4D8F-AF08-7B35BB72DD48}"/>
              </a:ext>
            </a:extLst>
          </p:cNvPr>
          <p:cNvSpPr txBox="1"/>
          <p:nvPr/>
        </p:nvSpPr>
        <p:spPr>
          <a:xfrm>
            <a:off x="12559986" y="3878640"/>
            <a:ext cx="1940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60,000+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Tweets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75E6AC85-3EEF-45E4-B2FD-2540A91561D1}"/>
              </a:ext>
            </a:extLst>
          </p:cNvPr>
          <p:cNvSpPr/>
          <p:nvPr/>
        </p:nvSpPr>
        <p:spPr>
          <a:xfrm>
            <a:off x="12877800" y="5829300"/>
            <a:ext cx="1376483" cy="838200"/>
          </a:xfrm>
          <a:prstGeom prst="flowChartMagneticDisk">
            <a:avLst/>
          </a:prstGeom>
          <a:noFill/>
          <a:ln w="57150">
            <a:solidFill>
              <a:srgbClr val="5C2C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E4B0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2DF9B-7802-4565-89DE-18466E8683FE}"/>
              </a:ext>
            </a:extLst>
          </p:cNvPr>
          <p:cNvSpPr txBox="1"/>
          <p:nvPr/>
        </p:nvSpPr>
        <p:spPr>
          <a:xfrm>
            <a:off x="12420600" y="6144280"/>
            <a:ext cx="230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94FC0-8982-4A32-978C-3C1FDAF05415}"/>
              </a:ext>
            </a:extLst>
          </p:cNvPr>
          <p:cNvSpPr txBox="1"/>
          <p:nvPr/>
        </p:nvSpPr>
        <p:spPr>
          <a:xfrm>
            <a:off x="12237315" y="6819900"/>
            <a:ext cx="5364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Labeled Tweets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4FDBD-CEFC-42A1-AD92-04E405420A41}"/>
              </a:ext>
            </a:extLst>
          </p:cNvPr>
          <p:cNvSpPr txBox="1"/>
          <p:nvPr/>
        </p:nvSpPr>
        <p:spPr>
          <a:xfrm>
            <a:off x="12318398" y="7615167"/>
            <a:ext cx="4419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-Train set ( 2100  )                     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-Validation set  (450)                 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-Test set (450)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AD01-BA58-403A-9CA3-EFCEA7D9C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85" y="4000500"/>
            <a:ext cx="7194015" cy="47120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Google Shape;4700;p53">
            <a:extLst>
              <a:ext uri="{FF2B5EF4-FFF2-40B4-BE49-F238E27FC236}">
                <a16:creationId xmlns:a16="http://schemas.microsoft.com/office/drawing/2014/main" id="{0B9B5847-035A-4A3F-AB60-2548D5C8FAC7}"/>
              </a:ext>
            </a:extLst>
          </p:cNvPr>
          <p:cNvSpPr/>
          <p:nvPr/>
        </p:nvSpPr>
        <p:spPr>
          <a:xfrm rot="1123142">
            <a:off x="14957980" y="3192899"/>
            <a:ext cx="1397611" cy="325354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49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4531D6E2-FBFB-438C-8472-39F11D3D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09950"/>
              </p:ext>
            </p:extLst>
          </p:nvPr>
        </p:nvGraphicFramePr>
        <p:xfrm>
          <a:off x="1788882" y="3009900"/>
          <a:ext cx="15025854" cy="2743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20188">
                  <a:extLst>
                    <a:ext uri="{9D8B030D-6E8A-4147-A177-3AD203B41FA5}">
                      <a16:colId xmlns:a16="http://schemas.microsoft.com/office/drawing/2014/main" val="3857505745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162078299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3086340572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142924575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091281933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341893838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1634590121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363668634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399341850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26105641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24700245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867411093"/>
                    </a:ext>
                  </a:extLst>
                </a:gridCol>
                <a:gridCol w="1294446">
                  <a:extLst>
                    <a:ext uri="{9D8B030D-6E8A-4147-A177-3AD203B41FA5}">
                      <a16:colId xmlns:a16="http://schemas.microsoft.com/office/drawing/2014/main" val="15113657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6056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95.7%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88.4%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47477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85.2%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84.0%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83892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RoBERTa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97.4%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95.8%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99.1%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95.9%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93.3%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97.5%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92.4%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93.9%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96.7%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92.2%</a:t>
                      </a:r>
                    </a:p>
                  </a:txBody>
                  <a:tcPr>
                    <a:solidFill>
                      <a:srgbClr val="00B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786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CAFFEB9-E845-4E69-8921-9544F67E8FD3}"/>
              </a:ext>
            </a:extLst>
          </p:cNvPr>
          <p:cNvSpPr txBox="1"/>
          <p:nvPr/>
        </p:nvSpPr>
        <p:spPr>
          <a:xfrm>
            <a:off x="6096000" y="24765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E0151-193A-4760-B4CB-BB8AF65646CC}"/>
              </a:ext>
            </a:extLst>
          </p:cNvPr>
          <p:cNvSpPr txBox="1"/>
          <p:nvPr/>
        </p:nvSpPr>
        <p:spPr>
          <a:xfrm>
            <a:off x="9982200" y="24881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76EE9-0802-4CF8-901B-DA0C836D8E57}"/>
              </a:ext>
            </a:extLst>
          </p:cNvPr>
          <p:cNvSpPr txBox="1"/>
          <p:nvPr/>
        </p:nvSpPr>
        <p:spPr>
          <a:xfrm>
            <a:off x="14097000" y="24765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1F98A62B-A7C6-4B7C-9DBD-AB2332E1FE75}"/>
              </a:ext>
            </a:extLst>
          </p:cNvPr>
          <p:cNvSpPr/>
          <p:nvPr/>
        </p:nvSpPr>
        <p:spPr>
          <a:xfrm rot="5400000" flipV="1">
            <a:off x="13068300" y="6705600"/>
            <a:ext cx="2514600" cy="914400"/>
          </a:xfrm>
          <a:prstGeom prst="bentUp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17">
            <a:extLst>
              <a:ext uri="{FF2B5EF4-FFF2-40B4-BE49-F238E27FC236}">
                <a16:creationId xmlns:a16="http://schemas.microsoft.com/office/drawing/2014/main" id="{00F7C4FC-17CE-4A9A-A9FD-D7112905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25866"/>
              </p:ext>
            </p:extLst>
          </p:nvPr>
        </p:nvGraphicFramePr>
        <p:xfrm>
          <a:off x="3505200" y="7612380"/>
          <a:ext cx="97536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748172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633066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32810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3272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8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102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C957010-0E5C-41C7-A826-2E741F036C92}"/>
              </a:ext>
            </a:extLst>
          </p:cNvPr>
          <p:cNvSpPr txBox="1"/>
          <p:nvPr/>
        </p:nvSpPr>
        <p:spPr>
          <a:xfrm>
            <a:off x="990600" y="403461"/>
            <a:ext cx="16611600" cy="1387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Sentiment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312660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EA05FB-C189-4555-B06D-81061FA688FB}"/>
              </a:ext>
            </a:extLst>
          </p:cNvPr>
          <p:cNvSpPr txBox="1"/>
          <p:nvPr/>
        </p:nvSpPr>
        <p:spPr>
          <a:xfrm>
            <a:off x="4495800" y="3333750"/>
            <a:ext cx="1615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600" b="0" i="0" dirty="0">
                <a:solidFill>
                  <a:schemeClr val="bg1"/>
                </a:solidFill>
                <a:effectLst/>
              </a:rPr>
              <a:t>A model based on both historical &amp; </a:t>
            </a:r>
          </a:p>
          <a:p>
            <a:pPr marL="0" indent="0">
              <a:buNone/>
            </a:pPr>
            <a:r>
              <a:rPr lang="en-US" sz="6600" b="0" i="0" dirty="0">
                <a:solidFill>
                  <a:schemeClr val="bg1"/>
                </a:solidFill>
                <a:effectLst/>
              </a:rPr>
              <a:t>Twitter features</a:t>
            </a:r>
            <a:endParaRPr lang="en-US" sz="6600" dirty="0">
              <a:solidFill>
                <a:schemeClr val="bg1"/>
              </a:solidFill>
            </a:endParaRPr>
          </a:p>
        </p:txBody>
      </p:sp>
      <p:grpSp>
        <p:nvGrpSpPr>
          <p:cNvPr id="10" name="Google Shape;10755;p61">
            <a:extLst>
              <a:ext uri="{FF2B5EF4-FFF2-40B4-BE49-F238E27FC236}">
                <a16:creationId xmlns:a16="http://schemas.microsoft.com/office/drawing/2014/main" id="{B6E933B6-D1CB-4B4D-BB29-326BDAD6AD6F}"/>
              </a:ext>
            </a:extLst>
          </p:cNvPr>
          <p:cNvGrpSpPr/>
          <p:nvPr/>
        </p:nvGrpSpPr>
        <p:grpSpPr>
          <a:xfrm>
            <a:off x="12581814" y="4734889"/>
            <a:ext cx="1384494" cy="1326348"/>
            <a:chOff x="4201447" y="3817349"/>
            <a:chExt cx="346024" cy="345674"/>
          </a:xfrm>
          <a:solidFill>
            <a:schemeClr val="bg1"/>
          </a:solidFill>
        </p:grpSpPr>
        <p:sp>
          <p:nvSpPr>
            <p:cNvPr id="11" name="Google Shape;10756;p61">
              <a:extLst>
                <a:ext uri="{FF2B5EF4-FFF2-40B4-BE49-F238E27FC236}">
                  <a16:creationId xmlns:a16="http://schemas.microsoft.com/office/drawing/2014/main" id="{8A84EF7A-A019-4E6A-91DD-B8F458CF16EF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57;p61">
              <a:extLst>
                <a:ext uri="{FF2B5EF4-FFF2-40B4-BE49-F238E27FC236}">
                  <a16:creationId xmlns:a16="http://schemas.microsoft.com/office/drawing/2014/main" id="{9DF3CC0E-497E-4674-BDC2-803B9A5196C7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48;p44">
            <a:extLst>
              <a:ext uri="{FF2B5EF4-FFF2-40B4-BE49-F238E27FC236}">
                <a16:creationId xmlns:a16="http://schemas.microsoft.com/office/drawing/2014/main" id="{F7D43A81-D628-4803-A752-1DA38DED1D35}"/>
              </a:ext>
            </a:extLst>
          </p:cNvPr>
          <p:cNvGrpSpPr/>
          <p:nvPr/>
        </p:nvGrpSpPr>
        <p:grpSpPr>
          <a:xfrm>
            <a:off x="12615230" y="6227819"/>
            <a:ext cx="625946" cy="605305"/>
            <a:chOff x="508692" y="536283"/>
            <a:chExt cx="1108683" cy="916030"/>
          </a:xfrm>
          <a:solidFill>
            <a:srgbClr val="452103"/>
          </a:solidFill>
        </p:grpSpPr>
        <p:grpSp>
          <p:nvGrpSpPr>
            <p:cNvPr id="14" name="Google Shape;949;p44">
              <a:extLst>
                <a:ext uri="{FF2B5EF4-FFF2-40B4-BE49-F238E27FC236}">
                  <a16:creationId xmlns:a16="http://schemas.microsoft.com/office/drawing/2014/main" id="{99DE6EC8-8C7E-4A8B-B5F8-04E58AF84207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18" name="Google Shape;950;p44">
                <a:extLst>
                  <a:ext uri="{FF2B5EF4-FFF2-40B4-BE49-F238E27FC236}">
                    <a16:creationId xmlns:a16="http://schemas.microsoft.com/office/drawing/2014/main" id="{AC0D4E86-79CE-4275-BE64-69D54B8FF88B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51;p44">
                <a:extLst>
                  <a:ext uri="{FF2B5EF4-FFF2-40B4-BE49-F238E27FC236}">
                    <a16:creationId xmlns:a16="http://schemas.microsoft.com/office/drawing/2014/main" id="{A083BA3A-B717-476F-BBAF-4CB2402DA034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52;p44">
              <a:extLst>
                <a:ext uri="{FF2B5EF4-FFF2-40B4-BE49-F238E27FC236}">
                  <a16:creationId xmlns:a16="http://schemas.microsoft.com/office/drawing/2014/main" id="{B4C7FCE3-E0E2-4029-9E12-A01B17AF3B1F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16" name="Google Shape;953;p44">
                <a:extLst>
                  <a:ext uri="{FF2B5EF4-FFF2-40B4-BE49-F238E27FC236}">
                    <a16:creationId xmlns:a16="http://schemas.microsoft.com/office/drawing/2014/main" id="{32DDA78A-B6F0-4121-8A8B-A9FCA853661D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54;p44">
                <a:extLst>
                  <a:ext uri="{FF2B5EF4-FFF2-40B4-BE49-F238E27FC236}">
                    <a16:creationId xmlns:a16="http://schemas.microsoft.com/office/drawing/2014/main" id="{4CBED786-3F9D-44D2-ACD2-D2365A996099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0" name="Google Shape;1666;p61">
            <a:extLst>
              <a:ext uri="{FF2B5EF4-FFF2-40B4-BE49-F238E27FC236}">
                <a16:creationId xmlns:a16="http://schemas.microsoft.com/office/drawing/2014/main" id="{9849C38E-F650-45C6-982B-C2C5F08861F9}"/>
              </a:ext>
            </a:extLst>
          </p:cNvPr>
          <p:cNvGrpSpPr/>
          <p:nvPr/>
        </p:nvGrpSpPr>
        <p:grpSpPr>
          <a:xfrm rot="12027997">
            <a:off x="13783538" y="4607939"/>
            <a:ext cx="919131" cy="3239359"/>
            <a:chOff x="6496200" y="787778"/>
            <a:chExt cx="1186067" cy="3576752"/>
          </a:xfrm>
          <a:solidFill>
            <a:srgbClr val="452103"/>
          </a:solidFill>
        </p:grpSpPr>
        <p:grpSp>
          <p:nvGrpSpPr>
            <p:cNvPr id="21" name="Google Shape;1667;p61">
              <a:extLst>
                <a:ext uri="{FF2B5EF4-FFF2-40B4-BE49-F238E27FC236}">
                  <a16:creationId xmlns:a16="http://schemas.microsoft.com/office/drawing/2014/main" id="{F5E2ECF9-715A-41F4-AFAE-2D0A96E81ED0}"/>
                </a:ext>
              </a:extLst>
            </p:cNvPr>
            <p:cNvGrpSpPr/>
            <p:nvPr/>
          </p:nvGrpSpPr>
          <p:grpSpPr>
            <a:xfrm>
              <a:off x="6498246" y="787799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38" name="Google Shape;1668;p61">
                <a:extLst>
                  <a:ext uri="{FF2B5EF4-FFF2-40B4-BE49-F238E27FC236}">
                    <a16:creationId xmlns:a16="http://schemas.microsoft.com/office/drawing/2014/main" id="{6C756648-F27A-4BBD-B70C-CC502B3CCD27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69;p61">
                <a:extLst>
                  <a:ext uri="{FF2B5EF4-FFF2-40B4-BE49-F238E27FC236}">
                    <a16:creationId xmlns:a16="http://schemas.microsoft.com/office/drawing/2014/main" id="{8F075853-AAC9-47CB-B72D-0A6D68D5BD27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70;p61">
                <a:extLst>
                  <a:ext uri="{FF2B5EF4-FFF2-40B4-BE49-F238E27FC236}">
                    <a16:creationId xmlns:a16="http://schemas.microsoft.com/office/drawing/2014/main" id="{91ADB64A-C767-4427-ADAC-2D64284088DC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71;p61">
                <a:extLst>
                  <a:ext uri="{FF2B5EF4-FFF2-40B4-BE49-F238E27FC236}">
                    <a16:creationId xmlns:a16="http://schemas.microsoft.com/office/drawing/2014/main" id="{46AE3BA2-0C0B-4513-A06C-4B0CFEBE9231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72;p61">
                <a:extLst>
                  <a:ext uri="{FF2B5EF4-FFF2-40B4-BE49-F238E27FC236}">
                    <a16:creationId xmlns:a16="http://schemas.microsoft.com/office/drawing/2014/main" id="{2E4C1C3A-209B-4E66-93A4-38A6A79FF305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73;p61">
                <a:extLst>
                  <a:ext uri="{FF2B5EF4-FFF2-40B4-BE49-F238E27FC236}">
                    <a16:creationId xmlns:a16="http://schemas.microsoft.com/office/drawing/2014/main" id="{3D062856-DCE2-41AE-8DB6-3B62C08B8E7A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74;p61">
                <a:extLst>
                  <a:ext uri="{FF2B5EF4-FFF2-40B4-BE49-F238E27FC236}">
                    <a16:creationId xmlns:a16="http://schemas.microsoft.com/office/drawing/2014/main" id="{267D7989-C3A8-4169-B995-95D5E79573C2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75;p61">
                <a:extLst>
                  <a:ext uri="{FF2B5EF4-FFF2-40B4-BE49-F238E27FC236}">
                    <a16:creationId xmlns:a16="http://schemas.microsoft.com/office/drawing/2014/main" id="{B8815B1F-7959-4EC7-A527-068676F4C822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676;p61">
              <a:extLst>
                <a:ext uri="{FF2B5EF4-FFF2-40B4-BE49-F238E27FC236}">
                  <a16:creationId xmlns:a16="http://schemas.microsoft.com/office/drawing/2014/main" id="{10DDF8C8-8F24-4F6F-8C33-7FF49BD9F109}"/>
                </a:ext>
              </a:extLst>
            </p:cNvPr>
            <p:cNvGrpSpPr/>
            <p:nvPr/>
          </p:nvGrpSpPr>
          <p:grpSpPr>
            <a:xfrm>
              <a:off x="6496200" y="787778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23" name="Google Shape;1677;p61">
                <a:extLst>
                  <a:ext uri="{FF2B5EF4-FFF2-40B4-BE49-F238E27FC236}">
                    <a16:creationId xmlns:a16="http://schemas.microsoft.com/office/drawing/2014/main" id="{BCD55148-A126-48B7-B2BD-48A47F8C1CDA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78;p61">
                <a:extLst>
                  <a:ext uri="{FF2B5EF4-FFF2-40B4-BE49-F238E27FC236}">
                    <a16:creationId xmlns:a16="http://schemas.microsoft.com/office/drawing/2014/main" id="{79B2C1AA-375C-4780-AF9A-3C628D7E9A57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79;p61">
                <a:extLst>
                  <a:ext uri="{FF2B5EF4-FFF2-40B4-BE49-F238E27FC236}">
                    <a16:creationId xmlns:a16="http://schemas.microsoft.com/office/drawing/2014/main" id="{A5CE5964-FF6A-4C10-AFF2-3DE6FD81EAC1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80;p61">
                <a:extLst>
                  <a:ext uri="{FF2B5EF4-FFF2-40B4-BE49-F238E27FC236}">
                    <a16:creationId xmlns:a16="http://schemas.microsoft.com/office/drawing/2014/main" id="{0665D7E8-6417-465E-9781-9B9F9EFBB650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81;p61">
                <a:extLst>
                  <a:ext uri="{FF2B5EF4-FFF2-40B4-BE49-F238E27FC236}">
                    <a16:creationId xmlns:a16="http://schemas.microsoft.com/office/drawing/2014/main" id="{3C2FE184-E039-4D2C-A939-3B994A70EFCD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82;p61">
                <a:extLst>
                  <a:ext uri="{FF2B5EF4-FFF2-40B4-BE49-F238E27FC236}">
                    <a16:creationId xmlns:a16="http://schemas.microsoft.com/office/drawing/2014/main" id="{940CAF55-4EE8-495F-BCE7-607FA3D1782B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83;p61">
                <a:extLst>
                  <a:ext uri="{FF2B5EF4-FFF2-40B4-BE49-F238E27FC236}">
                    <a16:creationId xmlns:a16="http://schemas.microsoft.com/office/drawing/2014/main" id="{AE79810B-42B9-4F0E-94F9-4192CDCFBC2C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84;p61">
                <a:extLst>
                  <a:ext uri="{FF2B5EF4-FFF2-40B4-BE49-F238E27FC236}">
                    <a16:creationId xmlns:a16="http://schemas.microsoft.com/office/drawing/2014/main" id="{98467A9F-7382-4D3E-89B1-88303621C9EF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C3CFBD-1CD6-4180-9FD7-4D9D9D8CAAC9}"/>
              </a:ext>
            </a:extLst>
          </p:cNvPr>
          <p:cNvSpPr txBox="1"/>
          <p:nvPr/>
        </p:nvSpPr>
        <p:spPr>
          <a:xfrm>
            <a:off x="4572000" y="5802690"/>
            <a:ext cx="7312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ombine both approaches to understand whether Twitter can provide any additional information on top of the information that is already available through historical statistics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4F5BE4A9-2D39-4659-A4BE-55E0BC164EA1}"/>
              </a:ext>
            </a:extLst>
          </p:cNvPr>
          <p:cNvGrpSpPr/>
          <p:nvPr/>
        </p:nvGrpSpPr>
        <p:grpSpPr>
          <a:xfrm>
            <a:off x="2702618" y="3238500"/>
            <a:ext cx="1543050" cy="1543050"/>
            <a:chOff x="0" y="0"/>
            <a:chExt cx="406400" cy="406400"/>
          </a:xfrm>
        </p:grpSpPr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07DFD1F-D632-44CA-B368-83C0419122B2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7DC5EC81-9C2D-4932-A6D5-34469ADD86DE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0" name="TextBox 19">
            <a:extLst>
              <a:ext uri="{FF2B5EF4-FFF2-40B4-BE49-F238E27FC236}">
                <a16:creationId xmlns:a16="http://schemas.microsoft.com/office/drawing/2014/main" id="{35C96F24-010F-4A24-8A0F-18D7A91B91D1}"/>
              </a:ext>
            </a:extLst>
          </p:cNvPr>
          <p:cNvSpPr txBox="1"/>
          <p:nvPr/>
        </p:nvSpPr>
        <p:spPr>
          <a:xfrm>
            <a:off x="3012913" y="35938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9735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F9DB9EF-5486-4E78-B6FE-4B3EC8BBC6E9}"/>
              </a:ext>
            </a:extLst>
          </p:cNvPr>
          <p:cNvSpPr txBox="1"/>
          <p:nvPr/>
        </p:nvSpPr>
        <p:spPr>
          <a:xfrm>
            <a:off x="10134600" y="4052286"/>
            <a:ext cx="6181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To better understand the effectiveness of the methodology, the predicted results will be compared with the bookmakers’ predictions and checked whether can we gain an extra profit using the proposed model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269F060-012B-4EED-8C2D-68C7F068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02" y="3086100"/>
            <a:ext cx="6498599" cy="415366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9D011E7-E41A-476F-82A9-44B7B2D5CB48}"/>
              </a:ext>
            </a:extLst>
          </p:cNvPr>
          <p:cNvSpPr txBox="1"/>
          <p:nvPr/>
        </p:nvSpPr>
        <p:spPr>
          <a:xfrm>
            <a:off x="1600199" y="7217682"/>
            <a:ext cx="66294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Betting odds &amp; Bookmakers’ predictions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for the T20 World Cup 2022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D3199E-0C61-44CC-BDA8-F5BE0F812E9B}"/>
              </a:ext>
            </a:extLst>
          </p:cNvPr>
          <p:cNvSpPr txBox="1"/>
          <p:nvPr/>
        </p:nvSpPr>
        <p:spPr>
          <a:xfrm>
            <a:off x="1371600" y="454104"/>
            <a:ext cx="1615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chemeClr val="bg1"/>
                </a:solidFill>
              </a:rPr>
              <a:t>Check the effectiveness of the Methodology</a:t>
            </a:r>
            <a:endParaRPr lang="en-US" sz="66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932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7">
            <a:extLst>
              <a:ext uri="{FF2B5EF4-FFF2-40B4-BE49-F238E27FC236}">
                <a16:creationId xmlns:a16="http://schemas.microsoft.com/office/drawing/2014/main" id="{5B3471DC-05F6-473E-BE0C-B7E30629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09773"/>
              </p:ext>
            </p:extLst>
          </p:nvPr>
        </p:nvGraphicFramePr>
        <p:xfrm>
          <a:off x="1965915" y="3213103"/>
          <a:ext cx="14264685" cy="513079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867344">
                  <a:extLst>
                    <a:ext uri="{9D8B030D-6E8A-4147-A177-3AD203B41FA5}">
                      <a16:colId xmlns:a16="http://schemas.microsoft.com/office/drawing/2014/main" val="1485772330"/>
                    </a:ext>
                  </a:extLst>
                </a:gridCol>
                <a:gridCol w="1771456">
                  <a:extLst>
                    <a:ext uri="{9D8B030D-6E8A-4147-A177-3AD203B41FA5}">
                      <a16:colId xmlns:a16="http://schemas.microsoft.com/office/drawing/2014/main" val="11912470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290875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194104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943689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9728438"/>
                    </a:ext>
                  </a:extLst>
                </a:gridCol>
                <a:gridCol w="1767885">
                  <a:extLst>
                    <a:ext uri="{9D8B030D-6E8A-4147-A177-3AD203B41FA5}">
                      <a16:colId xmlns:a16="http://schemas.microsoft.com/office/drawing/2014/main" val="1702893609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83402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Proposal Presentation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18504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Literature Review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29954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5825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884680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 Building &amp; Evaluation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59127"/>
                  </a:ext>
                </a:extLst>
              </a:tr>
              <a:tr h="73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Thesis Writing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C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8905"/>
                  </a:ext>
                </a:extLst>
              </a:tr>
            </a:tbl>
          </a:graphicData>
        </a:graphic>
      </p:graphicFrame>
      <p:grpSp>
        <p:nvGrpSpPr>
          <p:cNvPr id="7" name="Google Shape;7632;p55">
            <a:extLst>
              <a:ext uri="{FF2B5EF4-FFF2-40B4-BE49-F238E27FC236}">
                <a16:creationId xmlns:a16="http://schemas.microsoft.com/office/drawing/2014/main" id="{AFB9B08A-D68A-4C00-85D2-BF1D8945CD22}"/>
              </a:ext>
            </a:extLst>
          </p:cNvPr>
          <p:cNvGrpSpPr/>
          <p:nvPr/>
        </p:nvGrpSpPr>
        <p:grpSpPr>
          <a:xfrm>
            <a:off x="6553200" y="4192069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8" name="Google Shape;7633;p55">
              <a:extLst>
                <a:ext uri="{FF2B5EF4-FFF2-40B4-BE49-F238E27FC236}">
                  <a16:creationId xmlns:a16="http://schemas.microsoft.com/office/drawing/2014/main" id="{F563ED33-E591-4921-A6E9-12346129927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34;p55">
              <a:extLst>
                <a:ext uri="{FF2B5EF4-FFF2-40B4-BE49-F238E27FC236}">
                  <a16:creationId xmlns:a16="http://schemas.microsoft.com/office/drawing/2014/main" id="{D80E4C80-3493-4450-87F8-E480154FF873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632;p55">
            <a:extLst>
              <a:ext uri="{FF2B5EF4-FFF2-40B4-BE49-F238E27FC236}">
                <a16:creationId xmlns:a16="http://schemas.microsoft.com/office/drawing/2014/main" id="{9F37E00A-9028-42BC-9724-464F0D055424}"/>
              </a:ext>
            </a:extLst>
          </p:cNvPr>
          <p:cNvGrpSpPr/>
          <p:nvPr/>
        </p:nvGrpSpPr>
        <p:grpSpPr>
          <a:xfrm>
            <a:off x="6553200" y="4801669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11" name="Google Shape;7633;p55">
              <a:extLst>
                <a:ext uri="{FF2B5EF4-FFF2-40B4-BE49-F238E27FC236}">
                  <a16:creationId xmlns:a16="http://schemas.microsoft.com/office/drawing/2014/main" id="{189AFBC0-E3E6-4B2B-A113-903357413289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34;p55">
              <a:extLst>
                <a:ext uri="{FF2B5EF4-FFF2-40B4-BE49-F238E27FC236}">
                  <a16:creationId xmlns:a16="http://schemas.microsoft.com/office/drawing/2014/main" id="{CFE79151-1BC4-4B37-9859-FDCAC44EDD2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632;p55">
            <a:extLst>
              <a:ext uri="{FF2B5EF4-FFF2-40B4-BE49-F238E27FC236}">
                <a16:creationId xmlns:a16="http://schemas.microsoft.com/office/drawing/2014/main" id="{00296C5E-BD87-464A-A5F5-7F871EE14535}"/>
              </a:ext>
            </a:extLst>
          </p:cNvPr>
          <p:cNvGrpSpPr/>
          <p:nvPr/>
        </p:nvGrpSpPr>
        <p:grpSpPr>
          <a:xfrm>
            <a:off x="8330604" y="4877869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14" name="Google Shape;7633;p55">
              <a:extLst>
                <a:ext uri="{FF2B5EF4-FFF2-40B4-BE49-F238E27FC236}">
                  <a16:creationId xmlns:a16="http://schemas.microsoft.com/office/drawing/2014/main" id="{74C329AE-EB10-4918-A27D-875769FEEF4A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34;p55">
              <a:extLst>
                <a:ext uri="{FF2B5EF4-FFF2-40B4-BE49-F238E27FC236}">
                  <a16:creationId xmlns:a16="http://schemas.microsoft.com/office/drawing/2014/main" id="{D65F68C6-C583-4AEC-BA50-D8E938B5EEE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7632;p55">
            <a:extLst>
              <a:ext uri="{FF2B5EF4-FFF2-40B4-BE49-F238E27FC236}">
                <a16:creationId xmlns:a16="http://schemas.microsoft.com/office/drawing/2014/main" id="{EFA16ADD-9AD9-47B9-86B9-5F8AF007A1EB}"/>
              </a:ext>
            </a:extLst>
          </p:cNvPr>
          <p:cNvGrpSpPr/>
          <p:nvPr/>
        </p:nvGrpSpPr>
        <p:grpSpPr>
          <a:xfrm>
            <a:off x="8382000" y="5639869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17" name="Google Shape;7633;p55">
              <a:extLst>
                <a:ext uri="{FF2B5EF4-FFF2-40B4-BE49-F238E27FC236}">
                  <a16:creationId xmlns:a16="http://schemas.microsoft.com/office/drawing/2014/main" id="{9F94F685-C5CD-4E61-BE93-B03C1600551E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34;p55">
              <a:extLst>
                <a:ext uri="{FF2B5EF4-FFF2-40B4-BE49-F238E27FC236}">
                  <a16:creationId xmlns:a16="http://schemas.microsoft.com/office/drawing/2014/main" id="{5440756D-1752-4BF8-8281-CF696BE25AF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632;p55">
            <a:extLst>
              <a:ext uri="{FF2B5EF4-FFF2-40B4-BE49-F238E27FC236}">
                <a16:creationId xmlns:a16="http://schemas.microsoft.com/office/drawing/2014/main" id="{F30FE511-1E4E-4EE6-B796-A963D61C76DB}"/>
              </a:ext>
            </a:extLst>
          </p:cNvPr>
          <p:cNvGrpSpPr/>
          <p:nvPr/>
        </p:nvGrpSpPr>
        <p:grpSpPr>
          <a:xfrm>
            <a:off x="10134600" y="5716069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20" name="Google Shape;7633;p55">
              <a:extLst>
                <a:ext uri="{FF2B5EF4-FFF2-40B4-BE49-F238E27FC236}">
                  <a16:creationId xmlns:a16="http://schemas.microsoft.com/office/drawing/2014/main" id="{904B76A7-981D-46C7-B2BB-68EE92B15740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34;p55">
              <a:extLst>
                <a:ext uri="{FF2B5EF4-FFF2-40B4-BE49-F238E27FC236}">
                  <a16:creationId xmlns:a16="http://schemas.microsoft.com/office/drawing/2014/main" id="{E13F7943-0B70-4354-AA44-0AB64DB80FDB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7632;p55">
            <a:extLst>
              <a:ext uri="{FF2B5EF4-FFF2-40B4-BE49-F238E27FC236}">
                <a16:creationId xmlns:a16="http://schemas.microsoft.com/office/drawing/2014/main" id="{06000909-A4E5-4A86-9DD8-2A659B267EB5}"/>
              </a:ext>
            </a:extLst>
          </p:cNvPr>
          <p:cNvGrpSpPr/>
          <p:nvPr/>
        </p:nvGrpSpPr>
        <p:grpSpPr>
          <a:xfrm>
            <a:off x="10134600" y="6286500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23" name="Google Shape;7633;p55">
              <a:extLst>
                <a:ext uri="{FF2B5EF4-FFF2-40B4-BE49-F238E27FC236}">
                  <a16:creationId xmlns:a16="http://schemas.microsoft.com/office/drawing/2014/main" id="{BC7F638B-7EF4-4A65-9191-07533EC82B0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34;p55">
              <a:extLst>
                <a:ext uri="{FF2B5EF4-FFF2-40B4-BE49-F238E27FC236}">
                  <a16:creationId xmlns:a16="http://schemas.microsoft.com/office/drawing/2014/main" id="{9C717362-DE5A-4C2B-B72F-26B10BF8B84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632;p55">
            <a:extLst>
              <a:ext uri="{FF2B5EF4-FFF2-40B4-BE49-F238E27FC236}">
                <a16:creationId xmlns:a16="http://schemas.microsoft.com/office/drawing/2014/main" id="{61B7C424-539B-4AD5-B301-0D41B666ADD8}"/>
              </a:ext>
            </a:extLst>
          </p:cNvPr>
          <p:cNvGrpSpPr/>
          <p:nvPr/>
        </p:nvGrpSpPr>
        <p:grpSpPr>
          <a:xfrm>
            <a:off x="11835804" y="6286500"/>
            <a:ext cx="356196" cy="265631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26" name="Google Shape;7633;p55">
              <a:extLst>
                <a:ext uri="{FF2B5EF4-FFF2-40B4-BE49-F238E27FC236}">
                  <a16:creationId xmlns:a16="http://schemas.microsoft.com/office/drawing/2014/main" id="{F0605A8C-C9FD-49C6-BB88-4E768EFACDF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34;p55">
              <a:extLst>
                <a:ext uri="{FF2B5EF4-FFF2-40B4-BE49-F238E27FC236}">
                  <a16:creationId xmlns:a16="http://schemas.microsoft.com/office/drawing/2014/main" id="{5F898774-EA1E-4762-A40F-F8D4F8FADF3D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737;p55">
            <a:extLst>
              <a:ext uri="{FF2B5EF4-FFF2-40B4-BE49-F238E27FC236}">
                <a16:creationId xmlns:a16="http://schemas.microsoft.com/office/drawing/2014/main" id="{0EF391BC-5F49-4DD8-B80A-6D35F48DB33A}"/>
              </a:ext>
            </a:extLst>
          </p:cNvPr>
          <p:cNvSpPr/>
          <p:nvPr/>
        </p:nvSpPr>
        <p:spPr>
          <a:xfrm>
            <a:off x="11811000" y="7013267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605475-95A4-4C61-8A8E-3AA851C9B87E}"/>
              </a:ext>
            </a:extLst>
          </p:cNvPr>
          <p:cNvSpPr txBox="1"/>
          <p:nvPr/>
        </p:nvSpPr>
        <p:spPr>
          <a:xfrm>
            <a:off x="3117093" y="9114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4178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4992" y="3282653"/>
            <a:ext cx="12858016" cy="4146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89"/>
              </a:lnSpc>
            </a:pPr>
            <a:r>
              <a:rPr lang="en-US" sz="15675" dirty="0">
                <a:solidFill>
                  <a:srgbClr val="FFFFFF"/>
                </a:solidFill>
                <a:latin typeface="Loubag SemiBold"/>
              </a:rPr>
              <a:t>Thank</a:t>
            </a:r>
          </a:p>
          <a:p>
            <a:pPr algn="ctr">
              <a:lnSpc>
                <a:spcPts val="15989"/>
              </a:lnSpc>
            </a:pPr>
            <a:r>
              <a:rPr lang="en-US" sz="15675" dirty="0">
                <a:solidFill>
                  <a:srgbClr val="FFFFFF"/>
                </a:solidFill>
                <a:latin typeface="Loubag SemiBold"/>
              </a:rPr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2">
            <a:extLst>
              <a:ext uri="{FF2B5EF4-FFF2-40B4-BE49-F238E27FC236}">
                <a16:creationId xmlns:a16="http://schemas.microsoft.com/office/drawing/2014/main" id="{EF7158FE-7C92-47A3-99F3-2B96C565D099}"/>
              </a:ext>
            </a:extLst>
          </p:cNvPr>
          <p:cNvSpPr txBox="1"/>
          <p:nvPr/>
        </p:nvSpPr>
        <p:spPr>
          <a:xfrm>
            <a:off x="4724400" y="3952639"/>
            <a:ext cx="11734800" cy="34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sp>
        <p:nvSpPr>
          <p:cNvPr id="18" name="Google Shape;2404;p71">
            <a:extLst>
              <a:ext uri="{FF2B5EF4-FFF2-40B4-BE49-F238E27FC236}">
                <a16:creationId xmlns:a16="http://schemas.microsoft.com/office/drawing/2014/main" id="{86B5EA43-22D1-4365-82B3-D0A7858DF94A}"/>
              </a:ext>
            </a:extLst>
          </p:cNvPr>
          <p:cNvSpPr/>
          <p:nvPr/>
        </p:nvSpPr>
        <p:spPr>
          <a:xfrm rot="5400000">
            <a:off x="2476500" y="2619139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" name="Google Shape;1542;p58">
            <a:extLst>
              <a:ext uri="{FF2B5EF4-FFF2-40B4-BE49-F238E27FC236}">
                <a16:creationId xmlns:a16="http://schemas.microsoft.com/office/drawing/2014/main" id="{B674CA83-A24B-40BB-8312-CA65B5CA9EC5}"/>
              </a:ext>
            </a:extLst>
          </p:cNvPr>
          <p:cNvSpPr txBox="1">
            <a:spLocks/>
          </p:cNvSpPr>
          <p:nvPr/>
        </p:nvSpPr>
        <p:spPr>
          <a:xfrm>
            <a:off x="2360220" y="3009900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Cricket match outcome prediction is a challenging task due to the complexity of the game</a:t>
            </a:r>
          </a:p>
        </p:txBody>
      </p:sp>
      <p:sp>
        <p:nvSpPr>
          <p:cNvPr id="20" name="Google Shape;2404;p71">
            <a:extLst>
              <a:ext uri="{FF2B5EF4-FFF2-40B4-BE49-F238E27FC236}">
                <a16:creationId xmlns:a16="http://schemas.microsoft.com/office/drawing/2014/main" id="{3368B649-7486-4CC1-9B7F-298772FCEAB5}"/>
              </a:ext>
            </a:extLst>
          </p:cNvPr>
          <p:cNvSpPr/>
          <p:nvPr/>
        </p:nvSpPr>
        <p:spPr>
          <a:xfrm rot="5400000">
            <a:off x="7429500" y="2619139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1" name="Google Shape;1542;p58">
            <a:extLst>
              <a:ext uri="{FF2B5EF4-FFF2-40B4-BE49-F238E27FC236}">
                <a16:creationId xmlns:a16="http://schemas.microsoft.com/office/drawing/2014/main" id="{4175F4BB-6C1C-4DD1-873A-FEDFC8CEF874}"/>
              </a:ext>
            </a:extLst>
          </p:cNvPr>
          <p:cNvSpPr txBox="1">
            <a:spLocks/>
          </p:cNvSpPr>
          <p:nvPr/>
        </p:nvSpPr>
        <p:spPr>
          <a:xfrm>
            <a:off x="7313220" y="3038238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Some of the information can not be provided by historical data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e.g., injuries, match-banned players </a:t>
            </a:r>
          </a:p>
        </p:txBody>
      </p:sp>
      <p:sp>
        <p:nvSpPr>
          <p:cNvPr id="22" name="Google Shape;2404;p71">
            <a:extLst>
              <a:ext uri="{FF2B5EF4-FFF2-40B4-BE49-F238E27FC236}">
                <a16:creationId xmlns:a16="http://schemas.microsoft.com/office/drawing/2014/main" id="{CC4FFF6F-749B-408D-B6CC-2F3BB4E3D8FB}"/>
              </a:ext>
            </a:extLst>
          </p:cNvPr>
          <p:cNvSpPr/>
          <p:nvPr/>
        </p:nvSpPr>
        <p:spPr>
          <a:xfrm rot="5400000">
            <a:off x="12382500" y="2619139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3" name="Google Shape;1542;p58">
            <a:extLst>
              <a:ext uri="{FF2B5EF4-FFF2-40B4-BE49-F238E27FC236}">
                <a16:creationId xmlns:a16="http://schemas.microsoft.com/office/drawing/2014/main" id="{E2E823DB-5D56-4056-8290-93DCC9854638}"/>
              </a:ext>
            </a:extLst>
          </p:cNvPr>
          <p:cNvSpPr txBox="1">
            <a:spLocks/>
          </p:cNvSpPr>
          <p:nvPr/>
        </p:nvSpPr>
        <p:spPr>
          <a:xfrm>
            <a:off x="12266220" y="3038238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Several researchers have used social media as a meaningful source of information for sports match outcome prediction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4" name="Google Shape;7666;p55">
            <a:extLst>
              <a:ext uri="{FF2B5EF4-FFF2-40B4-BE49-F238E27FC236}">
                <a16:creationId xmlns:a16="http://schemas.microsoft.com/office/drawing/2014/main" id="{693AA7DE-EAA7-433B-8E7B-98D63D62B47D}"/>
              </a:ext>
            </a:extLst>
          </p:cNvPr>
          <p:cNvGrpSpPr/>
          <p:nvPr/>
        </p:nvGrpSpPr>
        <p:grpSpPr>
          <a:xfrm>
            <a:off x="3048000" y="6723044"/>
            <a:ext cx="2023840" cy="1925656"/>
            <a:chOff x="3040984" y="3681059"/>
            <a:chExt cx="356164" cy="355815"/>
          </a:xfrm>
          <a:solidFill>
            <a:schemeClr val="bg1"/>
          </a:solidFill>
        </p:grpSpPr>
        <p:sp>
          <p:nvSpPr>
            <p:cNvPr id="25" name="Google Shape;7667;p55">
              <a:extLst>
                <a:ext uri="{FF2B5EF4-FFF2-40B4-BE49-F238E27FC236}">
                  <a16:creationId xmlns:a16="http://schemas.microsoft.com/office/drawing/2014/main" id="{ECE9AD29-0DBE-46B1-AD98-A162CD6B5514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7668;p55">
              <a:extLst>
                <a:ext uri="{FF2B5EF4-FFF2-40B4-BE49-F238E27FC236}">
                  <a16:creationId xmlns:a16="http://schemas.microsoft.com/office/drawing/2014/main" id="{01CBC746-F905-468D-A22A-6233AB2F90E7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69;p55">
              <a:extLst>
                <a:ext uri="{FF2B5EF4-FFF2-40B4-BE49-F238E27FC236}">
                  <a16:creationId xmlns:a16="http://schemas.microsoft.com/office/drawing/2014/main" id="{39E165C8-AE86-4613-B2C5-8957EDEC6AF9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oogle Shape;7670;p55">
            <a:extLst>
              <a:ext uri="{FF2B5EF4-FFF2-40B4-BE49-F238E27FC236}">
                <a16:creationId xmlns:a16="http://schemas.microsoft.com/office/drawing/2014/main" id="{28C1A745-F83D-4E6B-A3AD-4170DE8E15C9}"/>
              </a:ext>
            </a:extLst>
          </p:cNvPr>
          <p:cNvGrpSpPr/>
          <p:nvPr/>
        </p:nvGrpSpPr>
        <p:grpSpPr>
          <a:xfrm>
            <a:off x="9064894" y="6847106"/>
            <a:ext cx="502456" cy="1801594"/>
            <a:chOff x="3735879" y="3788422"/>
            <a:chExt cx="54873" cy="176590"/>
          </a:xfrm>
          <a:solidFill>
            <a:schemeClr val="bg1"/>
          </a:solidFill>
        </p:grpSpPr>
        <p:sp>
          <p:nvSpPr>
            <p:cNvPr id="29" name="Google Shape;7673;p55">
              <a:extLst>
                <a:ext uri="{FF2B5EF4-FFF2-40B4-BE49-F238E27FC236}">
                  <a16:creationId xmlns:a16="http://schemas.microsoft.com/office/drawing/2014/main" id="{4F1950AA-8137-4DFF-B71C-989EF729C611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4;p55">
              <a:extLst>
                <a:ext uri="{FF2B5EF4-FFF2-40B4-BE49-F238E27FC236}">
                  <a16:creationId xmlns:a16="http://schemas.microsoft.com/office/drawing/2014/main" id="{54ED1CBD-2CBB-4770-B866-DE38357E0936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8035;p56">
            <a:extLst>
              <a:ext uri="{FF2B5EF4-FFF2-40B4-BE49-F238E27FC236}">
                <a16:creationId xmlns:a16="http://schemas.microsoft.com/office/drawing/2014/main" id="{F1060200-C605-4A94-8A55-EF603351F077}"/>
              </a:ext>
            </a:extLst>
          </p:cNvPr>
          <p:cNvGrpSpPr/>
          <p:nvPr/>
        </p:nvGrpSpPr>
        <p:grpSpPr>
          <a:xfrm>
            <a:off x="13258800" y="6760458"/>
            <a:ext cx="1752600" cy="1888242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32" name="Google Shape;8036;p56">
              <a:extLst>
                <a:ext uri="{FF2B5EF4-FFF2-40B4-BE49-F238E27FC236}">
                  <a16:creationId xmlns:a16="http://schemas.microsoft.com/office/drawing/2014/main" id="{DA6AA217-C42D-4BDF-953A-EB7263941082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37;p56">
              <a:extLst>
                <a:ext uri="{FF2B5EF4-FFF2-40B4-BE49-F238E27FC236}">
                  <a16:creationId xmlns:a16="http://schemas.microsoft.com/office/drawing/2014/main" id="{6EC10966-C635-4ACA-BC2F-21DC9D28A825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38;p56">
              <a:extLst>
                <a:ext uri="{FF2B5EF4-FFF2-40B4-BE49-F238E27FC236}">
                  <a16:creationId xmlns:a16="http://schemas.microsoft.com/office/drawing/2014/main" id="{2332B67A-38EC-422B-A7BA-2705823B817A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39;p56">
              <a:extLst>
                <a:ext uri="{FF2B5EF4-FFF2-40B4-BE49-F238E27FC236}">
                  <a16:creationId xmlns:a16="http://schemas.microsoft.com/office/drawing/2014/main" id="{C2D5C0B4-0759-4DE1-85BA-CF423A68211D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40;p56">
              <a:extLst>
                <a:ext uri="{FF2B5EF4-FFF2-40B4-BE49-F238E27FC236}">
                  <a16:creationId xmlns:a16="http://schemas.microsoft.com/office/drawing/2014/main" id="{AD18ABFE-AC7B-448D-B87B-781D85D76FF1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41;p56">
              <a:extLst>
                <a:ext uri="{FF2B5EF4-FFF2-40B4-BE49-F238E27FC236}">
                  <a16:creationId xmlns:a16="http://schemas.microsoft.com/office/drawing/2014/main" id="{4AB91A12-0BD6-4A80-A0F4-1DB11265EC06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42;p56">
              <a:extLst>
                <a:ext uri="{FF2B5EF4-FFF2-40B4-BE49-F238E27FC236}">
                  <a16:creationId xmlns:a16="http://schemas.microsoft.com/office/drawing/2014/main" id="{F3F9C0D3-981C-48A4-8D46-6141DDEB47F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43;p56">
              <a:extLst>
                <a:ext uri="{FF2B5EF4-FFF2-40B4-BE49-F238E27FC236}">
                  <a16:creationId xmlns:a16="http://schemas.microsoft.com/office/drawing/2014/main" id="{5FDDA976-95DB-4E8C-AE63-031442077F31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44;p56">
              <a:extLst>
                <a:ext uri="{FF2B5EF4-FFF2-40B4-BE49-F238E27FC236}">
                  <a16:creationId xmlns:a16="http://schemas.microsoft.com/office/drawing/2014/main" id="{55FACB20-9F61-422F-A9E4-01E7256F5AB1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45;p56">
              <a:extLst>
                <a:ext uri="{FF2B5EF4-FFF2-40B4-BE49-F238E27FC236}">
                  <a16:creationId xmlns:a16="http://schemas.microsoft.com/office/drawing/2014/main" id="{3C26C7AF-E198-4B7D-9B56-877EAB7CF282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6;p56">
              <a:extLst>
                <a:ext uri="{FF2B5EF4-FFF2-40B4-BE49-F238E27FC236}">
                  <a16:creationId xmlns:a16="http://schemas.microsoft.com/office/drawing/2014/main" id="{0AC455B8-0A3D-45DC-8A1F-B696B1CF4B59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47;p56">
              <a:extLst>
                <a:ext uri="{FF2B5EF4-FFF2-40B4-BE49-F238E27FC236}">
                  <a16:creationId xmlns:a16="http://schemas.microsoft.com/office/drawing/2014/main" id="{05FE5309-38FD-4E41-9800-843CEF902D16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17">
            <a:extLst>
              <a:ext uri="{FF2B5EF4-FFF2-40B4-BE49-F238E27FC236}">
                <a16:creationId xmlns:a16="http://schemas.microsoft.com/office/drawing/2014/main" id="{161F0A06-4CD4-4531-B4EB-258EF322BB88}"/>
              </a:ext>
            </a:extLst>
          </p:cNvPr>
          <p:cNvSpPr txBox="1"/>
          <p:nvPr/>
        </p:nvSpPr>
        <p:spPr>
          <a:xfrm>
            <a:off x="3117093" y="7590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>
            <a:extLst>
              <a:ext uri="{FF2B5EF4-FFF2-40B4-BE49-F238E27FC236}">
                <a16:creationId xmlns:a16="http://schemas.microsoft.com/office/drawing/2014/main" id="{1B636CBC-651F-44A1-897E-8B9E945EEDD6}"/>
              </a:ext>
            </a:extLst>
          </p:cNvPr>
          <p:cNvSpPr txBox="1"/>
          <p:nvPr/>
        </p:nvSpPr>
        <p:spPr>
          <a:xfrm>
            <a:off x="2090005" y="2674795"/>
            <a:ext cx="14111369" cy="643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3200" b="1" dirty="0">
                <a:solidFill>
                  <a:srgbClr val="FFDF79"/>
                </a:solidFill>
              </a:rPr>
              <a:t>To predict the winner of T20 international matches, using both historical and micro-posts posted on Twitter before the match starts.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build a model for classifying pre-match tweets as positive or negative using sentiment analysis techniques with less effort.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study whether Twitter-derived features can provide useful information to predict cricket match outcomes.</a:t>
            </a:r>
          </a:p>
          <a:p>
            <a:pPr>
              <a:lnSpc>
                <a:spcPts val="4199"/>
              </a:lnSpc>
            </a:pPr>
            <a:endParaRPr lang="en-US" sz="3200" dirty="0">
              <a:solidFill>
                <a:srgbClr val="FFFFFF"/>
              </a:solidFill>
            </a:endParaRP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To check whether there is any profit we can gain from pre-match betting by applying the proposed model.</a:t>
            </a:r>
          </a:p>
          <a:p>
            <a:pPr>
              <a:lnSpc>
                <a:spcPts val="4199"/>
              </a:lnSpc>
            </a:pPr>
            <a:r>
              <a:rPr lang="en-US" sz="32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1A37CEA-3DFD-44FC-AFB8-364A7440C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11139" y="2765364"/>
            <a:ext cx="519031" cy="51903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7ED7357B-9CA4-4212-B07A-20DB8023C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1600" y="4365564"/>
            <a:ext cx="519031" cy="51903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A53CF56-A520-492F-AFAB-02767F658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1600" y="5965764"/>
            <a:ext cx="519031" cy="519031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3BAB6D01-6ED5-4301-B60B-DAAF76EA4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85969" y="7489764"/>
            <a:ext cx="519031" cy="519031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2974C78D-1EDF-4BF4-857F-C9FF34956299}"/>
              </a:ext>
            </a:extLst>
          </p:cNvPr>
          <p:cNvSpPr txBox="1"/>
          <p:nvPr/>
        </p:nvSpPr>
        <p:spPr>
          <a:xfrm>
            <a:off x="3117093" y="759094"/>
            <a:ext cx="12053814" cy="148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499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44D14B8C-7137-47B4-B6F3-A0AE79518E48}"/>
              </a:ext>
            </a:extLst>
          </p:cNvPr>
          <p:cNvGrpSpPr/>
          <p:nvPr/>
        </p:nvGrpSpPr>
        <p:grpSpPr>
          <a:xfrm>
            <a:off x="1344306" y="3771900"/>
            <a:ext cx="1543050" cy="1543050"/>
            <a:chOff x="0" y="0"/>
            <a:chExt cx="406400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2B18A9F-6D8C-487E-946D-31F32A42E40D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06BA07D5-BAE7-4B5D-8278-8B1F09B83F92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586BAF52-29F5-4B63-A545-058D12E4EE9C}"/>
              </a:ext>
            </a:extLst>
          </p:cNvPr>
          <p:cNvGrpSpPr/>
          <p:nvPr/>
        </p:nvGrpSpPr>
        <p:grpSpPr>
          <a:xfrm>
            <a:off x="9654484" y="3771900"/>
            <a:ext cx="1543050" cy="1543050"/>
            <a:chOff x="0" y="0"/>
            <a:chExt cx="406400" cy="406400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552CAA4-CD89-4823-A0FE-09F49CF25C2B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AE5C55CA-63EA-4B0A-81E8-3705E66E23BC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BAE0B1F-6A15-4F0D-BEBD-A274423100EC}"/>
              </a:ext>
            </a:extLst>
          </p:cNvPr>
          <p:cNvGrpSpPr/>
          <p:nvPr/>
        </p:nvGrpSpPr>
        <p:grpSpPr>
          <a:xfrm>
            <a:off x="1372881" y="5829417"/>
            <a:ext cx="1543050" cy="1543050"/>
            <a:chOff x="0" y="0"/>
            <a:chExt cx="406400" cy="40640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F11096-B79A-4C1E-95E4-D2FD546DED72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6069BE7C-1549-4303-8E62-2D1D344E4106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099B0FEA-5CE4-4B93-9D18-09C67ACCB5EA}"/>
              </a:ext>
            </a:extLst>
          </p:cNvPr>
          <p:cNvGrpSpPr/>
          <p:nvPr/>
        </p:nvGrpSpPr>
        <p:grpSpPr>
          <a:xfrm>
            <a:off x="9683059" y="5829417"/>
            <a:ext cx="1543050" cy="1543050"/>
            <a:chOff x="0" y="0"/>
            <a:chExt cx="406400" cy="406400"/>
          </a:xfrm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52436D2-5906-48BA-871F-1A88DFE42731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BCE4AE96-4342-413E-9052-16A192D02E27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18">
            <a:extLst>
              <a:ext uri="{FF2B5EF4-FFF2-40B4-BE49-F238E27FC236}">
                <a16:creationId xmlns:a16="http://schemas.microsoft.com/office/drawing/2014/main" id="{54F937E0-9F3C-4154-A5B6-6E150974444C}"/>
              </a:ext>
            </a:extLst>
          </p:cNvPr>
          <p:cNvSpPr txBox="1"/>
          <p:nvPr/>
        </p:nvSpPr>
        <p:spPr>
          <a:xfrm>
            <a:off x="1692701" y="41272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3DBDA524-0634-416F-B785-C5EF65CE039C}"/>
              </a:ext>
            </a:extLst>
          </p:cNvPr>
          <p:cNvSpPr txBox="1"/>
          <p:nvPr/>
        </p:nvSpPr>
        <p:spPr>
          <a:xfrm>
            <a:off x="9964779" y="41272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E6EBC5DF-31D0-489F-86C7-6FDA8253A417}"/>
              </a:ext>
            </a:extLst>
          </p:cNvPr>
          <p:cNvSpPr txBox="1"/>
          <p:nvPr/>
        </p:nvSpPr>
        <p:spPr>
          <a:xfrm>
            <a:off x="3108886" y="3965316"/>
            <a:ext cx="6117743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Most of the predictive models for cricket were built using historical and instantaneous features.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361A2820-83C6-4FC9-B1C1-F520C804D15D}"/>
              </a:ext>
            </a:extLst>
          </p:cNvPr>
          <p:cNvSpPr txBox="1"/>
          <p:nvPr/>
        </p:nvSpPr>
        <p:spPr>
          <a:xfrm>
            <a:off x="11419064" y="3965316"/>
            <a:ext cx="6117743" cy="129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Less number of studies checked whether they could gain a profit from pre-match betting by applying their models.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77085441-1EC7-4750-B91F-55D27E643226}"/>
              </a:ext>
            </a:extLst>
          </p:cNvPr>
          <p:cNvSpPr txBox="1"/>
          <p:nvPr/>
        </p:nvSpPr>
        <p:spPr>
          <a:xfrm>
            <a:off x="1692701" y="6184758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38433B8F-C84D-43D2-B986-A7BBB5C062CD}"/>
              </a:ext>
            </a:extLst>
          </p:cNvPr>
          <p:cNvSpPr txBox="1"/>
          <p:nvPr/>
        </p:nvSpPr>
        <p:spPr>
          <a:xfrm>
            <a:off x="9964779" y="6184758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04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AE1D0887-3463-4CD5-A3A1-8C157461CF0A}"/>
              </a:ext>
            </a:extLst>
          </p:cNvPr>
          <p:cNvSpPr txBox="1"/>
          <p:nvPr/>
        </p:nvSpPr>
        <p:spPr>
          <a:xfrm>
            <a:off x="3108886" y="6018906"/>
            <a:ext cx="6117743" cy="260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A limited number of studies have been done on cricket match outcome prediction, and most of the models were built for ODI matches &amp; T20 Premier leagues.</a:t>
            </a:r>
          </a:p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F88EE6D5-B7C9-4897-B8B3-9AC4338AA576}"/>
              </a:ext>
            </a:extLst>
          </p:cNvPr>
          <p:cNvSpPr txBox="1"/>
          <p:nvPr/>
        </p:nvSpPr>
        <p:spPr>
          <a:xfrm>
            <a:off x="11419064" y="6018906"/>
            <a:ext cx="6117743" cy="129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>
                <a:solidFill>
                  <a:srgbClr val="FFFFFF"/>
                </a:solidFill>
                <a:cs typeface="Poppins" panose="00000500000000000000" pitchFamily="2" charset="0"/>
              </a:rPr>
              <a:t>For sentiment analysis, most of the studies have used supervised learning techniques.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E7E1C738-7939-4ED3-923A-254F9DF87F36}"/>
              </a:ext>
            </a:extLst>
          </p:cNvPr>
          <p:cNvSpPr txBox="1"/>
          <p:nvPr/>
        </p:nvSpPr>
        <p:spPr>
          <a:xfrm>
            <a:off x="3117092" y="759094"/>
            <a:ext cx="12351507" cy="1488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Significance of the study</a:t>
            </a:r>
          </a:p>
        </p:txBody>
      </p:sp>
    </p:spTree>
    <p:extLst>
      <p:ext uri="{BB962C8B-B14F-4D97-AF65-F5344CB8AC3E}">
        <p14:creationId xmlns:p14="http://schemas.microsoft.com/office/powerpoint/2010/main" val="6349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A21B621-5B51-4CBF-9142-BEE66A392B3C}"/>
              </a:ext>
            </a:extLst>
          </p:cNvPr>
          <p:cNvSpPr txBox="1"/>
          <p:nvPr/>
        </p:nvSpPr>
        <p:spPr>
          <a:xfrm>
            <a:off x="990600" y="759094"/>
            <a:ext cx="16611600" cy="1488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9600" b="1" dirty="0">
                <a:solidFill>
                  <a:srgbClr val="FFFFFF"/>
                </a:solidFill>
                <a:latin typeface="+mj-lt"/>
              </a:rPr>
              <a:t>Approach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CB5C63B9-C958-40D0-91BA-7D34C4B16CEE}"/>
              </a:ext>
            </a:extLst>
          </p:cNvPr>
          <p:cNvSpPr txBox="1"/>
          <p:nvPr/>
        </p:nvSpPr>
        <p:spPr>
          <a:xfrm>
            <a:off x="4800600" y="5162549"/>
            <a:ext cx="11734800" cy="34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sp>
        <p:nvSpPr>
          <p:cNvPr id="36" name="Google Shape;2404;p71">
            <a:extLst>
              <a:ext uri="{FF2B5EF4-FFF2-40B4-BE49-F238E27FC236}">
                <a16:creationId xmlns:a16="http://schemas.microsoft.com/office/drawing/2014/main" id="{DDAC63A2-8B14-4D36-8E38-BB3AA2DE8CE4}"/>
              </a:ext>
            </a:extLst>
          </p:cNvPr>
          <p:cNvSpPr/>
          <p:nvPr/>
        </p:nvSpPr>
        <p:spPr>
          <a:xfrm rot="5400000">
            <a:off x="2324100" y="4648200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7" name="Google Shape;1542;p58">
            <a:extLst>
              <a:ext uri="{FF2B5EF4-FFF2-40B4-BE49-F238E27FC236}">
                <a16:creationId xmlns:a16="http://schemas.microsoft.com/office/drawing/2014/main" id="{DDDE3A0A-143F-4166-A45B-A2F1DC03510D}"/>
              </a:ext>
            </a:extLst>
          </p:cNvPr>
          <p:cNvSpPr txBox="1">
            <a:spLocks/>
          </p:cNvSpPr>
          <p:nvPr/>
        </p:nvSpPr>
        <p:spPr>
          <a:xfrm>
            <a:off x="2248499" y="5067299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A model based on historical and other statistics about the cricket teams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" name="Google Shape;2404;p71">
            <a:extLst>
              <a:ext uri="{FF2B5EF4-FFF2-40B4-BE49-F238E27FC236}">
                <a16:creationId xmlns:a16="http://schemas.microsoft.com/office/drawing/2014/main" id="{A65C5813-BEB0-4713-B2B8-938E38B2FCA4}"/>
              </a:ext>
            </a:extLst>
          </p:cNvPr>
          <p:cNvSpPr/>
          <p:nvPr/>
        </p:nvSpPr>
        <p:spPr>
          <a:xfrm rot="5400000">
            <a:off x="7277100" y="4648200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9" name="Google Shape;1542;p58">
            <a:extLst>
              <a:ext uri="{FF2B5EF4-FFF2-40B4-BE49-F238E27FC236}">
                <a16:creationId xmlns:a16="http://schemas.microsoft.com/office/drawing/2014/main" id="{2BCAE018-D737-420D-A14D-2028830EDC54}"/>
              </a:ext>
            </a:extLst>
          </p:cNvPr>
          <p:cNvSpPr txBox="1">
            <a:spLocks/>
          </p:cNvSpPr>
          <p:nvPr/>
        </p:nvSpPr>
        <p:spPr>
          <a:xfrm>
            <a:off x="7239000" y="5067299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 model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solely based on Twitter 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Google Shape;2404;p71">
            <a:extLst>
              <a:ext uri="{FF2B5EF4-FFF2-40B4-BE49-F238E27FC236}">
                <a16:creationId xmlns:a16="http://schemas.microsoft.com/office/drawing/2014/main" id="{204599F2-F77B-4C73-B9E1-3D833E5DBE95}"/>
              </a:ext>
            </a:extLst>
          </p:cNvPr>
          <p:cNvSpPr/>
          <p:nvPr/>
        </p:nvSpPr>
        <p:spPr>
          <a:xfrm rot="5400000">
            <a:off x="12230100" y="4648200"/>
            <a:ext cx="3505200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1" name="Google Shape;1542;p58">
            <a:extLst>
              <a:ext uri="{FF2B5EF4-FFF2-40B4-BE49-F238E27FC236}">
                <a16:creationId xmlns:a16="http://schemas.microsoft.com/office/drawing/2014/main" id="{1A2D11F8-5CB0-4A44-B5C0-C8E1EE26EE1E}"/>
              </a:ext>
            </a:extLst>
          </p:cNvPr>
          <p:cNvSpPr txBox="1">
            <a:spLocks/>
          </p:cNvSpPr>
          <p:nvPr/>
        </p:nvSpPr>
        <p:spPr>
          <a:xfrm>
            <a:off x="12154499" y="5067299"/>
            <a:ext cx="3542701" cy="350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</a:rPr>
              <a:t>A model based on both historical &amp; Twitter features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42" name="Group 6">
            <a:extLst>
              <a:ext uri="{FF2B5EF4-FFF2-40B4-BE49-F238E27FC236}">
                <a16:creationId xmlns:a16="http://schemas.microsoft.com/office/drawing/2014/main" id="{15649533-BDD6-486A-A65A-E95F3F7157FA}"/>
              </a:ext>
            </a:extLst>
          </p:cNvPr>
          <p:cNvGrpSpPr/>
          <p:nvPr/>
        </p:nvGrpSpPr>
        <p:grpSpPr>
          <a:xfrm>
            <a:off x="3274118" y="3105149"/>
            <a:ext cx="1543050" cy="1543050"/>
            <a:chOff x="0" y="0"/>
            <a:chExt cx="406400" cy="406400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27DEC2A0-35CD-4D9C-861F-221F128AE563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A0ED56F1-4C64-4A94-8C64-064B3C87C1AA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TextBox 18">
            <a:extLst>
              <a:ext uri="{FF2B5EF4-FFF2-40B4-BE49-F238E27FC236}">
                <a16:creationId xmlns:a16="http://schemas.microsoft.com/office/drawing/2014/main" id="{E4D0197A-66C9-4A13-AF0D-4588DB73BF3C}"/>
              </a:ext>
            </a:extLst>
          </p:cNvPr>
          <p:cNvSpPr txBox="1"/>
          <p:nvPr/>
        </p:nvSpPr>
        <p:spPr>
          <a:xfrm>
            <a:off x="3622513" y="3460490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B4AC28CB-2E43-45F0-A274-C82D33B67E81}"/>
              </a:ext>
            </a:extLst>
          </p:cNvPr>
          <p:cNvGrpSpPr/>
          <p:nvPr/>
        </p:nvGrpSpPr>
        <p:grpSpPr>
          <a:xfrm>
            <a:off x="8153400" y="3105149"/>
            <a:ext cx="1543050" cy="1543050"/>
            <a:chOff x="0" y="0"/>
            <a:chExt cx="406400" cy="406400"/>
          </a:xfrm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0362388-EDE4-4FC2-AC4C-BF61AA9529B3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EAA29D6F-5680-45A4-8C61-5103DC027064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9" name="TextBox 26">
            <a:extLst>
              <a:ext uri="{FF2B5EF4-FFF2-40B4-BE49-F238E27FC236}">
                <a16:creationId xmlns:a16="http://schemas.microsoft.com/office/drawing/2014/main" id="{76FE1F24-9288-4540-9240-41B86338C02B}"/>
              </a:ext>
            </a:extLst>
          </p:cNvPr>
          <p:cNvSpPr txBox="1"/>
          <p:nvPr/>
        </p:nvSpPr>
        <p:spPr>
          <a:xfrm>
            <a:off x="8473220" y="3460490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02</a:t>
            </a:r>
          </a:p>
        </p:txBody>
      </p:sp>
      <p:grpSp>
        <p:nvGrpSpPr>
          <p:cNvPr id="50" name="Group 9">
            <a:extLst>
              <a:ext uri="{FF2B5EF4-FFF2-40B4-BE49-F238E27FC236}">
                <a16:creationId xmlns:a16="http://schemas.microsoft.com/office/drawing/2014/main" id="{84318046-6D1E-4403-88B4-69E1D0808C1E}"/>
              </a:ext>
            </a:extLst>
          </p:cNvPr>
          <p:cNvGrpSpPr/>
          <p:nvPr/>
        </p:nvGrpSpPr>
        <p:grpSpPr>
          <a:xfrm>
            <a:off x="13065818" y="3086099"/>
            <a:ext cx="1543050" cy="1543050"/>
            <a:chOff x="0" y="0"/>
            <a:chExt cx="406400" cy="406400"/>
          </a:xfrm>
        </p:grpSpPr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6013653-E9C5-4601-B614-59EF8DD44349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</p:sp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7C69EF4A-495F-4CD0-9AB6-A4D2BBE16EC7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3" name="TextBox 19">
            <a:extLst>
              <a:ext uri="{FF2B5EF4-FFF2-40B4-BE49-F238E27FC236}">
                <a16:creationId xmlns:a16="http://schemas.microsoft.com/office/drawing/2014/main" id="{08C5944C-9915-4B93-AB62-F18C39FFEC90}"/>
              </a:ext>
            </a:extLst>
          </p:cNvPr>
          <p:cNvSpPr txBox="1"/>
          <p:nvPr/>
        </p:nvSpPr>
        <p:spPr>
          <a:xfrm>
            <a:off x="13376113" y="3441440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1712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A40AEE55-ED10-4E45-8DA6-C581C1AC7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40044"/>
            <a:ext cx="9189738" cy="409652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F2E005FA-E33C-410F-928C-215577E011A1}"/>
              </a:ext>
            </a:extLst>
          </p:cNvPr>
          <p:cNvSpPr/>
          <p:nvPr/>
        </p:nvSpPr>
        <p:spPr>
          <a:xfrm>
            <a:off x="9438660" y="4978034"/>
            <a:ext cx="1153140" cy="2070466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2404;p71">
            <a:extLst>
              <a:ext uri="{FF2B5EF4-FFF2-40B4-BE49-F238E27FC236}">
                <a16:creationId xmlns:a16="http://schemas.microsoft.com/office/drawing/2014/main" id="{C4E7CC4A-8123-46C9-8D15-CDE75C102607}"/>
              </a:ext>
            </a:extLst>
          </p:cNvPr>
          <p:cNvSpPr/>
          <p:nvPr/>
        </p:nvSpPr>
        <p:spPr>
          <a:xfrm rot="5400000">
            <a:off x="13792199" y="800099"/>
            <a:ext cx="1752602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6" name="Google Shape;1542;p58">
            <a:extLst>
              <a:ext uri="{FF2B5EF4-FFF2-40B4-BE49-F238E27FC236}">
                <a16:creationId xmlns:a16="http://schemas.microsoft.com/office/drawing/2014/main" id="{90203A63-438E-4661-9372-AB7C69AE2D06}"/>
              </a:ext>
            </a:extLst>
          </p:cNvPr>
          <p:cNvSpPr txBox="1">
            <a:spLocks/>
          </p:cNvSpPr>
          <p:nvPr/>
        </p:nvSpPr>
        <p:spPr>
          <a:xfrm>
            <a:off x="12916499" y="2095497"/>
            <a:ext cx="3542701" cy="1600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01/01/2011 – 15/10/2022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Top 10 Teams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548 Matches</a:t>
            </a:r>
          </a:p>
        </p:txBody>
      </p:sp>
      <p:sp>
        <p:nvSpPr>
          <p:cNvPr id="67" name="Google Shape;2404;p71">
            <a:extLst>
              <a:ext uri="{FF2B5EF4-FFF2-40B4-BE49-F238E27FC236}">
                <a16:creationId xmlns:a16="http://schemas.microsoft.com/office/drawing/2014/main" id="{5D4D7988-DDF5-48B0-816B-3A30B859D101}"/>
              </a:ext>
            </a:extLst>
          </p:cNvPr>
          <p:cNvSpPr/>
          <p:nvPr/>
        </p:nvSpPr>
        <p:spPr>
          <a:xfrm rot="5400000">
            <a:off x="13792199" y="4838699"/>
            <a:ext cx="1752602" cy="434339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8" name="Google Shape;1542;p58">
            <a:extLst>
              <a:ext uri="{FF2B5EF4-FFF2-40B4-BE49-F238E27FC236}">
                <a16:creationId xmlns:a16="http://schemas.microsoft.com/office/drawing/2014/main" id="{508397C9-8952-486A-9CD3-AB242D62D5F1}"/>
              </a:ext>
            </a:extLst>
          </p:cNvPr>
          <p:cNvSpPr txBox="1">
            <a:spLocks/>
          </p:cNvSpPr>
          <p:nvPr/>
        </p:nvSpPr>
        <p:spPr>
          <a:xfrm>
            <a:off x="12916499" y="6134097"/>
            <a:ext cx="3542701" cy="1600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01/01/2011 – 15/10/2022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Top 9 Teams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519 Matches</a:t>
            </a:r>
          </a:p>
        </p:txBody>
      </p:sp>
      <p:sp>
        <p:nvSpPr>
          <p:cNvPr id="69" name="Google Shape;1542;p58">
            <a:extLst>
              <a:ext uri="{FF2B5EF4-FFF2-40B4-BE49-F238E27FC236}">
                <a16:creationId xmlns:a16="http://schemas.microsoft.com/office/drawing/2014/main" id="{47CA1774-8026-4BC0-91A1-A810754F8264}"/>
              </a:ext>
            </a:extLst>
          </p:cNvPr>
          <p:cNvSpPr txBox="1">
            <a:spLocks/>
          </p:cNvSpPr>
          <p:nvPr/>
        </p:nvSpPr>
        <p:spPr>
          <a:xfrm>
            <a:off x="1371600" y="7048500"/>
            <a:ext cx="9189737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Number of matches played by each team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01/01/2011 – 15/10/2022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46193C22-EF08-4511-8FB2-A77301CEA670}"/>
              </a:ext>
            </a:extLst>
          </p:cNvPr>
          <p:cNvSpPr/>
          <p:nvPr/>
        </p:nvSpPr>
        <p:spPr>
          <a:xfrm>
            <a:off x="14173200" y="4305299"/>
            <a:ext cx="914400" cy="144780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6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D9C6CCB-D0C6-483C-9FED-32E71356972D}"/>
              </a:ext>
            </a:extLst>
          </p:cNvPr>
          <p:cNvSpPr txBox="1"/>
          <p:nvPr/>
        </p:nvSpPr>
        <p:spPr>
          <a:xfrm>
            <a:off x="3886200" y="3771900"/>
            <a:ext cx="1615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600" b="1" i="0" dirty="0">
                <a:solidFill>
                  <a:schemeClr val="bg1"/>
                </a:solidFill>
                <a:effectLst/>
              </a:rPr>
              <a:t>A model based on historical and other statistics about the cricket teams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6" name="Google Shape;948;p44">
            <a:extLst>
              <a:ext uri="{FF2B5EF4-FFF2-40B4-BE49-F238E27FC236}">
                <a16:creationId xmlns:a16="http://schemas.microsoft.com/office/drawing/2014/main" id="{FBCCDCFB-15B3-4D5C-8AA5-E07BFF7B1E22}"/>
              </a:ext>
            </a:extLst>
          </p:cNvPr>
          <p:cNvGrpSpPr/>
          <p:nvPr/>
        </p:nvGrpSpPr>
        <p:grpSpPr>
          <a:xfrm>
            <a:off x="13986830" y="6284969"/>
            <a:ext cx="625946" cy="605305"/>
            <a:chOff x="508692" y="536283"/>
            <a:chExt cx="1108683" cy="916030"/>
          </a:xfrm>
          <a:solidFill>
            <a:srgbClr val="452103"/>
          </a:solidFill>
        </p:grpSpPr>
        <p:grpSp>
          <p:nvGrpSpPr>
            <p:cNvPr id="37" name="Google Shape;949;p44">
              <a:extLst>
                <a:ext uri="{FF2B5EF4-FFF2-40B4-BE49-F238E27FC236}">
                  <a16:creationId xmlns:a16="http://schemas.microsoft.com/office/drawing/2014/main" id="{9AC8AD11-05F6-4C7D-96FC-FDEFD95467EF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41" name="Google Shape;950;p44">
                <a:extLst>
                  <a:ext uri="{FF2B5EF4-FFF2-40B4-BE49-F238E27FC236}">
                    <a16:creationId xmlns:a16="http://schemas.microsoft.com/office/drawing/2014/main" id="{ADB29450-2234-4F01-9827-963D493333B0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51;p44">
                <a:extLst>
                  <a:ext uri="{FF2B5EF4-FFF2-40B4-BE49-F238E27FC236}">
                    <a16:creationId xmlns:a16="http://schemas.microsoft.com/office/drawing/2014/main" id="{14FC316D-4493-46BF-BD94-3107E1DD6540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952;p44">
              <a:extLst>
                <a:ext uri="{FF2B5EF4-FFF2-40B4-BE49-F238E27FC236}">
                  <a16:creationId xmlns:a16="http://schemas.microsoft.com/office/drawing/2014/main" id="{67F3A7AE-31A6-4528-8A2A-686F29EEFAD8}"/>
                </a:ext>
              </a:extLst>
            </p:cNvPr>
            <p:cNvGrpSpPr/>
            <p:nvPr/>
          </p:nvGrpSpPr>
          <p:grpSpPr>
            <a:xfrm>
              <a:off x="508692" y="536283"/>
              <a:ext cx="1108683" cy="916030"/>
              <a:chOff x="3371750" y="3533800"/>
              <a:chExt cx="713025" cy="589125"/>
            </a:xfrm>
            <a:grpFill/>
          </p:grpSpPr>
          <p:sp>
            <p:nvSpPr>
              <p:cNvPr id="39" name="Google Shape;953;p44">
                <a:extLst>
                  <a:ext uri="{FF2B5EF4-FFF2-40B4-BE49-F238E27FC236}">
                    <a16:creationId xmlns:a16="http://schemas.microsoft.com/office/drawing/2014/main" id="{8E7C79C0-1CF5-463C-BF68-6D3BBE9A1FB1}"/>
                  </a:ext>
                </a:extLst>
              </p:cNvPr>
              <p:cNvSpPr/>
              <p:nvPr/>
            </p:nvSpPr>
            <p:spPr>
              <a:xfrm>
                <a:off x="3617750" y="3533800"/>
                <a:ext cx="4670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8681" h="19515" extrusionOk="0">
                    <a:moveTo>
                      <a:pt x="2636" y="735"/>
                    </a:moveTo>
                    <a:cubicBezTo>
                      <a:pt x="2869" y="868"/>
                      <a:pt x="3103" y="1001"/>
                      <a:pt x="3336" y="1135"/>
                    </a:cubicBezTo>
                    <a:lnTo>
                      <a:pt x="3203" y="1335"/>
                    </a:lnTo>
                    <a:lnTo>
                      <a:pt x="2536" y="901"/>
                    </a:lnTo>
                    <a:lnTo>
                      <a:pt x="2636" y="735"/>
                    </a:lnTo>
                    <a:close/>
                    <a:moveTo>
                      <a:pt x="4004" y="1602"/>
                    </a:moveTo>
                    <a:cubicBezTo>
                      <a:pt x="4237" y="1735"/>
                      <a:pt x="4437" y="1902"/>
                      <a:pt x="4671" y="2069"/>
                    </a:cubicBezTo>
                    <a:lnTo>
                      <a:pt x="4537" y="2236"/>
                    </a:lnTo>
                    <a:cubicBezTo>
                      <a:pt x="4304" y="2069"/>
                      <a:pt x="4104" y="1935"/>
                      <a:pt x="3870" y="1769"/>
                    </a:cubicBezTo>
                    <a:lnTo>
                      <a:pt x="4004" y="1602"/>
                    </a:lnTo>
                    <a:close/>
                    <a:moveTo>
                      <a:pt x="5304" y="2569"/>
                    </a:moveTo>
                    <a:cubicBezTo>
                      <a:pt x="5505" y="2736"/>
                      <a:pt x="5705" y="2903"/>
                      <a:pt x="5905" y="3103"/>
                    </a:cubicBezTo>
                    <a:lnTo>
                      <a:pt x="5771" y="3236"/>
                    </a:lnTo>
                    <a:cubicBezTo>
                      <a:pt x="5571" y="3070"/>
                      <a:pt x="5371" y="2903"/>
                      <a:pt x="5171" y="2736"/>
                    </a:cubicBezTo>
                    <a:lnTo>
                      <a:pt x="5304" y="2569"/>
                    </a:lnTo>
                    <a:close/>
                    <a:moveTo>
                      <a:pt x="6505" y="3637"/>
                    </a:moveTo>
                    <a:cubicBezTo>
                      <a:pt x="6705" y="3837"/>
                      <a:pt x="6906" y="4004"/>
                      <a:pt x="7106" y="4204"/>
                    </a:cubicBezTo>
                    <a:lnTo>
                      <a:pt x="6939" y="4337"/>
                    </a:lnTo>
                    <a:cubicBezTo>
                      <a:pt x="6772" y="4170"/>
                      <a:pt x="6572" y="3970"/>
                      <a:pt x="6372" y="3803"/>
                    </a:cubicBezTo>
                    <a:lnTo>
                      <a:pt x="6505" y="3637"/>
                    </a:lnTo>
                    <a:close/>
                    <a:moveTo>
                      <a:pt x="7639" y="4804"/>
                    </a:moveTo>
                    <a:cubicBezTo>
                      <a:pt x="7840" y="5004"/>
                      <a:pt x="8006" y="5204"/>
                      <a:pt x="8173" y="5405"/>
                    </a:cubicBezTo>
                    <a:lnTo>
                      <a:pt x="8040" y="5538"/>
                    </a:lnTo>
                    <a:cubicBezTo>
                      <a:pt x="7840" y="5338"/>
                      <a:pt x="7673" y="5104"/>
                      <a:pt x="7506" y="4938"/>
                    </a:cubicBezTo>
                    <a:lnTo>
                      <a:pt x="7639" y="4804"/>
                    </a:lnTo>
                    <a:close/>
                    <a:moveTo>
                      <a:pt x="8707" y="6005"/>
                    </a:moveTo>
                    <a:cubicBezTo>
                      <a:pt x="8874" y="6239"/>
                      <a:pt x="9040" y="6439"/>
                      <a:pt x="9174" y="6672"/>
                    </a:cubicBezTo>
                    <a:lnTo>
                      <a:pt x="9007" y="6772"/>
                    </a:lnTo>
                    <a:cubicBezTo>
                      <a:pt x="8874" y="6572"/>
                      <a:pt x="8707" y="6372"/>
                      <a:pt x="8540" y="6138"/>
                    </a:cubicBezTo>
                    <a:lnTo>
                      <a:pt x="8707" y="6005"/>
                    </a:lnTo>
                    <a:close/>
                    <a:moveTo>
                      <a:pt x="9674" y="7339"/>
                    </a:moveTo>
                    <a:cubicBezTo>
                      <a:pt x="9808" y="7573"/>
                      <a:pt x="9974" y="7773"/>
                      <a:pt x="10108" y="8006"/>
                    </a:cubicBezTo>
                    <a:lnTo>
                      <a:pt x="9908" y="8107"/>
                    </a:lnTo>
                    <a:cubicBezTo>
                      <a:pt x="9774" y="7906"/>
                      <a:pt x="9608" y="7673"/>
                      <a:pt x="9507" y="7439"/>
                    </a:cubicBezTo>
                    <a:lnTo>
                      <a:pt x="9674" y="7339"/>
                    </a:lnTo>
                    <a:close/>
                    <a:moveTo>
                      <a:pt x="10508" y="8707"/>
                    </a:moveTo>
                    <a:cubicBezTo>
                      <a:pt x="10642" y="8940"/>
                      <a:pt x="10775" y="9174"/>
                      <a:pt x="10875" y="9407"/>
                    </a:cubicBezTo>
                    <a:lnTo>
                      <a:pt x="10708" y="9508"/>
                    </a:lnTo>
                    <a:cubicBezTo>
                      <a:pt x="10575" y="9274"/>
                      <a:pt x="10441" y="9041"/>
                      <a:pt x="10308" y="8807"/>
                    </a:cubicBezTo>
                    <a:lnTo>
                      <a:pt x="10508" y="8707"/>
                    </a:lnTo>
                    <a:close/>
                    <a:moveTo>
                      <a:pt x="11242" y="10141"/>
                    </a:moveTo>
                    <a:cubicBezTo>
                      <a:pt x="11375" y="10375"/>
                      <a:pt x="11476" y="10642"/>
                      <a:pt x="11609" y="10875"/>
                    </a:cubicBezTo>
                    <a:lnTo>
                      <a:pt x="11409" y="10942"/>
                    </a:lnTo>
                    <a:cubicBezTo>
                      <a:pt x="11309" y="10708"/>
                      <a:pt x="11175" y="10475"/>
                      <a:pt x="11075" y="10241"/>
                    </a:cubicBezTo>
                    <a:lnTo>
                      <a:pt x="11242" y="10141"/>
                    </a:lnTo>
                    <a:close/>
                    <a:moveTo>
                      <a:pt x="11909" y="11609"/>
                    </a:moveTo>
                    <a:cubicBezTo>
                      <a:pt x="12009" y="11876"/>
                      <a:pt x="12109" y="12109"/>
                      <a:pt x="12209" y="12376"/>
                    </a:cubicBezTo>
                    <a:lnTo>
                      <a:pt x="12009" y="12443"/>
                    </a:lnTo>
                    <a:cubicBezTo>
                      <a:pt x="11909" y="12209"/>
                      <a:pt x="11809" y="11943"/>
                      <a:pt x="11709" y="11709"/>
                    </a:cubicBezTo>
                    <a:lnTo>
                      <a:pt x="11909" y="11609"/>
                    </a:lnTo>
                    <a:close/>
                    <a:moveTo>
                      <a:pt x="12476" y="13143"/>
                    </a:moveTo>
                    <a:cubicBezTo>
                      <a:pt x="12543" y="13410"/>
                      <a:pt x="12643" y="13677"/>
                      <a:pt x="12710" y="13911"/>
                    </a:cubicBezTo>
                    <a:lnTo>
                      <a:pt x="12510" y="13977"/>
                    </a:lnTo>
                    <a:cubicBezTo>
                      <a:pt x="12443" y="13711"/>
                      <a:pt x="12343" y="13477"/>
                      <a:pt x="12276" y="13210"/>
                    </a:cubicBezTo>
                    <a:lnTo>
                      <a:pt x="12476" y="13143"/>
                    </a:lnTo>
                    <a:close/>
                    <a:moveTo>
                      <a:pt x="12943" y="14711"/>
                    </a:moveTo>
                    <a:cubicBezTo>
                      <a:pt x="13010" y="14978"/>
                      <a:pt x="13077" y="15212"/>
                      <a:pt x="13110" y="15478"/>
                    </a:cubicBezTo>
                    <a:lnTo>
                      <a:pt x="12910" y="15545"/>
                    </a:lnTo>
                    <a:cubicBezTo>
                      <a:pt x="12843" y="15278"/>
                      <a:pt x="12810" y="15011"/>
                      <a:pt x="12710" y="14778"/>
                    </a:cubicBezTo>
                    <a:lnTo>
                      <a:pt x="12710" y="14745"/>
                    </a:lnTo>
                    <a:lnTo>
                      <a:pt x="12943" y="14711"/>
                    </a:lnTo>
                    <a:close/>
                    <a:moveTo>
                      <a:pt x="13310" y="16279"/>
                    </a:moveTo>
                    <a:cubicBezTo>
                      <a:pt x="13344" y="16546"/>
                      <a:pt x="13410" y="16813"/>
                      <a:pt x="13444" y="17080"/>
                    </a:cubicBezTo>
                    <a:lnTo>
                      <a:pt x="13243" y="17113"/>
                    </a:lnTo>
                    <a:cubicBezTo>
                      <a:pt x="13210" y="16846"/>
                      <a:pt x="13143" y="16579"/>
                      <a:pt x="13077" y="16312"/>
                    </a:cubicBezTo>
                    <a:lnTo>
                      <a:pt x="13310" y="16279"/>
                    </a:lnTo>
                    <a:close/>
                    <a:moveTo>
                      <a:pt x="3703" y="1"/>
                    </a:moveTo>
                    <a:cubicBezTo>
                      <a:pt x="3036" y="1"/>
                      <a:pt x="2369" y="67"/>
                      <a:pt x="1702" y="167"/>
                    </a:cubicBezTo>
                    <a:lnTo>
                      <a:pt x="1935" y="301"/>
                    </a:lnTo>
                    <a:lnTo>
                      <a:pt x="1835" y="501"/>
                    </a:lnTo>
                    <a:lnTo>
                      <a:pt x="1468" y="301"/>
                    </a:lnTo>
                    <a:lnTo>
                      <a:pt x="1535" y="201"/>
                    </a:lnTo>
                    <a:lnTo>
                      <a:pt x="1535" y="201"/>
                    </a:lnTo>
                    <a:cubicBezTo>
                      <a:pt x="1001" y="301"/>
                      <a:pt x="501" y="434"/>
                      <a:pt x="1" y="601"/>
                    </a:cubicBezTo>
                    <a:cubicBezTo>
                      <a:pt x="10375" y="5538"/>
                      <a:pt x="12276" y="15345"/>
                      <a:pt x="12610" y="19515"/>
                    </a:cubicBezTo>
                    <a:cubicBezTo>
                      <a:pt x="12910" y="19148"/>
                      <a:pt x="13243" y="18747"/>
                      <a:pt x="13510" y="18314"/>
                    </a:cubicBezTo>
                    <a:lnTo>
                      <a:pt x="13410" y="18314"/>
                    </a:lnTo>
                    <a:cubicBezTo>
                      <a:pt x="13410" y="18180"/>
                      <a:pt x="13377" y="18047"/>
                      <a:pt x="13344" y="17914"/>
                    </a:cubicBezTo>
                    <a:lnTo>
                      <a:pt x="13577" y="17880"/>
                    </a:lnTo>
                    <a:lnTo>
                      <a:pt x="13610" y="18180"/>
                    </a:lnTo>
                    <a:cubicBezTo>
                      <a:pt x="18681" y="10341"/>
                      <a:pt x="13043" y="1"/>
                      <a:pt x="3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54;p44">
                <a:extLst>
                  <a:ext uri="{FF2B5EF4-FFF2-40B4-BE49-F238E27FC236}">
                    <a16:creationId xmlns:a16="http://schemas.microsoft.com/office/drawing/2014/main" id="{6F2BFAE7-0F09-408F-8A99-C91EF0844498}"/>
                  </a:ext>
                </a:extLst>
              </p:cNvPr>
              <p:cNvSpPr/>
              <p:nvPr/>
            </p:nvSpPr>
            <p:spPr>
              <a:xfrm>
                <a:off x="3371750" y="3559650"/>
                <a:ext cx="5412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22531" extrusionOk="0">
                    <a:moveTo>
                      <a:pt x="8740" y="1001"/>
                    </a:moveTo>
                    <a:cubicBezTo>
                      <a:pt x="8973" y="1135"/>
                      <a:pt x="9240" y="1268"/>
                      <a:pt x="9474" y="1368"/>
                    </a:cubicBezTo>
                    <a:lnTo>
                      <a:pt x="9407" y="1569"/>
                    </a:lnTo>
                    <a:cubicBezTo>
                      <a:pt x="9140" y="1435"/>
                      <a:pt x="8907" y="1335"/>
                      <a:pt x="8640" y="1202"/>
                    </a:cubicBezTo>
                    <a:lnTo>
                      <a:pt x="8740" y="1001"/>
                    </a:lnTo>
                    <a:close/>
                    <a:moveTo>
                      <a:pt x="10241" y="1769"/>
                    </a:moveTo>
                    <a:cubicBezTo>
                      <a:pt x="10474" y="1902"/>
                      <a:pt x="10741" y="2036"/>
                      <a:pt x="10975" y="2169"/>
                    </a:cubicBezTo>
                    <a:lnTo>
                      <a:pt x="10841" y="2369"/>
                    </a:lnTo>
                    <a:cubicBezTo>
                      <a:pt x="10608" y="2202"/>
                      <a:pt x="10374" y="2069"/>
                      <a:pt x="10141" y="1935"/>
                    </a:cubicBezTo>
                    <a:lnTo>
                      <a:pt x="10241" y="1769"/>
                    </a:lnTo>
                    <a:close/>
                    <a:moveTo>
                      <a:pt x="11675" y="2636"/>
                    </a:moveTo>
                    <a:cubicBezTo>
                      <a:pt x="11909" y="2769"/>
                      <a:pt x="12142" y="2936"/>
                      <a:pt x="12376" y="3103"/>
                    </a:cubicBezTo>
                    <a:lnTo>
                      <a:pt x="12242" y="3270"/>
                    </a:lnTo>
                    <a:cubicBezTo>
                      <a:pt x="12009" y="3103"/>
                      <a:pt x="11809" y="2970"/>
                      <a:pt x="11575" y="2803"/>
                    </a:cubicBezTo>
                    <a:lnTo>
                      <a:pt x="11675" y="2636"/>
                    </a:lnTo>
                    <a:close/>
                    <a:moveTo>
                      <a:pt x="13043" y="3603"/>
                    </a:moveTo>
                    <a:cubicBezTo>
                      <a:pt x="13243" y="3770"/>
                      <a:pt x="13477" y="3970"/>
                      <a:pt x="13677" y="4137"/>
                    </a:cubicBezTo>
                    <a:lnTo>
                      <a:pt x="13543" y="4304"/>
                    </a:lnTo>
                    <a:cubicBezTo>
                      <a:pt x="13343" y="4104"/>
                      <a:pt x="13143" y="3937"/>
                      <a:pt x="12910" y="3770"/>
                    </a:cubicBezTo>
                    <a:lnTo>
                      <a:pt x="13043" y="3603"/>
                    </a:lnTo>
                    <a:close/>
                    <a:moveTo>
                      <a:pt x="14311" y="4704"/>
                    </a:moveTo>
                    <a:cubicBezTo>
                      <a:pt x="14511" y="4904"/>
                      <a:pt x="14711" y="5104"/>
                      <a:pt x="14911" y="5271"/>
                    </a:cubicBezTo>
                    <a:lnTo>
                      <a:pt x="14744" y="5438"/>
                    </a:lnTo>
                    <a:cubicBezTo>
                      <a:pt x="14577" y="5238"/>
                      <a:pt x="14377" y="5038"/>
                      <a:pt x="14177" y="4838"/>
                    </a:cubicBezTo>
                    <a:lnTo>
                      <a:pt x="14311" y="4704"/>
                    </a:lnTo>
                    <a:close/>
                    <a:moveTo>
                      <a:pt x="15511" y="5905"/>
                    </a:moveTo>
                    <a:cubicBezTo>
                      <a:pt x="15678" y="6105"/>
                      <a:pt x="15878" y="6305"/>
                      <a:pt x="16045" y="6539"/>
                    </a:cubicBezTo>
                    <a:lnTo>
                      <a:pt x="15878" y="6672"/>
                    </a:lnTo>
                    <a:cubicBezTo>
                      <a:pt x="15712" y="6472"/>
                      <a:pt x="15545" y="6239"/>
                      <a:pt x="15345" y="6038"/>
                    </a:cubicBezTo>
                    <a:lnTo>
                      <a:pt x="15511" y="5905"/>
                    </a:lnTo>
                    <a:close/>
                    <a:moveTo>
                      <a:pt x="16579" y="7206"/>
                    </a:moveTo>
                    <a:cubicBezTo>
                      <a:pt x="16746" y="7439"/>
                      <a:pt x="16912" y="7640"/>
                      <a:pt x="17046" y="7873"/>
                    </a:cubicBezTo>
                    <a:lnTo>
                      <a:pt x="16879" y="8007"/>
                    </a:lnTo>
                    <a:cubicBezTo>
                      <a:pt x="16712" y="7773"/>
                      <a:pt x="16579" y="7540"/>
                      <a:pt x="16412" y="7339"/>
                    </a:cubicBezTo>
                    <a:lnTo>
                      <a:pt x="16579" y="7206"/>
                    </a:lnTo>
                    <a:close/>
                    <a:moveTo>
                      <a:pt x="17479" y="8607"/>
                    </a:moveTo>
                    <a:cubicBezTo>
                      <a:pt x="17613" y="8840"/>
                      <a:pt x="17746" y="9074"/>
                      <a:pt x="17880" y="9307"/>
                    </a:cubicBezTo>
                    <a:lnTo>
                      <a:pt x="17713" y="9408"/>
                    </a:lnTo>
                    <a:cubicBezTo>
                      <a:pt x="17580" y="9174"/>
                      <a:pt x="17446" y="8941"/>
                      <a:pt x="17313" y="8707"/>
                    </a:cubicBezTo>
                    <a:lnTo>
                      <a:pt x="17479" y="8607"/>
                    </a:lnTo>
                    <a:close/>
                    <a:moveTo>
                      <a:pt x="18313" y="10075"/>
                    </a:moveTo>
                    <a:cubicBezTo>
                      <a:pt x="18447" y="10308"/>
                      <a:pt x="18580" y="10575"/>
                      <a:pt x="18680" y="10809"/>
                    </a:cubicBezTo>
                    <a:lnTo>
                      <a:pt x="18480" y="10909"/>
                    </a:lnTo>
                    <a:cubicBezTo>
                      <a:pt x="18380" y="10642"/>
                      <a:pt x="18247" y="10408"/>
                      <a:pt x="18113" y="10141"/>
                    </a:cubicBezTo>
                    <a:lnTo>
                      <a:pt x="18313" y="10075"/>
                    </a:lnTo>
                    <a:close/>
                    <a:moveTo>
                      <a:pt x="19014" y="11576"/>
                    </a:moveTo>
                    <a:cubicBezTo>
                      <a:pt x="19114" y="11843"/>
                      <a:pt x="19214" y="12109"/>
                      <a:pt x="19314" y="12376"/>
                    </a:cubicBezTo>
                    <a:lnTo>
                      <a:pt x="19114" y="12443"/>
                    </a:lnTo>
                    <a:cubicBezTo>
                      <a:pt x="19047" y="12176"/>
                      <a:pt x="18914" y="11909"/>
                      <a:pt x="18814" y="11676"/>
                    </a:cubicBezTo>
                    <a:lnTo>
                      <a:pt x="19014" y="11576"/>
                    </a:lnTo>
                    <a:close/>
                    <a:moveTo>
                      <a:pt x="19581" y="13177"/>
                    </a:moveTo>
                    <a:cubicBezTo>
                      <a:pt x="19681" y="13444"/>
                      <a:pt x="19781" y="13711"/>
                      <a:pt x="19848" y="13977"/>
                    </a:cubicBezTo>
                    <a:lnTo>
                      <a:pt x="19648" y="14011"/>
                    </a:lnTo>
                    <a:cubicBezTo>
                      <a:pt x="19581" y="13744"/>
                      <a:pt x="19481" y="13510"/>
                      <a:pt x="19414" y="13210"/>
                    </a:cubicBezTo>
                    <a:lnTo>
                      <a:pt x="19581" y="13177"/>
                    </a:lnTo>
                    <a:close/>
                    <a:moveTo>
                      <a:pt x="20048" y="14778"/>
                    </a:moveTo>
                    <a:cubicBezTo>
                      <a:pt x="20115" y="15045"/>
                      <a:pt x="20181" y="15312"/>
                      <a:pt x="20248" y="15612"/>
                    </a:cubicBezTo>
                    <a:lnTo>
                      <a:pt x="20048" y="15645"/>
                    </a:lnTo>
                    <a:cubicBezTo>
                      <a:pt x="19981" y="15378"/>
                      <a:pt x="19915" y="15112"/>
                      <a:pt x="19848" y="14845"/>
                    </a:cubicBezTo>
                    <a:lnTo>
                      <a:pt x="20048" y="14778"/>
                    </a:lnTo>
                    <a:close/>
                    <a:moveTo>
                      <a:pt x="20415" y="16413"/>
                    </a:moveTo>
                    <a:cubicBezTo>
                      <a:pt x="20448" y="16713"/>
                      <a:pt x="20482" y="16980"/>
                      <a:pt x="20548" y="17246"/>
                    </a:cubicBezTo>
                    <a:lnTo>
                      <a:pt x="20315" y="17280"/>
                    </a:lnTo>
                    <a:cubicBezTo>
                      <a:pt x="20281" y="17013"/>
                      <a:pt x="20248" y="16746"/>
                      <a:pt x="20215" y="16446"/>
                    </a:cubicBezTo>
                    <a:lnTo>
                      <a:pt x="20415" y="16413"/>
                    </a:lnTo>
                    <a:close/>
                    <a:moveTo>
                      <a:pt x="20615" y="18080"/>
                    </a:moveTo>
                    <a:cubicBezTo>
                      <a:pt x="20648" y="18381"/>
                      <a:pt x="20682" y="18647"/>
                      <a:pt x="20682" y="18914"/>
                    </a:cubicBezTo>
                    <a:lnTo>
                      <a:pt x="20482" y="18914"/>
                    </a:lnTo>
                    <a:cubicBezTo>
                      <a:pt x="20482" y="18681"/>
                      <a:pt x="20448" y="18381"/>
                      <a:pt x="20415" y="18080"/>
                    </a:cubicBezTo>
                    <a:close/>
                    <a:moveTo>
                      <a:pt x="8740" y="1"/>
                    </a:moveTo>
                    <a:cubicBezTo>
                      <a:pt x="8373" y="168"/>
                      <a:pt x="8006" y="334"/>
                      <a:pt x="7639" y="568"/>
                    </a:cubicBezTo>
                    <a:cubicBezTo>
                      <a:pt x="7739" y="601"/>
                      <a:pt x="7873" y="635"/>
                      <a:pt x="7973" y="668"/>
                    </a:cubicBezTo>
                    <a:lnTo>
                      <a:pt x="7873" y="868"/>
                    </a:lnTo>
                    <a:lnTo>
                      <a:pt x="7506" y="701"/>
                    </a:lnTo>
                    <a:lnTo>
                      <a:pt x="7539" y="601"/>
                    </a:lnTo>
                    <a:lnTo>
                      <a:pt x="7539" y="601"/>
                    </a:lnTo>
                    <a:cubicBezTo>
                      <a:pt x="1735" y="4070"/>
                      <a:pt x="0" y="11676"/>
                      <a:pt x="3770" y="17313"/>
                    </a:cubicBezTo>
                    <a:cubicBezTo>
                      <a:pt x="6037" y="20714"/>
                      <a:pt x="9767" y="22530"/>
                      <a:pt x="13556" y="22530"/>
                    </a:cubicBezTo>
                    <a:cubicBezTo>
                      <a:pt x="16011" y="22530"/>
                      <a:pt x="18491" y="21769"/>
                      <a:pt x="20615" y="20182"/>
                    </a:cubicBezTo>
                    <a:lnTo>
                      <a:pt x="20515" y="20182"/>
                    </a:lnTo>
                    <a:lnTo>
                      <a:pt x="20515" y="19748"/>
                    </a:lnTo>
                    <a:lnTo>
                      <a:pt x="20715" y="19748"/>
                    </a:lnTo>
                    <a:lnTo>
                      <a:pt x="20715" y="20082"/>
                    </a:lnTo>
                    <a:cubicBezTo>
                      <a:pt x="21049" y="19848"/>
                      <a:pt x="21349" y="19581"/>
                      <a:pt x="21649" y="19281"/>
                    </a:cubicBezTo>
                    <a:cubicBezTo>
                      <a:pt x="21516" y="15845"/>
                      <a:pt x="20148" y="4938"/>
                      <a:pt x="87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" name="Google Shape;1666;p61">
            <a:extLst>
              <a:ext uri="{FF2B5EF4-FFF2-40B4-BE49-F238E27FC236}">
                <a16:creationId xmlns:a16="http://schemas.microsoft.com/office/drawing/2014/main" id="{69594194-B37A-48B5-AD8E-6FB2A266CD80}"/>
              </a:ext>
            </a:extLst>
          </p:cNvPr>
          <p:cNvGrpSpPr/>
          <p:nvPr/>
        </p:nvGrpSpPr>
        <p:grpSpPr>
          <a:xfrm rot="12027997">
            <a:off x="15155138" y="4665089"/>
            <a:ext cx="919131" cy="3239359"/>
            <a:chOff x="6496200" y="787778"/>
            <a:chExt cx="1186067" cy="3576752"/>
          </a:xfrm>
          <a:solidFill>
            <a:srgbClr val="452103"/>
          </a:solidFill>
        </p:grpSpPr>
        <p:grpSp>
          <p:nvGrpSpPr>
            <p:cNvPr id="44" name="Google Shape;1667;p61">
              <a:extLst>
                <a:ext uri="{FF2B5EF4-FFF2-40B4-BE49-F238E27FC236}">
                  <a16:creationId xmlns:a16="http://schemas.microsoft.com/office/drawing/2014/main" id="{9A9BEE5C-9FDE-4E59-B4A3-EF6026564818}"/>
                </a:ext>
              </a:extLst>
            </p:cNvPr>
            <p:cNvGrpSpPr/>
            <p:nvPr/>
          </p:nvGrpSpPr>
          <p:grpSpPr>
            <a:xfrm>
              <a:off x="6498246" y="787799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54" name="Google Shape;1668;p61">
                <a:extLst>
                  <a:ext uri="{FF2B5EF4-FFF2-40B4-BE49-F238E27FC236}">
                    <a16:creationId xmlns:a16="http://schemas.microsoft.com/office/drawing/2014/main" id="{7C087C94-E439-46E8-A4BD-3E38251C0F6E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69;p61">
                <a:extLst>
                  <a:ext uri="{FF2B5EF4-FFF2-40B4-BE49-F238E27FC236}">
                    <a16:creationId xmlns:a16="http://schemas.microsoft.com/office/drawing/2014/main" id="{329F0477-9566-4948-B33E-7B4E3F018CBC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70;p61">
                <a:extLst>
                  <a:ext uri="{FF2B5EF4-FFF2-40B4-BE49-F238E27FC236}">
                    <a16:creationId xmlns:a16="http://schemas.microsoft.com/office/drawing/2014/main" id="{60316609-FF76-41E4-87D3-14A0C6E15B70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71;p61">
                <a:extLst>
                  <a:ext uri="{FF2B5EF4-FFF2-40B4-BE49-F238E27FC236}">
                    <a16:creationId xmlns:a16="http://schemas.microsoft.com/office/drawing/2014/main" id="{9F2F256B-85B7-48D2-94E7-42B91D59B6CC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72;p61">
                <a:extLst>
                  <a:ext uri="{FF2B5EF4-FFF2-40B4-BE49-F238E27FC236}">
                    <a16:creationId xmlns:a16="http://schemas.microsoft.com/office/drawing/2014/main" id="{7F76E57F-B935-44B0-B517-EA5784FD6EEE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73;p61">
                <a:extLst>
                  <a:ext uri="{FF2B5EF4-FFF2-40B4-BE49-F238E27FC236}">
                    <a16:creationId xmlns:a16="http://schemas.microsoft.com/office/drawing/2014/main" id="{B6E7E538-1C76-4CD1-A7A6-691C4AEC760F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74;p61">
                <a:extLst>
                  <a:ext uri="{FF2B5EF4-FFF2-40B4-BE49-F238E27FC236}">
                    <a16:creationId xmlns:a16="http://schemas.microsoft.com/office/drawing/2014/main" id="{D8987D8C-BEC1-4427-A77B-C1904D7DE1C4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75;p61">
                <a:extLst>
                  <a:ext uri="{FF2B5EF4-FFF2-40B4-BE49-F238E27FC236}">
                    <a16:creationId xmlns:a16="http://schemas.microsoft.com/office/drawing/2014/main" id="{A2873420-931A-4513-86AD-7EC434055F18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676;p61">
              <a:extLst>
                <a:ext uri="{FF2B5EF4-FFF2-40B4-BE49-F238E27FC236}">
                  <a16:creationId xmlns:a16="http://schemas.microsoft.com/office/drawing/2014/main" id="{859B47D9-ADC3-4184-BF93-E646A76B3765}"/>
                </a:ext>
              </a:extLst>
            </p:cNvPr>
            <p:cNvGrpSpPr/>
            <p:nvPr/>
          </p:nvGrpSpPr>
          <p:grpSpPr>
            <a:xfrm>
              <a:off x="6496200" y="787778"/>
              <a:ext cx="1184021" cy="3576732"/>
              <a:chOff x="6502071" y="793650"/>
              <a:chExt cx="1184021" cy="3576732"/>
            </a:xfrm>
            <a:grpFill/>
          </p:grpSpPr>
          <p:sp>
            <p:nvSpPr>
              <p:cNvPr id="46" name="Google Shape;1677;p61">
                <a:extLst>
                  <a:ext uri="{FF2B5EF4-FFF2-40B4-BE49-F238E27FC236}">
                    <a16:creationId xmlns:a16="http://schemas.microsoft.com/office/drawing/2014/main" id="{0A6518BD-6E0D-4ED9-ADBB-645D3B2D0B8B}"/>
                  </a:ext>
                </a:extLst>
              </p:cNvPr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78;p61">
                <a:extLst>
                  <a:ext uri="{FF2B5EF4-FFF2-40B4-BE49-F238E27FC236}">
                    <a16:creationId xmlns:a16="http://schemas.microsoft.com/office/drawing/2014/main" id="{C8CEA68F-AF77-4F6B-BC1B-9E9EE9985295}"/>
                  </a:ext>
                </a:extLst>
              </p:cNvPr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79;p61">
                <a:extLst>
                  <a:ext uri="{FF2B5EF4-FFF2-40B4-BE49-F238E27FC236}">
                    <a16:creationId xmlns:a16="http://schemas.microsoft.com/office/drawing/2014/main" id="{2F34CB32-099B-4F36-8EDA-4DDB0F1598F9}"/>
                  </a:ext>
                </a:extLst>
              </p:cNvPr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80;p61">
                <a:extLst>
                  <a:ext uri="{FF2B5EF4-FFF2-40B4-BE49-F238E27FC236}">
                    <a16:creationId xmlns:a16="http://schemas.microsoft.com/office/drawing/2014/main" id="{766407CB-D36F-4D0A-9BA4-F139815CF5D9}"/>
                  </a:ext>
                </a:extLst>
              </p:cNvPr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81;p61">
                <a:extLst>
                  <a:ext uri="{FF2B5EF4-FFF2-40B4-BE49-F238E27FC236}">
                    <a16:creationId xmlns:a16="http://schemas.microsoft.com/office/drawing/2014/main" id="{1E897697-3DFD-4564-9A74-BEF6D7B82F29}"/>
                  </a:ext>
                </a:extLst>
              </p:cNvPr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82;p61">
                <a:extLst>
                  <a:ext uri="{FF2B5EF4-FFF2-40B4-BE49-F238E27FC236}">
                    <a16:creationId xmlns:a16="http://schemas.microsoft.com/office/drawing/2014/main" id="{C54A34C0-0A84-47C3-BF16-EAFEA6352896}"/>
                  </a:ext>
                </a:extLst>
              </p:cNvPr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83;p61">
                <a:extLst>
                  <a:ext uri="{FF2B5EF4-FFF2-40B4-BE49-F238E27FC236}">
                    <a16:creationId xmlns:a16="http://schemas.microsoft.com/office/drawing/2014/main" id="{E5341089-4829-4505-8402-04ED6B03BB9D}"/>
                  </a:ext>
                </a:extLst>
              </p:cNvPr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84;p61">
                <a:extLst>
                  <a:ext uri="{FF2B5EF4-FFF2-40B4-BE49-F238E27FC236}">
                    <a16:creationId xmlns:a16="http://schemas.microsoft.com/office/drawing/2014/main" id="{ED2B49BF-DA97-4390-9E24-5BF2560703D1}"/>
                  </a:ext>
                </a:extLst>
              </p:cNvPr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8112CC2F-4ECD-4CF9-AA97-69E2E76C17F3}"/>
              </a:ext>
            </a:extLst>
          </p:cNvPr>
          <p:cNvGrpSpPr/>
          <p:nvPr/>
        </p:nvGrpSpPr>
        <p:grpSpPr>
          <a:xfrm>
            <a:off x="2133600" y="3619500"/>
            <a:ext cx="1543050" cy="1543050"/>
            <a:chOff x="0" y="0"/>
            <a:chExt cx="406400" cy="406400"/>
          </a:xfrm>
        </p:grpSpPr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7BE08553-62ED-4707-A0DD-99A8A78B129B}"/>
                </a:ext>
              </a:extLst>
            </p:cNvPr>
            <p:cNvSpPr/>
            <p:nvPr/>
          </p:nvSpPr>
          <p:spPr>
            <a:xfrm>
              <a:off x="-10036" y="-326"/>
              <a:ext cx="426472" cy="407051"/>
            </a:xfrm>
            <a:custGeom>
              <a:avLst/>
              <a:gdLst/>
              <a:ahLst/>
              <a:cxnLst/>
              <a:rect l="l" t="t" r="r" b="b"/>
              <a:pathLst>
                <a:path w="426472" h="407051">
                  <a:moveTo>
                    <a:pt x="213236" y="326"/>
                  </a:moveTo>
                  <a:cubicBezTo>
                    <a:pt x="140423" y="0"/>
                    <a:pt x="73002" y="38659"/>
                    <a:pt x="36501" y="101663"/>
                  </a:cubicBezTo>
                  <a:cubicBezTo>
                    <a:pt x="0" y="164667"/>
                    <a:pt x="0" y="242385"/>
                    <a:pt x="36501" y="305389"/>
                  </a:cubicBezTo>
                  <a:cubicBezTo>
                    <a:pt x="73002" y="368393"/>
                    <a:pt x="140423" y="407052"/>
                    <a:pt x="213236" y="406726"/>
                  </a:cubicBezTo>
                  <a:lnTo>
                    <a:pt x="213236" y="406726"/>
                  </a:lnTo>
                  <a:cubicBezTo>
                    <a:pt x="286049" y="407052"/>
                    <a:pt x="353470" y="368393"/>
                    <a:pt x="389971" y="305389"/>
                  </a:cubicBezTo>
                  <a:cubicBezTo>
                    <a:pt x="426472" y="242385"/>
                    <a:pt x="426472" y="164667"/>
                    <a:pt x="389971" y="101663"/>
                  </a:cubicBezTo>
                  <a:cubicBezTo>
                    <a:pt x="353470" y="38659"/>
                    <a:pt x="286049" y="0"/>
                    <a:pt x="213236" y="3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TextBox 8">
              <a:extLst>
                <a:ext uri="{FF2B5EF4-FFF2-40B4-BE49-F238E27FC236}">
                  <a16:creationId xmlns:a16="http://schemas.microsoft.com/office/drawing/2014/main" id="{3D4109BE-BFC9-4D58-89E7-A1879B4353A2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5" name="TextBox 18">
            <a:extLst>
              <a:ext uri="{FF2B5EF4-FFF2-40B4-BE49-F238E27FC236}">
                <a16:creationId xmlns:a16="http://schemas.microsoft.com/office/drawing/2014/main" id="{120FF5E2-4FF3-439D-985F-AEA13045B360}"/>
              </a:ext>
            </a:extLst>
          </p:cNvPr>
          <p:cNvSpPr txBox="1"/>
          <p:nvPr/>
        </p:nvSpPr>
        <p:spPr>
          <a:xfrm>
            <a:off x="2481995" y="3974841"/>
            <a:ext cx="1559087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4"/>
              </a:lnSpc>
            </a:pPr>
            <a:r>
              <a:rPr lang="en-US" sz="5994" dirty="0">
                <a:solidFill>
                  <a:srgbClr val="FFFFFF"/>
                </a:solidFill>
                <a:latin typeface="Poppins Medium 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609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13">
            <a:extLst>
              <a:ext uri="{FF2B5EF4-FFF2-40B4-BE49-F238E27FC236}">
                <a16:creationId xmlns:a16="http://schemas.microsoft.com/office/drawing/2014/main" id="{60409E96-6FC1-4193-AD6B-5A3C4F57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23114"/>
              </p:ext>
            </p:extLst>
          </p:nvPr>
        </p:nvGraphicFramePr>
        <p:xfrm>
          <a:off x="1371600" y="1866900"/>
          <a:ext cx="15697200" cy="7813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381079813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18540997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69315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Match ID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5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Match playing date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Venue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Match playing ground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T1_Mat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matches played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2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T1_RunsScored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runs scored by Team 1 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T1_4s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4s earned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3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T1_6s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6s earned by Team1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T1_RunsConceded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runs conceded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T1_WktsTaken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wickets taken by Team1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10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T1_W/L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1 Win / Loss ratio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6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T1_WktsLost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wickets lost by Team 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75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T2_Mat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matches played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T2_RunsScored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runs scored by Team 1 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22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T2_4s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4s scored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39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T2_6s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6s scored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1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T2_RunsConceded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runs conceded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9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T2_WktsTaken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wickets taken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T2_W/L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2 Win / Loss ratio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T2_WktsLost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number of wickets lost by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0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Winner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Team 1 or Team 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015063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7F62AFC-DC58-43FF-AD2D-092C08F5E5C8}"/>
              </a:ext>
            </a:extLst>
          </p:cNvPr>
          <p:cNvSpPr txBox="1"/>
          <p:nvPr/>
        </p:nvSpPr>
        <p:spPr>
          <a:xfrm>
            <a:off x="3505200" y="311128"/>
            <a:ext cx="11201401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113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Historical Dataset</a:t>
            </a:r>
          </a:p>
        </p:txBody>
      </p:sp>
    </p:spTree>
    <p:extLst>
      <p:ext uri="{BB962C8B-B14F-4D97-AF65-F5344CB8AC3E}">
        <p14:creationId xmlns:p14="http://schemas.microsoft.com/office/powerpoint/2010/main" val="303642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4C937224C564990CCF4CE5ED20C82" ma:contentTypeVersion="10" ma:contentTypeDescription="Create a new document." ma:contentTypeScope="" ma:versionID="09fe8f74899c98f26db3dbc9b8656d26">
  <xsd:schema xmlns:xsd="http://www.w3.org/2001/XMLSchema" xmlns:xs="http://www.w3.org/2001/XMLSchema" xmlns:p="http://schemas.microsoft.com/office/2006/metadata/properties" xmlns:ns3="4fb087a3-61f6-476c-94d1-9e4fdfaf869a" targetNamespace="http://schemas.microsoft.com/office/2006/metadata/properties" ma:root="true" ma:fieldsID="3cf52e5d70a589fa4255f7c9cd616688" ns3:_="">
    <xsd:import namespace="4fb087a3-61f6-476c-94d1-9e4fdfaf8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087a3-61f6-476c-94d1-9e4fdfaf8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381738-43A6-419C-88A9-5BA34853D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0A7AE1-011B-4FCE-8D3D-29DD14D16AE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4fb087a3-61f6-476c-94d1-9e4fdfaf869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38B023-1725-492C-A253-0A175566F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087a3-61f6-476c-94d1-9e4fdfaf8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1701</Words>
  <Application>Microsoft Office PowerPoint</Application>
  <PresentationFormat>Custom</PresentationFormat>
  <Paragraphs>468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Poppins</vt:lpstr>
      <vt:lpstr>Arial</vt:lpstr>
      <vt:lpstr>Cambria Math</vt:lpstr>
      <vt:lpstr>Times New Roman</vt:lpstr>
      <vt:lpstr>Poppins Medium Bold</vt:lpstr>
      <vt:lpstr>Calibri</vt:lpstr>
      <vt:lpstr>Wingdings</vt:lpstr>
      <vt:lpstr>Loubag SemiBold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Pavanthi Sudasinghe</cp:lastModifiedBy>
  <cp:revision>369</cp:revision>
  <dcterms:created xsi:type="dcterms:W3CDTF">2006-08-16T00:00:00Z</dcterms:created>
  <dcterms:modified xsi:type="dcterms:W3CDTF">2023-04-08T15:29:15Z</dcterms:modified>
  <dc:identifier>DAFMCjN6cm4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0x010100C2E4C937224C564990CCF4CE5ED20C82</vt:lpwstr>
  </property>
</Properties>
</file>