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2" r:id="rId3"/>
    <p:sldId id="271" r:id="rId4"/>
    <p:sldId id="310" r:id="rId5"/>
    <p:sldId id="270" r:id="rId6"/>
    <p:sldId id="287" r:id="rId7"/>
    <p:sldId id="275" r:id="rId8"/>
    <p:sldId id="274" r:id="rId9"/>
    <p:sldId id="266" r:id="rId10"/>
    <p:sldId id="264" r:id="rId11"/>
    <p:sldId id="267" r:id="rId12"/>
    <p:sldId id="268" r:id="rId13"/>
    <p:sldId id="269" r:id="rId14"/>
    <p:sldId id="272" r:id="rId15"/>
    <p:sldId id="273" r:id="rId16"/>
    <p:sldId id="288" r:id="rId17"/>
    <p:sldId id="289" r:id="rId18"/>
    <p:sldId id="290" r:id="rId19"/>
    <p:sldId id="291" r:id="rId20"/>
    <p:sldId id="292" r:id="rId21"/>
    <p:sldId id="295" r:id="rId22"/>
    <p:sldId id="296" r:id="rId23"/>
    <p:sldId id="297" r:id="rId24"/>
    <p:sldId id="298" r:id="rId25"/>
    <p:sldId id="299" r:id="rId26"/>
    <p:sldId id="300" r:id="rId27"/>
    <p:sldId id="294"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02"/>
      </p:cViewPr>
      <p:guideLst>
        <p:guide orient="horz" pos="2151"/>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7433C2-5E55-42EA-91B7-7D83BCF3D31D}"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7433C2-5E55-42EA-91B7-7D83BCF3D31D}"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3F8D328-895A-4AB6-B30D-3E9140B483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3F8D328-895A-4AB6-B30D-3E9140B483E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8D328-895A-4AB6-B30D-3E9140B483E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8D328-895A-4AB6-B30D-3E9140B483E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F8D328-895A-4AB6-B30D-3E9140B483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7433C2-5E55-42EA-91B7-7D83BCF3D31D}"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F8D328-895A-4AB6-B30D-3E9140B483E8}"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7433C2-5E55-42EA-91B7-7D83BCF3D31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graphicFrame>
        <p:nvGraphicFramePr>
          <p:cNvPr id="9" name="Object 8"/>
          <p:cNvGraphicFramePr>
            <a:graphicFrameLocks noChangeAspect="1"/>
          </p:cNvGraphicFramePr>
          <p:nvPr/>
        </p:nvGraphicFramePr>
        <p:xfrm>
          <a:off x="4588042" y="2470484"/>
          <a:ext cx="3015916" cy="2566738"/>
        </p:xfrm>
        <a:graphic>
          <a:graphicData uri="http://schemas.openxmlformats.org/presentationml/2006/ole">
            <mc:AlternateContent xmlns:mc="http://schemas.openxmlformats.org/markup-compatibility/2006">
              <mc:Choice xmlns:v="urn:schemas-microsoft-com:vml" Requires="v">
                <p:oleObj spid="_x0000_s2" name="Bitmap Image" r:id="rId2" imgW="6124575" imgH="5076825" progId="Paint.Picture">
                  <p:embed/>
                </p:oleObj>
              </mc:Choice>
              <mc:Fallback>
                <p:oleObj name="Bitmap Image" r:id="rId2" imgW="6124575" imgH="5076825" progId="Paint.Picture">
                  <p:embed/>
                  <p:pic>
                    <p:nvPicPr>
                      <p:cNvPr id="0" name="Picture 1"/>
                      <p:cNvPicPr/>
                      <p:nvPr/>
                    </p:nvPicPr>
                    <p:blipFill>
                      <a:blip r:embed="rId3"/>
                      <a:stretch>
                        <a:fillRect/>
                      </a:stretch>
                    </p:blipFill>
                    <p:spPr>
                      <a:xfrm>
                        <a:off x="4588042" y="2470484"/>
                        <a:ext cx="3015916" cy="2566738"/>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sz="half" idx="2"/>
          </p:nvPr>
        </p:nvPicPr>
        <p:blipFill>
          <a:blip r:embed="rId2"/>
          <a:srcRect l="-905" t="10900" r="590" b="5554"/>
          <a:stretch>
            <a:fillRect/>
          </a:stretch>
        </p:blipFill>
        <p:spPr>
          <a:xfrm>
            <a:off x="5258435" y="1631950"/>
            <a:ext cx="6263005" cy="4613910"/>
          </a:xfrm>
          <a:prstGeom prst="rect">
            <a:avLst/>
          </a:prstGeom>
        </p:spPr>
      </p:pic>
      <p:sp>
        <p:nvSpPr>
          <p:cNvPr id="9" name="Rectangles 8"/>
          <p:cNvSpPr/>
          <p:nvPr/>
        </p:nvSpPr>
        <p:spPr>
          <a:xfrm>
            <a:off x="5528310" y="2461895"/>
            <a:ext cx="1746250" cy="248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949450" y="1631950"/>
            <a:ext cx="2981960" cy="2861310"/>
          </a:xfrm>
          <a:prstGeom prst="rect">
            <a:avLst/>
          </a:prstGeom>
          <a:noFill/>
        </p:spPr>
        <p:txBody>
          <a:bodyPr wrap="square" rtlCol="0">
            <a:spAutoFit/>
          </a:bodyPr>
          <a:p>
            <a:pPr algn="l"/>
            <a:r>
              <a:rPr lang="en-IN" altLang="en-US" b="1"/>
              <a:t>Mandatory fields:-</a:t>
            </a:r>
            <a:endParaRPr lang="en-IN" altLang="en-US" b="1"/>
          </a:p>
          <a:p>
            <a:pPr algn="l"/>
            <a:r>
              <a:rPr lang="en-IN" altLang="en-US">
                <a:sym typeface="+mn-ea"/>
              </a:rPr>
              <a:t>▪ </a:t>
            </a:r>
            <a:r>
              <a:rPr lang="en-IN" altLang="en-US"/>
              <a:t>BP Prices/Discounts or Buy-from Business Partner</a:t>
            </a:r>
            <a:endParaRPr lang="en-IN" altLang="en-US"/>
          </a:p>
          <a:p>
            <a:pPr algn="l"/>
            <a:r>
              <a:rPr lang="en-IN" altLang="en-US"/>
              <a:t>▪ Ship-from BP</a:t>
            </a:r>
            <a:endParaRPr lang="en-IN" altLang="en-US"/>
          </a:p>
          <a:p>
            <a:pPr algn="l"/>
            <a:r>
              <a:rPr lang="en-IN" altLang="en-US"/>
              <a:t>▪ Item</a:t>
            </a:r>
            <a:endParaRPr lang="en-IN" altLang="en-US"/>
          </a:p>
          <a:p>
            <a:pPr algn="l"/>
            <a:r>
              <a:rPr lang="en-IN" altLang="en-US"/>
              <a:t>▪ Purchase Price Group</a:t>
            </a:r>
            <a:endParaRPr lang="en-IN" altLang="en-US"/>
          </a:p>
          <a:p>
            <a:pPr algn="l"/>
            <a:r>
              <a:rPr lang="en-IN" altLang="en-US"/>
              <a:t>▪ Purchase Office</a:t>
            </a:r>
            <a:endParaRPr lang="en-IN" altLang="en-US"/>
          </a:p>
          <a:p>
            <a:pPr algn="l"/>
            <a:r>
              <a:rPr lang="en-IN" altLang="en-US"/>
              <a:t>▪ Effectivity Unit</a:t>
            </a:r>
            <a:endParaRPr lang="en-IN" altLang="en-US"/>
          </a:p>
          <a:p>
            <a:pPr algn="l"/>
            <a:r>
              <a:rPr lang="en-IN" altLang="en-US"/>
              <a:t>▪ Effective Date</a:t>
            </a:r>
            <a:endParaRPr lang="en-IN" altLang="en-US"/>
          </a:p>
          <a:p>
            <a:pPr algn="l"/>
            <a:r>
              <a:rPr lang="en-IN" altLang="en-US"/>
              <a:t>▪ Expiry Date</a:t>
            </a:r>
            <a:endParaRPr lang="en-IN" altLang="en-US"/>
          </a:p>
        </p:txBody>
      </p:sp>
      <p:sp>
        <p:nvSpPr>
          <p:cNvPr id="11" name="Rectangles 10"/>
          <p:cNvSpPr/>
          <p:nvPr/>
        </p:nvSpPr>
        <p:spPr>
          <a:xfrm>
            <a:off x="8600440" y="2602230"/>
            <a:ext cx="2285365" cy="269240"/>
          </a:xfrm>
          <a:prstGeom prst="rect">
            <a:avLst/>
          </a:prstGeom>
          <a:noFill/>
          <a:ln w="127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ectangles 11"/>
          <p:cNvSpPr/>
          <p:nvPr/>
        </p:nvSpPr>
        <p:spPr>
          <a:xfrm>
            <a:off x="8589645" y="3453765"/>
            <a:ext cx="1379855" cy="19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5528310" y="1869440"/>
            <a:ext cx="269240" cy="226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1949450" y="5264785"/>
            <a:ext cx="2586355" cy="645160"/>
          </a:xfrm>
          <a:prstGeom prst="rect">
            <a:avLst/>
          </a:prstGeom>
          <a:noFill/>
        </p:spPr>
        <p:txBody>
          <a:bodyPr wrap="square" rtlCol="0">
            <a:spAutoFit/>
          </a:bodyPr>
          <a:p>
            <a:r>
              <a:rPr lang="en-IN" altLang="en-US" b="1"/>
              <a:t>Note:- Save</a:t>
            </a:r>
            <a:r>
              <a:rPr lang="en-IN" altLang="en-US"/>
              <a:t> the purchase contracts</a:t>
            </a:r>
            <a:endParaRPr lang="en-IN" altLang="en-US"/>
          </a:p>
        </p:txBody>
      </p:sp>
      <p:sp>
        <p:nvSpPr>
          <p:cNvPr id="15" name="Text Box 14"/>
          <p:cNvSpPr txBox="1"/>
          <p:nvPr/>
        </p:nvSpPr>
        <p:spPr>
          <a:xfrm>
            <a:off x="4525645" y="707390"/>
            <a:ext cx="3951605" cy="521970"/>
          </a:xfrm>
          <a:prstGeom prst="rect">
            <a:avLst/>
          </a:prstGeom>
          <a:noFill/>
        </p:spPr>
        <p:txBody>
          <a:bodyPr wrap="none" rtlCol="0">
            <a:spAutoFit/>
          </a:bodyPr>
          <a:p>
            <a:r>
              <a:rPr lang="en-IN" altLang="en-US" sz="2800" b="1"/>
              <a:t>PURCHASE CONTRACT</a:t>
            </a:r>
            <a:endParaRPr lang="en-IN" altLang="en-US" sz="2800"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br>
            <a:endParaRPr lang="en-IN" altLang="en-US"/>
          </a:p>
        </p:txBody>
      </p:sp>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sz="half" idx="2"/>
          </p:nvPr>
        </p:nvPicPr>
        <p:blipFill>
          <a:blip r:embed="rId2"/>
          <a:srcRect l="-385" t="10288" r="344" b="5947"/>
          <a:stretch>
            <a:fillRect/>
          </a:stretch>
        </p:blipFill>
        <p:spPr>
          <a:xfrm>
            <a:off x="5409565" y="1721485"/>
            <a:ext cx="6273800" cy="4190365"/>
          </a:xfrm>
          <a:prstGeom prst="rect">
            <a:avLst/>
          </a:prstGeom>
        </p:spPr>
      </p:pic>
      <p:sp>
        <p:nvSpPr>
          <p:cNvPr id="7" name="Text Box 6"/>
          <p:cNvSpPr txBox="1"/>
          <p:nvPr/>
        </p:nvSpPr>
        <p:spPr>
          <a:xfrm>
            <a:off x="4935220" y="707390"/>
            <a:ext cx="3773170" cy="521970"/>
          </a:xfrm>
          <a:prstGeom prst="rect">
            <a:avLst/>
          </a:prstGeom>
          <a:noFill/>
        </p:spPr>
        <p:txBody>
          <a:bodyPr wrap="none" rtlCol="0">
            <a:spAutoFit/>
          </a:bodyPr>
          <a:p>
            <a:r>
              <a:rPr lang="en-IN" altLang="en-US" sz="2800" b="1"/>
              <a:t>CONTRACT LINES TAB</a:t>
            </a:r>
            <a:endParaRPr lang="en-IN" altLang="en-US" sz="2800" b="1"/>
          </a:p>
        </p:txBody>
      </p:sp>
      <p:sp>
        <p:nvSpPr>
          <p:cNvPr id="8" name="Text Box 7"/>
          <p:cNvSpPr txBox="1"/>
          <p:nvPr/>
        </p:nvSpPr>
        <p:spPr>
          <a:xfrm>
            <a:off x="2303780" y="1721485"/>
            <a:ext cx="2540000" cy="1198880"/>
          </a:xfrm>
          <a:prstGeom prst="rect">
            <a:avLst/>
          </a:prstGeom>
          <a:noFill/>
        </p:spPr>
        <p:txBody>
          <a:bodyPr wrap="square" rtlCol="0" anchor="t">
            <a:spAutoFit/>
          </a:bodyPr>
          <a:p>
            <a:r>
              <a:rPr lang="en-IN" altLang="en-US" b="1">
                <a:sym typeface="+mn-ea"/>
              </a:rPr>
              <a:t>Mandatory fields:-</a:t>
            </a:r>
            <a:endParaRPr lang="en-IN" altLang="en-US" b="1"/>
          </a:p>
          <a:p>
            <a:r>
              <a:rPr lang="en-IN" altLang="en-US">
                <a:sym typeface="+mn-ea"/>
              </a:rPr>
              <a:t>1.Purchase office</a:t>
            </a:r>
            <a:endParaRPr lang="en-IN" altLang="en-US"/>
          </a:p>
          <a:p>
            <a:r>
              <a:rPr lang="en-IN" altLang="en-US">
                <a:sym typeface="+mn-ea"/>
              </a:rPr>
              <a:t>2.Item</a:t>
            </a:r>
            <a:endParaRPr lang="en-IN" altLang="en-US"/>
          </a:p>
          <a:p>
            <a:r>
              <a:rPr lang="en-IN" altLang="en-US">
                <a:sym typeface="+mn-ea"/>
              </a:rPr>
              <a:t>3.Agreed Quantity</a:t>
            </a:r>
            <a:endParaRPr lang="en-US"/>
          </a:p>
        </p:txBody>
      </p:sp>
      <p:sp>
        <p:nvSpPr>
          <p:cNvPr id="9" name="Rectangles 8"/>
          <p:cNvSpPr/>
          <p:nvPr/>
        </p:nvSpPr>
        <p:spPr>
          <a:xfrm>
            <a:off x="6703060" y="3260090"/>
            <a:ext cx="452755" cy="215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8373745" y="3249295"/>
            <a:ext cx="495935" cy="215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11176635" y="2774950"/>
            <a:ext cx="431165" cy="570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2218055" y="3992880"/>
            <a:ext cx="2716530" cy="2030095"/>
          </a:xfrm>
          <a:prstGeom prst="rect">
            <a:avLst/>
          </a:prstGeom>
          <a:noFill/>
        </p:spPr>
        <p:txBody>
          <a:bodyPr wrap="square" rtlCol="0">
            <a:spAutoFit/>
          </a:bodyPr>
          <a:p>
            <a:r>
              <a:rPr lang="en-IN" altLang="en-US" b="1"/>
              <a:t>Note:-Mandatory field </a:t>
            </a:r>
            <a:r>
              <a:rPr lang="en-IN" altLang="en-US"/>
              <a:t> </a:t>
            </a:r>
            <a:r>
              <a:rPr lang="en-IN" altLang="en-US" b="1"/>
              <a:t>(purchase office) </a:t>
            </a:r>
            <a:endParaRPr lang="en-IN" altLang="en-US"/>
          </a:p>
          <a:p>
            <a:r>
              <a:rPr lang="en-IN" altLang="en-US">
                <a:sym typeface="+mn-ea"/>
              </a:rPr>
              <a:t>we need to enter the</a:t>
            </a:r>
            <a:r>
              <a:rPr lang="en-IN" altLang="en-US"/>
              <a:t> </a:t>
            </a:r>
            <a:r>
              <a:rPr lang="en-IN" altLang="en-US">
                <a:sym typeface="+mn-ea"/>
              </a:rPr>
              <a:t>site purchase </a:t>
            </a:r>
            <a:endParaRPr lang="en-IN" altLang="en-US"/>
          </a:p>
          <a:p>
            <a:r>
              <a:rPr lang="en-IN" altLang="en-US"/>
              <a:t>otherwise we are not able to do the transaction </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8" name="Text Box 7"/>
          <p:cNvSpPr txBox="1"/>
          <p:nvPr/>
        </p:nvSpPr>
        <p:spPr>
          <a:xfrm>
            <a:off x="5509895" y="575310"/>
            <a:ext cx="2053590" cy="521970"/>
          </a:xfrm>
          <a:prstGeom prst="rect">
            <a:avLst/>
          </a:prstGeom>
          <a:noFill/>
        </p:spPr>
        <p:txBody>
          <a:bodyPr wrap="none" rtlCol="0">
            <a:spAutoFit/>
          </a:bodyPr>
          <a:p>
            <a:r>
              <a:rPr lang="en-IN" altLang="en-US" sz="2800" b="1"/>
              <a:t>PRICES TAB</a:t>
            </a:r>
            <a:endParaRPr lang="en-IN" altLang="en-US" sz="2800" b="1"/>
          </a:p>
        </p:txBody>
      </p:sp>
      <p:sp>
        <p:nvSpPr>
          <p:cNvPr id="9" name="Text Box 8"/>
          <p:cNvSpPr txBox="1"/>
          <p:nvPr/>
        </p:nvSpPr>
        <p:spPr>
          <a:xfrm>
            <a:off x="2014220" y="1707515"/>
            <a:ext cx="2239010" cy="3415030"/>
          </a:xfrm>
          <a:prstGeom prst="rect">
            <a:avLst/>
          </a:prstGeom>
          <a:noFill/>
        </p:spPr>
        <p:txBody>
          <a:bodyPr wrap="square" rtlCol="0">
            <a:spAutoFit/>
          </a:bodyPr>
          <a:p>
            <a:r>
              <a:rPr lang="en-IN" altLang="en-US"/>
              <a:t>Need to maintain prices and discounts </a:t>
            </a:r>
            <a:endParaRPr lang="en-IN" altLang="en-US"/>
          </a:p>
          <a:p>
            <a:endParaRPr lang="en-IN" altLang="en-US"/>
          </a:p>
          <a:p>
            <a:r>
              <a:rPr lang="en-IN" altLang="en-US" b="1"/>
              <a:t>Note:-</a:t>
            </a:r>
            <a:r>
              <a:rPr lang="en-IN" altLang="en-US"/>
              <a:t>For suppose we haven’t maintain any amount in the price tab ,</a:t>
            </a:r>
            <a:endParaRPr lang="en-IN" altLang="en-US"/>
          </a:p>
          <a:p>
            <a:r>
              <a:rPr lang="en-IN" altLang="en-US"/>
              <a:t>The </a:t>
            </a:r>
            <a:r>
              <a:rPr lang="en-IN" altLang="en-US" b="1"/>
              <a:t>ACITIVE</a:t>
            </a:r>
            <a:r>
              <a:rPr lang="en-IN" altLang="en-US"/>
              <a:t> tab will not display</a:t>
            </a:r>
            <a:endParaRPr lang="en-IN" altLang="en-US"/>
          </a:p>
          <a:p>
            <a:endParaRPr lang="en-IN" altLang="en-US"/>
          </a:p>
        </p:txBody>
      </p:sp>
      <p:pic>
        <p:nvPicPr>
          <p:cNvPr id="11" name="Content Placeholder 10"/>
          <p:cNvPicPr>
            <a:picLocks noChangeAspect="1"/>
          </p:cNvPicPr>
          <p:nvPr>
            <p:ph sz="half" idx="2"/>
          </p:nvPr>
        </p:nvPicPr>
        <p:blipFill>
          <a:blip r:embed="rId2"/>
          <a:stretch>
            <a:fillRect/>
          </a:stretch>
        </p:blipFill>
        <p:spPr>
          <a:xfrm>
            <a:off x="4700905" y="1475740"/>
            <a:ext cx="7061835" cy="4675505"/>
          </a:xfrm>
          <a:prstGeom prst="rect">
            <a:avLst/>
          </a:prstGeom>
        </p:spPr>
      </p:pic>
      <p:sp>
        <p:nvSpPr>
          <p:cNvPr id="2" name="Rectangles 1"/>
          <p:cNvSpPr/>
          <p:nvPr/>
        </p:nvSpPr>
        <p:spPr>
          <a:xfrm>
            <a:off x="9893935" y="1739900"/>
            <a:ext cx="452755" cy="301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5355590" y="2095500"/>
            <a:ext cx="323215" cy="2482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sz="half" idx="1"/>
          </p:nvPr>
        </p:nvPicPr>
        <p:blipFill>
          <a:blip r:embed="rId2"/>
          <a:srcRect l="737" t="9023" r="360" b="7311"/>
          <a:stretch>
            <a:fillRect/>
          </a:stretch>
        </p:blipFill>
        <p:spPr>
          <a:xfrm>
            <a:off x="599440" y="1504315"/>
            <a:ext cx="5532120" cy="4129405"/>
          </a:xfrm>
          <a:prstGeom prst="rect">
            <a:avLst/>
          </a:prstGeom>
        </p:spPr>
      </p:pic>
      <p:sp>
        <p:nvSpPr>
          <p:cNvPr id="9" name="Rectangles 8"/>
          <p:cNvSpPr/>
          <p:nvPr/>
        </p:nvSpPr>
        <p:spPr>
          <a:xfrm>
            <a:off x="3288030" y="4229100"/>
            <a:ext cx="635635" cy="269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990465" y="607695"/>
            <a:ext cx="3339465" cy="521970"/>
          </a:xfrm>
          <a:prstGeom prst="rect">
            <a:avLst/>
          </a:prstGeom>
          <a:noFill/>
        </p:spPr>
        <p:txBody>
          <a:bodyPr wrap="none" rtlCol="0">
            <a:spAutoFit/>
          </a:bodyPr>
          <a:p>
            <a:r>
              <a:rPr lang="en-IN" altLang="en-US" sz="2800" b="1"/>
              <a:t>Delivery Contracts</a:t>
            </a:r>
            <a:endParaRPr lang="en-IN" altLang="en-US" sz="2800" b="1"/>
          </a:p>
        </p:txBody>
      </p:sp>
      <p:pic>
        <p:nvPicPr>
          <p:cNvPr id="11" name="Content Placeholder 10"/>
          <p:cNvPicPr>
            <a:picLocks noChangeAspect="1"/>
          </p:cNvPicPr>
          <p:nvPr>
            <p:ph sz="half" idx="2"/>
          </p:nvPr>
        </p:nvPicPr>
        <p:blipFill>
          <a:blip r:embed="rId3"/>
          <a:srcRect l="442" t="9579" r="589" b="7328"/>
          <a:stretch>
            <a:fillRect/>
          </a:stretch>
        </p:blipFill>
        <p:spPr>
          <a:xfrm>
            <a:off x="6369050" y="1504950"/>
            <a:ext cx="5533390" cy="4128770"/>
          </a:xfrm>
          <a:prstGeom prst="rect">
            <a:avLst/>
          </a:prstGeom>
        </p:spPr>
      </p:pic>
      <p:sp>
        <p:nvSpPr>
          <p:cNvPr id="13" name="Rectangles 12"/>
          <p:cNvSpPr/>
          <p:nvPr/>
        </p:nvSpPr>
        <p:spPr>
          <a:xfrm>
            <a:off x="6706235" y="2796540"/>
            <a:ext cx="495935" cy="991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1561465" y="5803900"/>
            <a:ext cx="4321175" cy="645160"/>
          </a:xfrm>
          <a:prstGeom prst="rect">
            <a:avLst/>
          </a:prstGeom>
          <a:noFill/>
        </p:spPr>
        <p:txBody>
          <a:bodyPr wrap="square" rtlCol="0">
            <a:spAutoFit/>
          </a:bodyPr>
          <a:p>
            <a:r>
              <a:rPr lang="en-IN" altLang="en-US"/>
              <a:t>In this tab we can maintain delivery contract schedule wise </a:t>
            </a:r>
            <a:endParaRPr lang="en-IN" altLang="en-US"/>
          </a:p>
        </p:txBody>
      </p:sp>
      <p:sp>
        <p:nvSpPr>
          <p:cNvPr id="15" name="Text Box 14"/>
          <p:cNvSpPr txBox="1"/>
          <p:nvPr/>
        </p:nvSpPr>
        <p:spPr>
          <a:xfrm>
            <a:off x="6592570" y="5803900"/>
            <a:ext cx="5086985" cy="922020"/>
          </a:xfrm>
          <a:prstGeom prst="rect">
            <a:avLst/>
          </a:prstGeom>
          <a:noFill/>
        </p:spPr>
        <p:txBody>
          <a:bodyPr wrap="square" rtlCol="0">
            <a:spAutoFit/>
          </a:bodyPr>
          <a:p>
            <a:r>
              <a:rPr lang="en-IN" altLang="en-US"/>
              <a:t>If the quantity is exceded more than the given quantity we are not able to add more than the quantity.</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sz="half" idx="2"/>
          </p:nvPr>
        </p:nvPicPr>
        <p:blipFill>
          <a:blip r:embed="rId2"/>
          <a:srcRect l="857" t="10125" r="1439" b="5625"/>
          <a:stretch>
            <a:fillRect/>
          </a:stretch>
        </p:blipFill>
        <p:spPr>
          <a:xfrm>
            <a:off x="2592705" y="2127885"/>
            <a:ext cx="8322310" cy="4279900"/>
          </a:xfrm>
          <a:prstGeom prst="rect">
            <a:avLst/>
          </a:prstGeom>
        </p:spPr>
      </p:pic>
      <p:sp>
        <p:nvSpPr>
          <p:cNvPr id="7" name="Rectangles 6"/>
          <p:cNvSpPr/>
          <p:nvPr/>
        </p:nvSpPr>
        <p:spPr>
          <a:xfrm>
            <a:off x="8147685" y="2389505"/>
            <a:ext cx="1724660" cy="441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423795" y="1287145"/>
            <a:ext cx="7922895" cy="368300"/>
          </a:xfrm>
          <a:prstGeom prst="rect">
            <a:avLst/>
          </a:prstGeom>
          <a:noFill/>
        </p:spPr>
        <p:txBody>
          <a:bodyPr wrap="none" rtlCol="0">
            <a:spAutoFit/>
          </a:bodyPr>
          <a:p>
            <a:pPr marL="285750" indent="-285750">
              <a:buFont typeface="Wingdings" panose="05000000000000000000" charset="0"/>
              <a:buChar char="Ø"/>
            </a:pPr>
            <a:r>
              <a:rPr lang="en-IN" altLang="en-US"/>
              <a:t>From the actions tab we can able to generate the purchase orders</a:t>
            </a:r>
            <a:endParaRPr lang="en-IN" altLang="en-US"/>
          </a:p>
        </p:txBody>
      </p:sp>
      <p:sp>
        <p:nvSpPr>
          <p:cNvPr id="10" name="Text Box 9"/>
          <p:cNvSpPr txBox="1"/>
          <p:nvPr/>
        </p:nvSpPr>
        <p:spPr>
          <a:xfrm>
            <a:off x="4601210" y="607695"/>
            <a:ext cx="5231130" cy="521970"/>
          </a:xfrm>
          <a:prstGeom prst="rect">
            <a:avLst/>
          </a:prstGeom>
          <a:noFill/>
        </p:spPr>
        <p:txBody>
          <a:bodyPr wrap="none" rtlCol="0">
            <a:spAutoFit/>
          </a:bodyPr>
          <a:p>
            <a:r>
              <a:rPr lang="en-IN" altLang="en-US" sz="2800" b="1"/>
              <a:t>GENERATE PURCHASE ORDERS</a:t>
            </a:r>
            <a:endParaRPr lang="en-IN" altLang="en-US" sz="2800"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5295265" cy="521970"/>
          </a:xfrm>
          <a:prstGeom prst="rect">
            <a:avLst/>
          </a:prstGeom>
          <a:noFill/>
        </p:spPr>
        <p:txBody>
          <a:bodyPr wrap="none" rtlCol="0">
            <a:spAutoFit/>
          </a:bodyPr>
          <a:p>
            <a:r>
              <a:rPr lang="en-IN" altLang="en-US" sz="2800" b="1"/>
              <a:t>GENERATED PURCHASE ORDER</a:t>
            </a:r>
            <a:endParaRPr lang="en-IN" altLang="en-US" sz="2800" b="1"/>
          </a:p>
        </p:txBody>
      </p:sp>
      <p:pic>
        <p:nvPicPr>
          <p:cNvPr id="5" name="Content Placeholder 4"/>
          <p:cNvPicPr>
            <a:picLocks noChangeAspect="1"/>
          </p:cNvPicPr>
          <p:nvPr>
            <p:ph idx="1"/>
          </p:nvPr>
        </p:nvPicPr>
        <p:blipFill>
          <a:blip r:embed="rId2"/>
          <a:srcRect l="391" t="9771" r="723" b="6121"/>
          <a:stretch>
            <a:fillRect/>
          </a:stretch>
        </p:blipFill>
        <p:spPr>
          <a:xfrm>
            <a:off x="1780540" y="1761490"/>
            <a:ext cx="8816975" cy="4408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2637155" y="707390"/>
            <a:ext cx="7299960" cy="521970"/>
          </a:xfrm>
          <a:prstGeom prst="rect">
            <a:avLst/>
          </a:prstGeom>
          <a:noFill/>
        </p:spPr>
        <p:txBody>
          <a:bodyPr wrap="none" rtlCol="0">
            <a:spAutoFit/>
          </a:bodyPr>
          <a:p>
            <a:r>
              <a:rPr lang="en-IN" altLang="en-US" sz="2800" b="1"/>
              <a:t>PURCHASE CONTRACT CHANGE REQUESTS</a:t>
            </a:r>
            <a:endParaRPr lang="en-IN" altLang="en-US" sz="2800" b="1"/>
          </a:p>
        </p:txBody>
      </p:sp>
      <p:sp>
        <p:nvSpPr>
          <p:cNvPr id="2" name="Content Placeholder 1"/>
          <p:cNvSpPr/>
          <p:nvPr>
            <p:ph idx="1"/>
          </p:nvPr>
        </p:nvSpPr>
        <p:spPr>
          <a:xfrm>
            <a:off x="1829435" y="1898015"/>
            <a:ext cx="8915400" cy="512445"/>
          </a:xfrm>
        </p:spPr>
        <p:txBody>
          <a:bodyPr/>
          <a:p>
            <a:r>
              <a:rPr lang="en-IN" altLang="en-US"/>
              <a:t>At the middle of the purchase contract we can able to change </a:t>
            </a:r>
            <a:endParaRPr lang="en-IN" altLang="en-US"/>
          </a:p>
        </p:txBody>
      </p:sp>
      <p:graphicFrame>
        <p:nvGraphicFramePr>
          <p:cNvPr id="3" name="Table 2"/>
          <p:cNvGraphicFramePr/>
          <p:nvPr/>
        </p:nvGraphicFramePr>
        <p:xfrm>
          <a:off x="1829435" y="2410460"/>
          <a:ext cx="8533130" cy="4297680"/>
        </p:xfrm>
        <a:graphic>
          <a:graphicData uri="http://schemas.openxmlformats.org/drawingml/2006/table">
            <a:tbl>
              <a:tblPr firstRow="1" bandRow="1">
                <a:tableStyleId>{5C22544A-7EE6-4342-B048-85BDC9FD1C3A}</a:tableStyleId>
              </a:tblPr>
              <a:tblGrid>
                <a:gridCol w="2348230"/>
                <a:gridCol w="6184900"/>
              </a:tblGrid>
              <a:tr h="365760">
                <a:tc>
                  <a:txBody>
                    <a:bodyPr/>
                    <a:p>
                      <a:pPr>
                        <a:buNone/>
                      </a:pPr>
                      <a:r>
                        <a:rPr lang="en-US"/>
                        <a:t>Category </a:t>
                      </a:r>
                      <a:endParaRPr lang="en-US"/>
                    </a:p>
                  </a:txBody>
                  <a:tcPr/>
                </a:tc>
                <a:tc>
                  <a:txBody>
                    <a:bodyPr/>
                    <a:p>
                      <a:pPr>
                        <a:buNone/>
                      </a:pPr>
                      <a:r>
                        <a:rPr lang="en-US"/>
                        <a:t>Fields</a:t>
                      </a:r>
                      <a:endParaRPr lang="en-US"/>
                    </a:p>
                  </a:txBody>
                  <a:tcPr/>
                </a:tc>
              </a:tr>
              <a:tr h="365760">
                <a:tc>
                  <a:txBody>
                    <a:bodyPr/>
                    <a:p>
                      <a:pPr>
                        <a:buNone/>
                      </a:pPr>
                      <a:r>
                        <a:rPr lang="en-US"/>
                        <a:t>Pricing terms</a:t>
                      </a:r>
                      <a:endParaRPr lang="en-US"/>
                    </a:p>
                  </a:txBody>
                  <a:tcPr/>
                </a:tc>
                <a:tc>
                  <a:txBody>
                    <a:bodyPr/>
                    <a:p>
                      <a:pPr>
                        <a:buNone/>
                      </a:pPr>
                      <a:r>
                        <a:rPr lang="en-US"/>
                        <a:t>Price Stage, Price, Discoun</a:t>
                      </a:r>
                      <a:r>
                        <a:rPr lang="en-IN" altLang="en-US"/>
                        <a:t>t</a:t>
                      </a:r>
                      <a:endParaRPr lang="en-IN" altLang="en-US"/>
                    </a:p>
                  </a:txBody>
                  <a:tcPr/>
                </a:tc>
              </a:tr>
              <a:tr h="914400">
                <a:tc>
                  <a:txBody>
                    <a:bodyPr/>
                    <a:p>
                      <a:pPr>
                        <a:buNone/>
                      </a:pPr>
                      <a:r>
                        <a:rPr lang="en-US"/>
                        <a:t>Delivery terms</a:t>
                      </a:r>
                      <a:endParaRPr lang="en-US"/>
                    </a:p>
                  </a:txBody>
                  <a:tcPr/>
                </a:tc>
                <a:tc>
                  <a:txBody>
                    <a:bodyPr/>
                    <a:p>
                      <a:pPr>
                        <a:buNone/>
                      </a:pPr>
                      <a:r>
                        <a:rPr lang="en-US"/>
                        <a:t>Delivery Terms, Ship-from Address, Receiving address (warehouse), Delivery</a:t>
                      </a:r>
                      <a:endParaRPr lang="en-US"/>
                    </a:p>
                    <a:p>
                      <a:pPr>
                        <a:buNone/>
                      </a:pPr>
                      <a:r>
                        <a:rPr lang="en-US"/>
                        <a:t>Location, Delivery Date, Ship-to BP, Carrier</a:t>
                      </a:r>
                      <a:endParaRPr lang="en-US"/>
                    </a:p>
                  </a:txBody>
                  <a:tcPr/>
                </a:tc>
              </a:tr>
              <a:tr h="640080">
                <a:tc>
                  <a:txBody>
                    <a:bodyPr/>
                    <a:p>
                      <a:pPr>
                        <a:buNone/>
                      </a:pPr>
                      <a:r>
                        <a:rPr lang="en-US"/>
                        <a:t>Payment terms </a:t>
                      </a:r>
                      <a:endParaRPr lang="en-US"/>
                    </a:p>
                  </a:txBody>
                  <a:tcPr/>
                </a:tc>
                <a:tc>
                  <a:txBody>
                    <a:bodyPr/>
                    <a:p>
                      <a:pPr>
                        <a:buNone/>
                      </a:pPr>
                      <a:r>
                        <a:rPr lang="en-US"/>
                        <a:t>Payment Terms, Payment Address, Point of Title Passage</a:t>
                      </a:r>
                      <a:endParaRPr lang="en-US"/>
                    </a:p>
                  </a:txBody>
                  <a:tcPr/>
                </a:tc>
              </a:tr>
              <a:tr h="640080">
                <a:tc>
                  <a:txBody>
                    <a:bodyPr/>
                    <a:p>
                      <a:pPr>
                        <a:buNone/>
                      </a:pPr>
                      <a:r>
                        <a:rPr lang="en-US"/>
                        <a:t>Order reference</a:t>
                      </a:r>
                      <a:endParaRPr lang="en-US"/>
                    </a:p>
                  </a:txBody>
                  <a:tcPr/>
                </a:tc>
                <a:tc>
                  <a:txBody>
                    <a:bodyPr/>
                    <a:p>
                      <a:pPr>
                        <a:buNone/>
                      </a:pPr>
                      <a:r>
                        <a:rPr lang="en-US"/>
                        <a:t>BP Order Number, Reference A, Reference B, Buyer, Text</a:t>
                      </a:r>
                      <a:endParaRPr lang="en-US"/>
                    </a:p>
                  </a:txBody>
                  <a:tcPr/>
                </a:tc>
              </a:tr>
              <a:tr h="365760">
                <a:tc>
                  <a:txBody>
                    <a:bodyPr/>
                    <a:p>
                      <a:pPr>
                        <a:buNone/>
                      </a:pPr>
                      <a:r>
                        <a:rPr lang="en-US"/>
                        <a:t>Quantity </a:t>
                      </a:r>
                      <a:endParaRPr lang="en-US"/>
                    </a:p>
                  </a:txBody>
                  <a:tcPr/>
                </a:tc>
                <a:tc>
                  <a:txBody>
                    <a:bodyPr/>
                    <a:p>
                      <a:pPr>
                        <a:buNone/>
                      </a:pPr>
                      <a:r>
                        <a:rPr lang="en-US"/>
                        <a:t>Agreed Quantit</a:t>
                      </a:r>
                      <a:r>
                        <a:rPr lang="en-IN" altLang="en-US"/>
                        <a:t>y</a:t>
                      </a:r>
                      <a:endParaRPr lang="en-IN" altLang="en-US"/>
                    </a:p>
                  </a:txBody>
                  <a:tcPr/>
                </a:tc>
              </a:tr>
              <a:tr h="640080">
                <a:tc>
                  <a:txBody>
                    <a:bodyPr/>
                    <a:p>
                      <a:pPr>
                        <a:buNone/>
                      </a:pPr>
                      <a:r>
                        <a:rPr lang="en-US"/>
                        <a:t>Item </a:t>
                      </a:r>
                      <a:endParaRPr lang="en-US"/>
                    </a:p>
                  </a:txBody>
                  <a:tcPr/>
                </a:tc>
                <a:tc>
                  <a:txBody>
                    <a:bodyPr/>
                    <a:p>
                      <a:pPr>
                        <a:buNone/>
                      </a:pPr>
                      <a:r>
                        <a:rPr lang="en-US"/>
                        <a:t>Item, Manufacturer Part Number, Unit Effective Number, E-Item Revision</a:t>
                      </a:r>
                      <a:endParaRPr lang="en-US"/>
                    </a:p>
                  </a:txBody>
                  <a:tcPr/>
                </a:tc>
              </a:tr>
              <a:tr h="365760">
                <a:tc>
                  <a:txBody>
                    <a:bodyPr/>
                    <a:p>
                      <a:pPr>
                        <a:buNone/>
                      </a:pPr>
                      <a:endParaRPr lang="en-US"/>
                    </a:p>
                  </a:txBody>
                  <a:tcPr/>
                </a:tc>
                <a:tc>
                  <a:txBody>
                    <a:bodyPr/>
                    <a:p>
                      <a:pPr>
                        <a:buNone/>
                      </a:pP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3825240" y="707390"/>
            <a:ext cx="4540885" cy="521970"/>
          </a:xfrm>
          <a:prstGeom prst="rect">
            <a:avLst/>
          </a:prstGeom>
          <a:noFill/>
        </p:spPr>
        <p:txBody>
          <a:bodyPr wrap="none" rtlCol="0">
            <a:spAutoFit/>
          </a:bodyPr>
          <a:p>
            <a:r>
              <a:rPr lang="en-IN" altLang="en-US" sz="2800" b="1"/>
              <a:t>CHANGE REQUEST SET -UP</a:t>
            </a:r>
            <a:endParaRPr lang="en-IN" altLang="en-US" sz="2800" b="1"/>
          </a:p>
        </p:txBody>
      </p:sp>
      <p:pic>
        <p:nvPicPr>
          <p:cNvPr id="3" name="Content Placeholder 2"/>
          <p:cNvPicPr>
            <a:picLocks noChangeAspect="1"/>
          </p:cNvPicPr>
          <p:nvPr>
            <p:ph idx="1"/>
          </p:nvPr>
        </p:nvPicPr>
        <p:blipFill>
          <a:blip r:embed="rId2"/>
          <a:srcRect l="-539" t="9548" r="530" b="6841"/>
          <a:stretch>
            <a:fillRect/>
          </a:stretch>
        </p:blipFill>
        <p:spPr>
          <a:xfrm>
            <a:off x="2618105" y="2386965"/>
            <a:ext cx="8202930" cy="3815715"/>
          </a:xfrm>
          <a:prstGeom prst="rect">
            <a:avLst/>
          </a:prstGeom>
        </p:spPr>
      </p:pic>
      <p:sp>
        <p:nvSpPr>
          <p:cNvPr id="6" name="Text Box 5"/>
          <p:cNvSpPr txBox="1"/>
          <p:nvPr/>
        </p:nvSpPr>
        <p:spPr>
          <a:xfrm>
            <a:off x="2654935" y="1750695"/>
            <a:ext cx="5711190" cy="368300"/>
          </a:xfrm>
          <a:prstGeom prst="rect">
            <a:avLst/>
          </a:prstGeom>
          <a:noFill/>
        </p:spPr>
        <p:txBody>
          <a:bodyPr wrap="none" rtlCol="0">
            <a:spAutoFit/>
          </a:bodyPr>
          <a:p>
            <a:r>
              <a:rPr lang="en-IN" altLang="en-US"/>
              <a:t>Purchase Contract Parameters  (Change request)</a:t>
            </a:r>
            <a:endParaRPr lang="en-IN" altLang="en-US"/>
          </a:p>
        </p:txBody>
      </p:sp>
      <p:sp>
        <p:nvSpPr>
          <p:cNvPr id="7" name="Rectangles 6"/>
          <p:cNvSpPr/>
          <p:nvPr/>
        </p:nvSpPr>
        <p:spPr>
          <a:xfrm>
            <a:off x="5905500" y="5652770"/>
            <a:ext cx="3826510" cy="463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346450" cy="521970"/>
          </a:xfrm>
          <a:prstGeom prst="rect">
            <a:avLst/>
          </a:prstGeom>
          <a:noFill/>
        </p:spPr>
        <p:txBody>
          <a:bodyPr wrap="none" rtlCol="0">
            <a:spAutoFit/>
          </a:bodyPr>
          <a:p>
            <a:r>
              <a:rPr lang="en-IN" altLang="en-US" sz="2800" b="1"/>
              <a:t>CHANGE REQUEST </a:t>
            </a:r>
            <a:endParaRPr lang="en-IN" altLang="en-US" sz="2800" b="1"/>
          </a:p>
        </p:txBody>
      </p:sp>
      <p:sp>
        <p:nvSpPr>
          <p:cNvPr id="6" name="Text Box 5"/>
          <p:cNvSpPr txBox="1"/>
          <p:nvPr/>
        </p:nvSpPr>
        <p:spPr>
          <a:xfrm>
            <a:off x="1988185" y="1588770"/>
            <a:ext cx="8215630" cy="645160"/>
          </a:xfrm>
          <a:prstGeom prst="rect">
            <a:avLst/>
          </a:prstGeom>
          <a:noFill/>
        </p:spPr>
        <p:txBody>
          <a:bodyPr wrap="square" rtlCol="0">
            <a:spAutoFit/>
          </a:bodyPr>
          <a:p>
            <a:r>
              <a:rPr lang="en-IN" altLang="en-US"/>
              <a:t>If we click on the </a:t>
            </a:r>
            <a:r>
              <a:rPr lang="en-IN" altLang="en-US" b="1"/>
              <a:t>INITIATE CHANGE REQUEST</a:t>
            </a:r>
            <a:r>
              <a:rPr lang="en-IN" altLang="en-US"/>
              <a:t> then we can able to change request.</a:t>
            </a:r>
            <a:endParaRPr lang="en-IN" altLang="en-US"/>
          </a:p>
        </p:txBody>
      </p:sp>
      <p:pic>
        <p:nvPicPr>
          <p:cNvPr id="5" name="Content Placeholder 4"/>
          <p:cNvPicPr>
            <a:picLocks noChangeAspect="1"/>
          </p:cNvPicPr>
          <p:nvPr>
            <p:ph idx="1"/>
          </p:nvPr>
        </p:nvPicPr>
        <p:blipFill>
          <a:blip r:embed="rId2"/>
          <a:srcRect l="168" t="9282" r="419" b="5761"/>
          <a:stretch>
            <a:fillRect/>
          </a:stretch>
        </p:blipFill>
        <p:spPr>
          <a:xfrm>
            <a:off x="1988185" y="2693035"/>
            <a:ext cx="9044305" cy="3945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346450" cy="521970"/>
          </a:xfrm>
          <a:prstGeom prst="rect">
            <a:avLst/>
          </a:prstGeom>
          <a:noFill/>
        </p:spPr>
        <p:txBody>
          <a:bodyPr wrap="none" rtlCol="0">
            <a:spAutoFit/>
          </a:bodyPr>
          <a:p>
            <a:r>
              <a:rPr lang="en-IN" altLang="en-US" sz="2800" b="1"/>
              <a:t>CHANGE REQUEST </a:t>
            </a:r>
            <a:endParaRPr lang="en-IN" altLang="en-US" sz="2800" b="1"/>
          </a:p>
        </p:txBody>
      </p:sp>
      <p:sp>
        <p:nvSpPr>
          <p:cNvPr id="6" name="Text Box 5"/>
          <p:cNvSpPr txBox="1"/>
          <p:nvPr/>
        </p:nvSpPr>
        <p:spPr>
          <a:xfrm>
            <a:off x="1988185" y="1417955"/>
            <a:ext cx="8215630" cy="368300"/>
          </a:xfrm>
          <a:prstGeom prst="rect">
            <a:avLst/>
          </a:prstGeom>
          <a:noFill/>
        </p:spPr>
        <p:txBody>
          <a:bodyPr wrap="square" rtlCol="0">
            <a:spAutoFit/>
          </a:bodyPr>
          <a:p>
            <a:r>
              <a:rPr lang="en-IN" altLang="en-US"/>
              <a:t>Here we can able change the needed fields</a:t>
            </a:r>
            <a:endParaRPr lang="en-IN" altLang="en-US"/>
          </a:p>
        </p:txBody>
      </p:sp>
      <p:pic>
        <p:nvPicPr>
          <p:cNvPr id="3" name="Content Placeholder 2"/>
          <p:cNvPicPr>
            <a:picLocks noChangeAspect="1"/>
          </p:cNvPicPr>
          <p:nvPr>
            <p:ph idx="1"/>
          </p:nvPr>
        </p:nvPicPr>
        <p:blipFill>
          <a:blip r:embed="rId2"/>
          <a:srcRect l="-189" t="9485" r="1127" b="5961"/>
          <a:stretch>
            <a:fillRect/>
          </a:stretch>
        </p:blipFill>
        <p:spPr>
          <a:xfrm>
            <a:off x="1988185" y="2075180"/>
            <a:ext cx="8397240" cy="3771265"/>
          </a:xfrm>
          <a:prstGeom prst="rect">
            <a:avLst/>
          </a:prstGeom>
        </p:spPr>
      </p:pic>
      <p:sp>
        <p:nvSpPr>
          <p:cNvPr id="7" name="Text Box 6"/>
          <p:cNvSpPr txBox="1"/>
          <p:nvPr/>
        </p:nvSpPr>
        <p:spPr>
          <a:xfrm>
            <a:off x="1988185" y="6135370"/>
            <a:ext cx="5452745" cy="645160"/>
          </a:xfrm>
          <a:prstGeom prst="rect">
            <a:avLst/>
          </a:prstGeom>
          <a:noFill/>
        </p:spPr>
        <p:txBody>
          <a:bodyPr wrap="none" rtlCol="0">
            <a:spAutoFit/>
          </a:bodyPr>
          <a:p>
            <a:r>
              <a:rPr lang="en-IN" altLang="en-US"/>
              <a:t>After Changing the fields we need to </a:t>
            </a:r>
            <a:r>
              <a:rPr lang="en-IN" altLang="en-US" b="1"/>
              <a:t>APPROVE </a:t>
            </a:r>
            <a:endParaRPr lang="en-IN" altLang="en-US" b="1"/>
          </a:p>
          <a:p>
            <a:r>
              <a:rPr lang="en-IN" altLang="en-US" b="1"/>
              <a:t>Status Change modify to Closed</a:t>
            </a:r>
            <a:endParaRPr lang="en-IN" altLang="en-US"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Logo, company name&#10;&#10;Description automatically generated"/>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705600" cy="694689"/>
          </a:xfrm>
          <a:prstGeom prst="rect">
            <a:avLst/>
          </a:prstGeom>
        </p:spPr>
      </p:pic>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5" name="Text Box 4"/>
          <p:cNvSpPr txBox="1"/>
          <p:nvPr/>
        </p:nvSpPr>
        <p:spPr>
          <a:xfrm>
            <a:off x="3818890" y="2570480"/>
            <a:ext cx="5051425" cy="67564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scene3d>
              <a:camera prst="orthographicFront"/>
              <a:lightRig rig="threePt" dir="t"/>
            </a:scene3d>
          </a:bodyPr>
          <a:p>
            <a:r>
              <a:rPr lang="en-IN" altLang="en-US" sz="3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Purchase Contracts</a:t>
            </a:r>
            <a:endParaRPr lang="en-IN" altLang="en-US" sz="3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Text Box 1"/>
          <p:cNvSpPr txBox="1"/>
          <p:nvPr/>
        </p:nvSpPr>
        <p:spPr>
          <a:xfrm>
            <a:off x="5298440" y="1783080"/>
            <a:ext cx="1595755" cy="67564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scene3d>
              <a:camera prst="orthographicFront"/>
              <a:lightRig rig="threePt" dir="t"/>
            </a:scene3d>
          </a:bodyPr>
          <a:p>
            <a:r>
              <a:rPr lang="en-IN" altLang="en-US" sz="3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TOPIC</a:t>
            </a:r>
            <a:endParaRPr lang="en-IN" altLang="en-US" sz="3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pic>
        <p:nvPicPr>
          <p:cNvPr id="9" name="Content Placeholder 8"/>
          <p:cNvPicPr>
            <a:picLocks noChangeAspect="1"/>
          </p:cNvPicPr>
          <p:nvPr>
            <p:ph sz="half" idx="1"/>
          </p:nvPr>
        </p:nvPicPr>
        <p:blipFill>
          <a:blip r:embed="rId2"/>
          <a:stretch>
            <a:fillRect/>
          </a:stretch>
        </p:blipFill>
        <p:spPr>
          <a:xfrm>
            <a:off x="707390" y="2473325"/>
            <a:ext cx="5273040" cy="3976370"/>
          </a:xfrm>
          <a:prstGeom prst="rect">
            <a:avLst/>
          </a:prstGeom>
        </p:spPr>
      </p:pic>
      <p:sp>
        <p:nvSpPr>
          <p:cNvPr id="11" name="Text Box 10"/>
          <p:cNvSpPr txBox="1"/>
          <p:nvPr/>
        </p:nvSpPr>
        <p:spPr>
          <a:xfrm>
            <a:off x="707390" y="1478915"/>
            <a:ext cx="5473700" cy="645160"/>
          </a:xfrm>
          <a:prstGeom prst="rect">
            <a:avLst/>
          </a:prstGeom>
          <a:noFill/>
        </p:spPr>
        <p:txBody>
          <a:bodyPr wrap="square" rtlCol="0">
            <a:spAutoFit/>
          </a:bodyPr>
          <a:p>
            <a:r>
              <a:rPr lang="en-IN" altLang="en-US"/>
              <a:t>I</a:t>
            </a:r>
            <a:r>
              <a:rPr lang="en-IN" altLang="en-US" b="1"/>
              <a:t>mplemented Software Components(tccom0500m000)</a:t>
            </a:r>
            <a:endParaRPr lang="en-IN" altLang="en-US" b="1"/>
          </a:p>
        </p:txBody>
      </p:sp>
      <p:pic>
        <p:nvPicPr>
          <p:cNvPr id="12" name="Content Placeholder 2"/>
          <p:cNvPicPr>
            <a:picLocks noChangeAspect="1"/>
          </p:cNvPicPr>
          <p:nvPr>
            <p:ph sz="half" idx="2"/>
          </p:nvPr>
        </p:nvPicPr>
        <p:blipFill>
          <a:blip r:embed="rId3"/>
          <a:srcRect l="-539" t="9548" r="530" b="6841"/>
          <a:stretch>
            <a:fillRect/>
          </a:stretch>
        </p:blipFill>
        <p:spPr>
          <a:xfrm>
            <a:off x="6393180" y="2473325"/>
            <a:ext cx="5531485" cy="4008755"/>
          </a:xfrm>
          <a:prstGeom prst="rect">
            <a:avLst/>
          </a:prstGeom>
        </p:spPr>
      </p:pic>
      <p:sp>
        <p:nvSpPr>
          <p:cNvPr id="14" name="Text Box 13"/>
          <p:cNvSpPr txBox="1"/>
          <p:nvPr/>
        </p:nvSpPr>
        <p:spPr>
          <a:xfrm>
            <a:off x="6482715" y="1715135"/>
            <a:ext cx="5441950" cy="368300"/>
          </a:xfrm>
          <a:prstGeom prst="rect">
            <a:avLst/>
          </a:prstGeom>
          <a:noFill/>
        </p:spPr>
        <p:txBody>
          <a:bodyPr wrap="none" rtlCol="0">
            <a:spAutoFit/>
          </a:bodyPr>
          <a:p>
            <a:r>
              <a:rPr lang="en-IN" altLang="en-US" b="1"/>
              <a:t>Purchase Contract parameters(tdpur0100m300)</a:t>
            </a:r>
            <a:endParaRPr lang="en-IN" altLang="en-US" b="1"/>
          </a:p>
        </p:txBody>
      </p:sp>
      <p:sp>
        <p:nvSpPr>
          <p:cNvPr id="15" name="Rectangles 14"/>
          <p:cNvSpPr/>
          <p:nvPr/>
        </p:nvSpPr>
        <p:spPr>
          <a:xfrm>
            <a:off x="795655" y="4682490"/>
            <a:ext cx="711835" cy="19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s 15"/>
          <p:cNvSpPr/>
          <p:nvPr/>
        </p:nvSpPr>
        <p:spPr>
          <a:xfrm>
            <a:off x="6509385" y="6181090"/>
            <a:ext cx="1153160" cy="259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pic>
        <p:nvPicPr>
          <p:cNvPr id="5" name="Content Placeholder 4"/>
          <p:cNvPicPr>
            <a:picLocks noChangeAspect="1"/>
          </p:cNvPicPr>
          <p:nvPr>
            <p:ph idx="1"/>
          </p:nvPr>
        </p:nvPicPr>
        <p:blipFill>
          <a:blip r:embed="rId2"/>
          <a:stretch>
            <a:fillRect/>
          </a:stretch>
        </p:blipFill>
        <p:spPr>
          <a:xfrm>
            <a:off x="1512570" y="2133600"/>
            <a:ext cx="9526270" cy="4423410"/>
          </a:xfrm>
          <a:prstGeom prst="rect">
            <a:avLst/>
          </a:prstGeom>
        </p:spPr>
      </p:pic>
      <p:sp>
        <p:nvSpPr>
          <p:cNvPr id="7" name="Text Box 6"/>
          <p:cNvSpPr txBox="1"/>
          <p:nvPr/>
        </p:nvSpPr>
        <p:spPr>
          <a:xfrm>
            <a:off x="1512570" y="1502410"/>
            <a:ext cx="7912100" cy="368300"/>
          </a:xfrm>
          <a:prstGeom prst="rect">
            <a:avLst/>
          </a:prstGeom>
          <a:noFill/>
        </p:spPr>
        <p:txBody>
          <a:bodyPr wrap="none" rtlCol="0">
            <a:spAutoFit/>
          </a:bodyPr>
          <a:p>
            <a:r>
              <a:rPr lang="en-IN" altLang="en-US"/>
              <a:t>We need to set -up </a:t>
            </a:r>
            <a:r>
              <a:rPr lang="en-IN" altLang="en-US" b="1"/>
              <a:t>Terms and conditions parameters(tctrm0100m000)</a:t>
            </a:r>
            <a:endParaRPr lang="en-IN" altLang="en-US"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sp>
        <p:nvSpPr>
          <p:cNvPr id="7" name="Text Box 6"/>
          <p:cNvSpPr txBox="1"/>
          <p:nvPr/>
        </p:nvSpPr>
        <p:spPr>
          <a:xfrm>
            <a:off x="1512570" y="1502410"/>
            <a:ext cx="6572885" cy="368300"/>
          </a:xfrm>
          <a:prstGeom prst="rect">
            <a:avLst/>
          </a:prstGeom>
          <a:noFill/>
        </p:spPr>
        <p:txBody>
          <a:bodyPr wrap="none" rtlCol="0">
            <a:spAutoFit/>
          </a:bodyPr>
          <a:p>
            <a:r>
              <a:rPr lang="en-IN" altLang="en-US"/>
              <a:t>We need to set -up </a:t>
            </a:r>
            <a:r>
              <a:rPr lang="en-IN" altLang="en-US" b="1"/>
              <a:t>Terms and conditions(tctrm1600m000)</a:t>
            </a:r>
            <a:endParaRPr lang="en-IN" altLang="en-US" b="1"/>
          </a:p>
        </p:txBody>
      </p:sp>
      <p:pic>
        <p:nvPicPr>
          <p:cNvPr id="3" name="Content Placeholder 2"/>
          <p:cNvPicPr>
            <a:picLocks noChangeAspect="1"/>
          </p:cNvPicPr>
          <p:nvPr>
            <p:ph idx="1"/>
          </p:nvPr>
        </p:nvPicPr>
        <p:blipFill>
          <a:blip r:embed="rId2"/>
          <a:stretch>
            <a:fillRect/>
          </a:stretch>
        </p:blipFill>
        <p:spPr>
          <a:xfrm>
            <a:off x="4843145" y="2243455"/>
            <a:ext cx="7183120" cy="3723640"/>
          </a:xfrm>
          <a:prstGeom prst="rect">
            <a:avLst/>
          </a:prstGeom>
        </p:spPr>
      </p:pic>
      <p:sp>
        <p:nvSpPr>
          <p:cNvPr id="8" name="Text Box 7"/>
          <p:cNvSpPr txBox="1"/>
          <p:nvPr/>
        </p:nvSpPr>
        <p:spPr>
          <a:xfrm>
            <a:off x="1512570" y="6116320"/>
            <a:ext cx="5153025" cy="368300"/>
          </a:xfrm>
          <a:prstGeom prst="rect">
            <a:avLst/>
          </a:prstGeom>
          <a:noFill/>
        </p:spPr>
        <p:txBody>
          <a:bodyPr wrap="none" rtlCol="0">
            <a:spAutoFit/>
          </a:bodyPr>
          <a:p>
            <a:r>
              <a:rPr lang="en-IN" altLang="en-US"/>
              <a:t>Here we need to set-up the </a:t>
            </a:r>
            <a:r>
              <a:rPr lang="en-IN" altLang="en-US" b="1"/>
              <a:t>Search attributes</a:t>
            </a:r>
            <a:endParaRPr lang="en-IN" altLang="en-US" b="1"/>
          </a:p>
        </p:txBody>
      </p:sp>
      <p:sp>
        <p:nvSpPr>
          <p:cNvPr id="9" name="Text Box 8"/>
          <p:cNvSpPr txBox="1"/>
          <p:nvPr/>
        </p:nvSpPr>
        <p:spPr>
          <a:xfrm>
            <a:off x="1512570" y="3346450"/>
            <a:ext cx="2940050" cy="1198880"/>
          </a:xfrm>
          <a:prstGeom prst="rect">
            <a:avLst/>
          </a:prstGeom>
          <a:noFill/>
        </p:spPr>
        <p:txBody>
          <a:bodyPr wrap="square" rtlCol="0">
            <a:spAutoFit/>
          </a:bodyPr>
          <a:p>
            <a:r>
              <a:rPr lang="en-IN" altLang="en-US"/>
              <a:t>For the particular Business partner we had maintained the terms and conditions</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sp>
        <p:nvSpPr>
          <p:cNvPr id="7" name="Text Box 6"/>
          <p:cNvSpPr txBox="1"/>
          <p:nvPr/>
        </p:nvSpPr>
        <p:spPr>
          <a:xfrm>
            <a:off x="1512570" y="1502410"/>
            <a:ext cx="7585075" cy="368300"/>
          </a:xfrm>
          <a:prstGeom prst="rect">
            <a:avLst/>
          </a:prstGeom>
          <a:noFill/>
        </p:spPr>
        <p:txBody>
          <a:bodyPr wrap="none" rtlCol="0">
            <a:spAutoFit/>
          </a:bodyPr>
          <a:p>
            <a:r>
              <a:rPr lang="en-IN" altLang="en-US"/>
              <a:t>Here we need to set -up </a:t>
            </a:r>
            <a:r>
              <a:rPr lang="en-IN" altLang="en-US" b="1"/>
              <a:t>Terms and conditions line(tctrm1620m000)</a:t>
            </a:r>
            <a:endParaRPr lang="en-IN" altLang="en-US" b="1"/>
          </a:p>
        </p:txBody>
      </p:sp>
      <p:pic>
        <p:nvPicPr>
          <p:cNvPr id="5" name="Content Placeholder 4"/>
          <p:cNvPicPr>
            <a:picLocks noChangeAspect="1"/>
          </p:cNvPicPr>
          <p:nvPr>
            <p:ph idx="1"/>
          </p:nvPr>
        </p:nvPicPr>
        <p:blipFill>
          <a:blip r:embed="rId2"/>
          <a:stretch>
            <a:fillRect/>
          </a:stretch>
        </p:blipFill>
        <p:spPr>
          <a:xfrm>
            <a:off x="1841500" y="2243455"/>
            <a:ext cx="9358630" cy="4295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pic>
        <p:nvPicPr>
          <p:cNvPr id="3" name="Content Placeholder 2"/>
          <p:cNvPicPr>
            <a:picLocks noChangeAspect="1"/>
          </p:cNvPicPr>
          <p:nvPr>
            <p:ph idx="1"/>
          </p:nvPr>
        </p:nvPicPr>
        <p:blipFill>
          <a:blip r:embed="rId2"/>
          <a:stretch>
            <a:fillRect/>
          </a:stretch>
        </p:blipFill>
        <p:spPr>
          <a:xfrm>
            <a:off x="5017135" y="1998345"/>
            <a:ext cx="6924040" cy="4292600"/>
          </a:xfrm>
          <a:prstGeom prst="rect">
            <a:avLst/>
          </a:prstGeom>
        </p:spPr>
      </p:pic>
      <p:sp>
        <p:nvSpPr>
          <p:cNvPr id="6" name="Rectangles 5"/>
          <p:cNvSpPr/>
          <p:nvPr/>
        </p:nvSpPr>
        <p:spPr>
          <a:xfrm>
            <a:off x="8277225" y="3583305"/>
            <a:ext cx="2619375" cy="226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8341360" y="4478020"/>
            <a:ext cx="991870" cy="280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496695" y="1998345"/>
            <a:ext cx="2867025" cy="2861310"/>
          </a:xfrm>
          <a:prstGeom prst="rect">
            <a:avLst/>
          </a:prstGeom>
          <a:noFill/>
        </p:spPr>
        <p:txBody>
          <a:bodyPr wrap="square" rtlCol="0">
            <a:spAutoFit/>
          </a:bodyPr>
          <a:p>
            <a:pPr marL="285750" indent="-285750">
              <a:buFont typeface="Wingdings" panose="05000000000000000000" charset="0"/>
              <a:buChar char="Ø"/>
            </a:pPr>
            <a:r>
              <a:rPr lang="en-IN" altLang="en-US"/>
              <a:t>Its a manditaory field to maintain the terms and condition  ID field in the header level </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Then trems and conditions tab will be enabled in the line level</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10" name="Text Box 9"/>
          <p:cNvSpPr txBox="1"/>
          <p:nvPr/>
        </p:nvSpPr>
        <p:spPr>
          <a:xfrm>
            <a:off x="4601210" y="607695"/>
            <a:ext cx="3851910" cy="521970"/>
          </a:xfrm>
          <a:prstGeom prst="rect">
            <a:avLst/>
          </a:prstGeom>
          <a:noFill/>
        </p:spPr>
        <p:txBody>
          <a:bodyPr wrap="none" rtlCol="0">
            <a:spAutoFit/>
          </a:bodyPr>
          <a:p>
            <a:r>
              <a:rPr lang="en-IN" altLang="en-US" sz="2800" b="1"/>
              <a:t>TERMS &amp; CONDITIONS</a:t>
            </a:r>
            <a:endParaRPr lang="en-IN" altLang="en-US" sz="2800" b="1"/>
          </a:p>
        </p:txBody>
      </p:sp>
      <p:pic>
        <p:nvPicPr>
          <p:cNvPr id="5" name="Content Placeholder 4"/>
          <p:cNvPicPr>
            <a:picLocks noChangeAspect="1"/>
          </p:cNvPicPr>
          <p:nvPr>
            <p:ph idx="1"/>
          </p:nvPr>
        </p:nvPicPr>
        <p:blipFill>
          <a:blip r:embed="rId2"/>
          <a:stretch>
            <a:fillRect/>
          </a:stretch>
        </p:blipFill>
        <p:spPr>
          <a:xfrm>
            <a:off x="4493260" y="2133600"/>
            <a:ext cx="7487920" cy="4295140"/>
          </a:xfrm>
          <a:prstGeom prst="rect">
            <a:avLst/>
          </a:prstGeom>
        </p:spPr>
      </p:pic>
      <p:sp>
        <p:nvSpPr>
          <p:cNvPr id="11" name="Text Box 10"/>
          <p:cNvSpPr txBox="1"/>
          <p:nvPr/>
        </p:nvSpPr>
        <p:spPr>
          <a:xfrm>
            <a:off x="2111375" y="2133600"/>
            <a:ext cx="1965325" cy="1753235"/>
          </a:xfrm>
          <a:prstGeom prst="rect">
            <a:avLst/>
          </a:prstGeom>
          <a:noFill/>
        </p:spPr>
        <p:txBody>
          <a:bodyPr wrap="square" rtlCol="0">
            <a:spAutoFit/>
          </a:bodyPr>
          <a:p>
            <a:pPr marL="342900" indent="-342900">
              <a:buFont typeface="Wingdings" panose="05000000000000000000" charset="0"/>
              <a:buChar char="Ø"/>
            </a:pPr>
            <a:r>
              <a:rPr lang="en-IN" altLang="en-US"/>
              <a:t>In the line level we can maintain item wise terms and conditions </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idx="1"/>
          </p:nvPr>
        </p:nvPicPr>
        <p:blipFill>
          <a:blip r:embed="rId2"/>
          <a:srcRect l="-199" t="9491" r="28" b="5241"/>
          <a:stretch>
            <a:fillRect/>
          </a:stretch>
        </p:blipFill>
        <p:spPr>
          <a:xfrm>
            <a:off x="5291455" y="1685290"/>
            <a:ext cx="6726555" cy="4526915"/>
          </a:xfrm>
          <a:prstGeom prst="rect">
            <a:avLst/>
          </a:prstGeom>
        </p:spPr>
      </p:pic>
      <p:sp>
        <p:nvSpPr>
          <p:cNvPr id="6" name="Text Box 5"/>
          <p:cNvSpPr txBox="1"/>
          <p:nvPr/>
        </p:nvSpPr>
        <p:spPr>
          <a:xfrm>
            <a:off x="3878580" y="650875"/>
            <a:ext cx="6737985" cy="521970"/>
          </a:xfrm>
          <a:prstGeom prst="rect">
            <a:avLst/>
          </a:prstGeom>
          <a:noFill/>
        </p:spPr>
        <p:txBody>
          <a:bodyPr wrap="none" rtlCol="0">
            <a:spAutoFit/>
          </a:bodyPr>
          <a:p>
            <a:r>
              <a:rPr lang="en-IN" altLang="en-US" sz="2800" b="1"/>
              <a:t>PURCHASE CONTRACT LINE - ANALYSIS</a:t>
            </a:r>
            <a:endParaRPr lang="en-IN" altLang="en-US" sz="2800" b="1"/>
          </a:p>
        </p:txBody>
      </p:sp>
      <p:sp>
        <p:nvSpPr>
          <p:cNvPr id="7" name="Text Box 6"/>
          <p:cNvSpPr txBox="1"/>
          <p:nvPr/>
        </p:nvSpPr>
        <p:spPr>
          <a:xfrm>
            <a:off x="903605" y="1771015"/>
            <a:ext cx="4262120" cy="3969385"/>
          </a:xfrm>
          <a:prstGeom prst="rect">
            <a:avLst/>
          </a:prstGeom>
          <a:noFill/>
        </p:spPr>
        <p:txBody>
          <a:bodyPr wrap="square" rtlCol="0">
            <a:spAutoFit/>
          </a:bodyPr>
          <a:p>
            <a:r>
              <a:rPr lang="en-IN" altLang="en-US" b="1"/>
              <a:t>Qunatities :-</a:t>
            </a:r>
            <a:endParaRPr lang="en-IN" altLang="en-US" b="1"/>
          </a:p>
          <a:p>
            <a:r>
              <a:rPr lang="en-IN" altLang="en-US" b="1"/>
              <a:t>		</a:t>
            </a:r>
            <a:r>
              <a:rPr lang="en-IN" altLang="en-US"/>
              <a:t>1.Agreed Quantity</a:t>
            </a:r>
            <a:endParaRPr lang="en-IN" altLang="en-US"/>
          </a:p>
          <a:p>
            <a:r>
              <a:rPr lang="en-IN" altLang="en-US"/>
              <a:t>		2.Used Quantity</a:t>
            </a:r>
            <a:endParaRPr lang="en-IN" altLang="en-US"/>
          </a:p>
          <a:p>
            <a:r>
              <a:rPr lang="en-IN" altLang="en-US"/>
              <a:t>		3.Remaining Quantity</a:t>
            </a:r>
            <a:endParaRPr lang="en-IN" altLang="en-US"/>
          </a:p>
          <a:p>
            <a:endParaRPr lang="en-IN" altLang="en-US"/>
          </a:p>
          <a:p>
            <a:r>
              <a:rPr lang="en-IN" altLang="en-US" b="1"/>
              <a:t>Used Quantities:-</a:t>
            </a:r>
            <a:endParaRPr lang="en-IN" altLang="en-US" b="1"/>
          </a:p>
          <a:p>
            <a:r>
              <a:rPr lang="en-IN" altLang="en-US"/>
              <a:t>		1.Adviced Quantity(Already generated Quantities but need to recive)</a:t>
            </a:r>
            <a:endParaRPr lang="en-IN" altLang="en-US" b="1"/>
          </a:p>
          <a:p>
            <a:r>
              <a:rPr lang="en-IN" altLang="en-US"/>
              <a:t>		2.Called Quantity(Already recived)</a:t>
            </a:r>
            <a:endParaRPr lang="en-IN" altLang="en-US"/>
          </a:p>
          <a:p>
            <a:r>
              <a:rPr lang="en-IN" altLang="en-US"/>
              <a:t>		3.Invoiced Quantity(Invoice generated Quantities)</a:t>
            </a:r>
            <a:endParaRPr lang="en-IN" altLang="en-US"/>
          </a:p>
          <a:p>
            <a:endParaRPr lang="en-IN" altLang="en-US"/>
          </a:p>
        </p:txBody>
      </p:sp>
      <p:sp>
        <p:nvSpPr>
          <p:cNvPr id="8" name="Rectangles 7"/>
          <p:cNvSpPr/>
          <p:nvPr/>
        </p:nvSpPr>
        <p:spPr>
          <a:xfrm>
            <a:off x="5398770" y="3200400"/>
            <a:ext cx="4010025" cy="11106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5463540" y="4391660"/>
            <a:ext cx="4408805" cy="873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156" y="2694450"/>
            <a:ext cx="8911687" cy="1280890"/>
          </a:xfrm>
        </p:spPr>
        <p:txBody>
          <a:bodyPr/>
          <a:lstStyle/>
          <a:p>
            <a:r>
              <a:rPr lang="en-US" dirty="0"/>
              <a:t>						</a:t>
            </a:r>
            <a:endParaRPr lang="en-IN" b="1" dirty="0"/>
          </a:p>
        </p:txBody>
      </p:sp>
      <p:pic>
        <p:nvPicPr>
          <p:cNvPr id="6" name="Picture 5"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707367" cy="707367"/>
          </a:xfrm>
          <a:prstGeom prst="rect">
            <a:avLst/>
          </a:prstGeom>
        </p:spPr>
      </p:pic>
      <p:pic>
        <p:nvPicPr>
          <p:cNvPr id="4" name="Picture 3" descr="Text&#10;&#10;Description automatically generated with low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743" y="1674890"/>
            <a:ext cx="4674513" cy="3114394"/>
          </a:xfrm>
          <a:prstGeom prst="rect">
            <a:avLst/>
          </a:prstGeom>
          <a:ln w="228600" cap="sq" cmpd="thickThin">
            <a:solidFill>
              <a:srgbClr val="000000"/>
            </a:solidFill>
            <a:prstDash val="solid"/>
            <a:miter lim="800000"/>
            <a:headEnd/>
            <a:tailEnd/>
          </a:ln>
          <a:effectLst>
            <a:innerShdw blurRad="76200">
              <a:srgbClr val="000000"/>
            </a:innerShdw>
          </a:effectLst>
        </p:spPr>
      </p:pic>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Logo, company name&#10;&#10;Description automatically generated"/>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705600" cy="694689"/>
          </a:xfrm>
          <a:prstGeom prst="rect">
            <a:avLst/>
          </a:prstGeom>
        </p:spPr>
      </p:pic>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3" name="Text Box 2"/>
          <p:cNvSpPr txBox="1"/>
          <p:nvPr/>
        </p:nvSpPr>
        <p:spPr>
          <a:xfrm>
            <a:off x="2208530" y="1577975"/>
            <a:ext cx="8848725" cy="3692525"/>
          </a:xfrm>
          <a:prstGeom prst="rect">
            <a:avLst/>
          </a:prstGeom>
          <a:noFill/>
        </p:spPr>
        <p:txBody>
          <a:bodyPr wrap="square" rtlCol="0">
            <a:spAutoFit/>
          </a:bodyPr>
          <a:p>
            <a:r>
              <a:rPr lang="en-IN" altLang="en-US" b="1"/>
              <a:t>Definition of Pruchase Contracts:- </a:t>
            </a:r>
            <a:r>
              <a:rPr lang="en-IN" altLang="en-US"/>
              <a:t>Purchase contracts are used to register specific agreements with a buy-from business partner  to delivery of specific goods.</a:t>
            </a:r>
            <a:endParaRPr lang="en-IN" altLang="en-US"/>
          </a:p>
          <a:p>
            <a:endParaRPr lang="en-IN" altLang="en-US"/>
          </a:p>
          <a:p>
            <a:r>
              <a:rPr lang="en-IN" altLang="en-US" b="1"/>
              <a:t>Purchase Contracts:-</a:t>
            </a:r>
            <a:r>
              <a:rPr lang="en-IN" altLang="en-US"/>
              <a:t>There are two types</a:t>
            </a:r>
            <a:endParaRPr lang="en-IN" altLang="en-US"/>
          </a:p>
          <a:p>
            <a:r>
              <a:rPr lang="en-IN" altLang="en-US" b="1"/>
              <a:t>										</a:t>
            </a:r>
            <a:r>
              <a:rPr lang="en-IN" altLang="en-US"/>
              <a:t>1.Normal Contracts.</a:t>
            </a:r>
            <a:endParaRPr lang="en-IN" altLang="en-US"/>
          </a:p>
          <a:p>
            <a:r>
              <a:rPr lang="en-IN" altLang="en-US"/>
              <a:t>										2.Special Contracts.</a:t>
            </a:r>
            <a:endParaRPr lang="en-IN" altLang="en-US"/>
          </a:p>
          <a:p>
            <a:endParaRPr lang="en-IN" altLang="en-US"/>
          </a:p>
          <a:p>
            <a:r>
              <a:rPr lang="en-IN" altLang="en-US" b="1"/>
              <a:t>1.Normal Contracts:-</a:t>
            </a:r>
            <a:r>
              <a:rPr lang="en-IN" altLang="en-US"/>
              <a:t>Normal Contracts are the contract that are general contracts done with the suppliers </a:t>
            </a:r>
            <a:endParaRPr lang="en-IN" altLang="en-US"/>
          </a:p>
          <a:p>
            <a:endParaRPr lang="en-IN" altLang="en-US"/>
          </a:p>
          <a:p>
            <a:r>
              <a:rPr lang="en-IN" altLang="en-US" b="1"/>
              <a:t>2.Special Contracts:-</a:t>
            </a:r>
            <a:r>
              <a:rPr lang="en-IN" altLang="en-US"/>
              <a:t>Special Contracts  are the contracts that are specially specified contracts done with the supplier.</a:t>
            </a:r>
            <a:endParaRPr lang="en-IN" altLang="en-US"/>
          </a:p>
        </p:txBody>
      </p:sp>
      <p:sp>
        <p:nvSpPr>
          <p:cNvPr id="5" name="Text Box 4"/>
          <p:cNvSpPr txBox="1"/>
          <p:nvPr/>
        </p:nvSpPr>
        <p:spPr>
          <a:xfrm>
            <a:off x="4866640" y="694690"/>
            <a:ext cx="3531870" cy="521970"/>
          </a:xfrm>
          <a:prstGeom prst="rect">
            <a:avLst/>
          </a:prstGeom>
          <a:noFill/>
        </p:spPr>
        <p:txBody>
          <a:bodyPr wrap="none" rtlCol="0">
            <a:spAutoFit/>
          </a:bodyPr>
          <a:p>
            <a:r>
              <a:rPr lang="en-IN" altLang="en-US" sz="2800" b="1"/>
              <a:t>Purchase Contracts</a:t>
            </a:r>
            <a:endParaRPr lang="en-IN" altLang="en-US" sz="2800"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Logo, company name&#10;&#10;Description automatically generated"/>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705600" cy="694689"/>
          </a:xfrm>
          <a:prstGeom prst="rect">
            <a:avLst/>
          </a:prstGeom>
        </p:spPr>
      </p:pic>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5" name="Text Box 4"/>
          <p:cNvSpPr txBox="1"/>
          <p:nvPr/>
        </p:nvSpPr>
        <p:spPr>
          <a:xfrm>
            <a:off x="2592705" y="2160270"/>
            <a:ext cx="6403975" cy="2030095"/>
          </a:xfrm>
          <a:prstGeom prst="rect">
            <a:avLst/>
          </a:prstGeom>
          <a:noFill/>
        </p:spPr>
        <p:txBody>
          <a:bodyPr wrap="none" rtlCol="0">
            <a:spAutoFit/>
          </a:bodyPr>
          <a:p>
            <a:pPr algn="l"/>
            <a:r>
              <a:rPr lang="en-IN" altLang="en-US"/>
              <a:t>These Origins are used to search the purchase contracts</a:t>
            </a:r>
            <a:endParaRPr lang="en-IN" altLang="en-US"/>
          </a:p>
          <a:p>
            <a:pPr algn="l"/>
            <a:endParaRPr lang="en-IN" altLang="en-US"/>
          </a:p>
          <a:p>
            <a:pPr algn="l"/>
            <a:r>
              <a:rPr lang="en-IN" altLang="en-US"/>
              <a:t>1.Purchase Order line </a:t>
            </a:r>
            <a:endParaRPr lang="en-IN" altLang="en-US"/>
          </a:p>
          <a:p>
            <a:pPr algn="l"/>
            <a:endParaRPr lang="en-IN" altLang="en-US"/>
          </a:p>
          <a:p>
            <a:pPr algn="l"/>
            <a:r>
              <a:rPr lang="en-IN" altLang="en-US"/>
              <a:t>2. Purchase Schedule  </a:t>
            </a:r>
            <a:endParaRPr lang="en-IN" altLang="en-US"/>
          </a:p>
          <a:p>
            <a:pPr algn="l"/>
            <a:endParaRPr lang="en-IN" altLang="en-US"/>
          </a:p>
          <a:p>
            <a:pPr algn="l"/>
            <a:r>
              <a:rPr lang="en-IN" altLang="en-US"/>
              <a:t>3. Planned purchase order in Enterprise Planning</a:t>
            </a:r>
            <a:endParaRPr lang="en-IN" altLang="en-US"/>
          </a:p>
        </p:txBody>
      </p:sp>
      <p:sp>
        <p:nvSpPr>
          <p:cNvPr id="7" name="Text Box 6"/>
          <p:cNvSpPr txBox="1"/>
          <p:nvPr/>
        </p:nvSpPr>
        <p:spPr>
          <a:xfrm>
            <a:off x="4414520" y="1092835"/>
            <a:ext cx="5358765" cy="521970"/>
          </a:xfrm>
          <a:prstGeom prst="rect">
            <a:avLst/>
          </a:prstGeom>
          <a:noFill/>
        </p:spPr>
        <p:txBody>
          <a:bodyPr wrap="none" rtlCol="0">
            <a:spAutoFit/>
          </a:bodyPr>
          <a:p>
            <a:r>
              <a:rPr lang="en-IN" altLang="en-US" sz="2800" b="1"/>
              <a:t>Origins for Purchase Contracts</a:t>
            </a:r>
            <a:endParaRPr lang="en-IN" altLang="en-US" sz="2800"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7" name="Content Placeholder 6"/>
          <p:cNvSpPr/>
          <p:nvPr>
            <p:ph sz="half" idx="1"/>
          </p:nvPr>
        </p:nvSpPr>
        <p:spPr>
          <a:xfrm>
            <a:off x="1774190" y="1243965"/>
            <a:ext cx="5434330" cy="953770"/>
          </a:xfrm>
        </p:spPr>
        <p:txBody>
          <a:bodyPr/>
          <a:p>
            <a:r>
              <a:rPr lang="en-IN" altLang="en-US"/>
              <a:t>First we need to enable  the check box in the purchase parameter </a:t>
            </a:r>
            <a:r>
              <a:rPr lang="en-IN" altLang="en-US" b="1"/>
              <a:t>(tdpur0100m000)</a:t>
            </a:r>
            <a:endParaRPr lang="en-IN" altLang="en-US" b="1"/>
          </a:p>
        </p:txBody>
      </p:sp>
      <p:sp>
        <p:nvSpPr>
          <p:cNvPr id="8" name="Text Box 7"/>
          <p:cNvSpPr txBox="1"/>
          <p:nvPr/>
        </p:nvSpPr>
        <p:spPr>
          <a:xfrm>
            <a:off x="2393315" y="721995"/>
            <a:ext cx="7406005" cy="521970"/>
          </a:xfrm>
          <a:prstGeom prst="rect">
            <a:avLst/>
          </a:prstGeom>
          <a:noFill/>
        </p:spPr>
        <p:txBody>
          <a:bodyPr wrap="square" rtlCol="0" anchor="t">
            <a:spAutoFit/>
          </a:bodyPr>
          <a:p>
            <a:r>
              <a:rPr lang="en-IN" altLang="en-US" sz="2800" b="1">
                <a:sym typeface="+mn-ea"/>
              </a:rPr>
              <a:t>First step for the Purchase Contracts</a:t>
            </a:r>
            <a:endParaRPr lang="en-US" sz="2800"/>
          </a:p>
        </p:txBody>
      </p:sp>
      <p:pic>
        <p:nvPicPr>
          <p:cNvPr id="12" name="Content Placeholder 11"/>
          <p:cNvPicPr>
            <a:picLocks noChangeAspect="1"/>
          </p:cNvPicPr>
          <p:nvPr>
            <p:ph sz="half" idx="2"/>
          </p:nvPr>
        </p:nvPicPr>
        <p:blipFill>
          <a:blip r:embed="rId2"/>
          <a:srcRect l="483" t="9060" r="1127" b="5845"/>
          <a:stretch>
            <a:fillRect/>
          </a:stretch>
        </p:blipFill>
        <p:spPr>
          <a:xfrm>
            <a:off x="1955165" y="2197735"/>
            <a:ext cx="8282305" cy="4009390"/>
          </a:xfrm>
          <a:prstGeom prst="rect">
            <a:avLst/>
          </a:prstGeom>
        </p:spPr>
      </p:pic>
      <p:sp>
        <p:nvSpPr>
          <p:cNvPr id="13" name="Rectangles 12"/>
          <p:cNvSpPr/>
          <p:nvPr/>
        </p:nvSpPr>
        <p:spPr>
          <a:xfrm>
            <a:off x="2067560" y="4068445"/>
            <a:ext cx="593090" cy="215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2592705" y="624205"/>
            <a:ext cx="8911590" cy="850265"/>
          </a:xfrm>
        </p:spPr>
        <p:txBody>
          <a:bodyPr/>
          <a:p>
            <a:r>
              <a:rPr lang="en-IN" altLang="en-US" sz="2800" b="1"/>
              <a:t>Parameter Set-up for Purchase Contracts</a:t>
            </a:r>
            <a:endParaRPr lang="en-IN" altLang="en-US" sz="2800" b="1"/>
          </a:p>
        </p:txBody>
      </p:sp>
      <p:pic>
        <p:nvPicPr>
          <p:cNvPr id="4" name="Content Placeholder 3" descr="Logo, company name&#10;&#10;Description automatically generated"/>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705600" cy="705600"/>
          </a:xfrm>
          <a:prstGeom prst="rect">
            <a:avLst/>
          </a:prstGeom>
        </p:spPr>
      </p:pic>
      <p:sp>
        <p:nvSpPr>
          <p:cNvPr id="6" name="Text Box 5"/>
          <p:cNvSpPr txBox="1"/>
          <p:nvPr/>
        </p:nvSpPr>
        <p:spPr>
          <a:xfrm>
            <a:off x="2616835" y="1653540"/>
            <a:ext cx="8550275" cy="4246245"/>
          </a:xfrm>
          <a:prstGeom prst="rect">
            <a:avLst/>
          </a:prstGeom>
          <a:noFill/>
        </p:spPr>
        <p:txBody>
          <a:bodyPr wrap="square" rtlCol="0">
            <a:spAutoFit/>
          </a:bodyPr>
          <a:p>
            <a:r>
              <a:rPr lang="en-IN" altLang="en-US" b="1"/>
              <a:t>Maintaining  Contracts  Always Allowed :-</a:t>
            </a:r>
            <a:r>
              <a:rPr lang="en-IN" altLang="en-US"/>
              <a:t>We need to enable the check box  for contracts which turnover is already booked. If this check box is selected, you can reset the contract status to Free if the status is Active.</a:t>
            </a:r>
            <a:endParaRPr lang="en-IN" altLang="en-US"/>
          </a:p>
          <a:p>
            <a:endParaRPr lang="en-IN" altLang="en-US"/>
          </a:p>
          <a:p>
            <a:r>
              <a:rPr lang="en-IN" altLang="en-US" b="1"/>
              <a:t>Copy Special contracts to Normal  Contract:-</a:t>
            </a:r>
            <a:r>
              <a:rPr lang="en-IN" altLang="en-US"/>
              <a:t>If we enable the check box you are allowed to copy special contracts to normal contracts in the Copy Purchase Contracts (tdpur3801m000) session.</a:t>
            </a:r>
            <a:endParaRPr lang="en-IN" altLang="en-US"/>
          </a:p>
          <a:p>
            <a:endParaRPr lang="en-IN" altLang="en-US"/>
          </a:p>
          <a:p>
            <a:r>
              <a:rPr lang="en-IN" altLang="en-US" b="1">
                <a:sym typeface="+mn-ea"/>
              </a:rPr>
              <a:t>Copy </a:t>
            </a:r>
            <a:r>
              <a:rPr lang="en-IN" altLang="en-US" b="1">
                <a:sym typeface="+mn-ea"/>
              </a:rPr>
              <a:t>Normal  Contract to </a:t>
            </a:r>
            <a:r>
              <a:rPr lang="en-IN" altLang="en-US" b="1">
                <a:sym typeface="+mn-ea"/>
              </a:rPr>
              <a:t>Special contracts :-</a:t>
            </a:r>
            <a:r>
              <a:rPr lang="en-IN" altLang="en-US">
                <a:sym typeface="+mn-ea"/>
              </a:rPr>
              <a:t>If we enable the check box you are allowed to copy  normal contracts to </a:t>
            </a:r>
            <a:r>
              <a:rPr lang="en-IN" altLang="en-US">
                <a:sym typeface="+mn-ea"/>
              </a:rPr>
              <a:t>special contracts </a:t>
            </a:r>
            <a:r>
              <a:rPr lang="en-IN" altLang="en-US">
                <a:sym typeface="+mn-ea"/>
              </a:rPr>
              <a:t>in the Copy Purchase Contracts (tdpur3801m000) session.</a:t>
            </a:r>
            <a:endParaRPr lang="en-IN" altLang="en-US">
              <a:sym typeface="+mn-ea"/>
            </a:endParaRPr>
          </a:p>
          <a:p>
            <a:endParaRPr lang="en-IN" altLang="en-US">
              <a:sym typeface="+mn-ea"/>
            </a:endParaRPr>
          </a:p>
          <a:p>
            <a:r>
              <a:rPr lang="en-IN" altLang="en-US" b="1"/>
              <a:t>Evaluate Contract before Deleting:-</a:t>
            </a:r>
            <a:r>
              <a:rPr lang="en-IN" altLang="en-US"/>
              <a:t>If we enable the evaluate contracts before deleting we need to delete the contracts then only we need to change the status of purchase contracts to terminated.</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59025" y="621030"/>
            <a:ext cx="8911590" cy="613410"/>
          </a:xfrm>
        </p:spPr>
        <p:txBody>
          <a:bodyPr>
            <a:normAutofit fontScale="90000"/>
          </a:bodyPr>
          <a:p>
            <a:r>
              <a:rPr lang="en-IN" altLang="en-US" sz="3110" b="1"/>
              <a:t>Purchase Contract Parameters (tdpur0100m300)</a:t>
            </a:r>
            <a:br>
              <a:rPr lang="en-IN" altLang="en-US" sz="3110"/>
            </a:br>
            <a:endParaRPr lang="en-IN" altLang="en-US" sz="3110"/>
          </a:p>
        </p:txBody>
      </p:sp>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3" name="Content Placeholder 2"/>
          <p:cNvPicPr>
            <a:picLocks noChangeAspect="1"/>
          </p:cNvPicPr>
          <p:nvPr>
            <p:ph sz="half" idx="2"/>
          </p:nvPr>
        </p:nvPicPr>
        <p:blipFill>
          <a:blip r:embed="rId2"/>
          <a:srcRect l="74" t="10360" r="203" b="5449"/>
          <a:stretch>
            <a:fillRect/>
          </a:stretch>
        </p:blipFill>
        <p:spPr>
          <a:xfrm>
            <a:off x="2359025" y="2085340"/>
            <a:ext cx="9367520" cy="4365625"/>
          </a:xfrm>
          <a:prstGeom prst="rect">
            <a:avLst/>
          </a:prstGeom>
        </p:spPr>
      </p:pic>
      <p:sp>
        <p:nvSpPr>
          <p:cNvPr id="5" name="Text Box 4"/>
          <p:cNvSpPr txBox="1"/>
          <p:nvPr/>
        </p:nvSpPr>
        <p:spPr>
          <a:xfrm>
            <a:off x="2466975" y="1534795"/>
            <a:ext cx="7917180" cy="368300"/>
          </a:xfrm>
          <a:prstGeom prst="rect">
            <a:avLst/>
          </a:prstGeom>
          <a:noFill/>
        </p:spPr>
        <p:txBody>
          <a:bodyPr wrap="none" rtlCol="0">
            <a:spAutoFit/>
          </a:bodyPr>
          <a:p>
            <a:r>
              <a:rPr lang="en-IN" altLang="en-US"/>
              <a:t>Need to set-up purchase contract parameters as per our requirement</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br>
            <a:endParaRPr lang="en-IN" altLang="en-US"/>
          </a:p>
        </p:txBody>
      </p:sp>
      <p:pic>
        <p:nvPicPr>
          <p:cNvPr id="6" name="Content Placeholder 5" descr="Logo, company name&#10;&#10;Description automatically generated"/>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705600" cy="694689"/>
          </a:xfrm>
          <a:prstGeom prst="rect">
            <a:avLst/>
          </a:prstGeom>
        </p:spPr>
      </p:pic>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sp>
        <p:nvSpPr>
          <p:cNvPr id="5" name="Text Box 4"/>
          <p:cNvSpPr txBox="1"/>
          <p:nvPr/>
        </p:nvSpPr>
        <p:spPr>
          <a:xfrm>
            <a:off x="2526030" y="1003935"/>
            <a:ext cx="7139940" cy="521970"/>
          </a:xfrm>
          <a:prstGeom prst="rect">
            <a:avLst/>
          </a:prstGeom>
          <a:noFill/>
        </p:spPr>
        <p:txBody>
          <a:bodyPr wrap="none" rtlCol="0">
            <a:spAutoFit/>
          </a:bodyPr>
          <a:p>
            <a:r>
              <a:rPr lang="en-IN" altLang="en-US" sz="2800" b="1"/>
              <a:t>PURCHASE CONTRACTS (tdpur3100m000)</a:t>
            </a:r>
            <a:endParaRPr lang="en-IN" altLang="en-US" sz="2800" b="1"/>
          </a:p>
        </p:txBody>
      </p:sp>
      <p:sp>
        <p:nvSpPr>
          <p:cNvPr id="8" name="Text Box 7"/>
          <p:cNvSpPr txBox="1"/>
          <p:nvPr/>
        </p:nvSpPr>
        <p:spPr>
          <a:xfrm>
            <a:off x="1647190" y="2955290"/>
            <a:ext cx="6132830" cy="368300"/>
          </a:xfrm>
          <a:prstGeom prst="rect">
            <a:avLst/>
          </a:prstGeom>
          <a:noFill/>
        </p:spPr>
        <p:txBody>
          <a:bodyPr wrap="square" rtlCol="0">
            <a:spAutoFit/>
          </a:bodyPr>
          <a:p>
            <a:r>
              <a:rPr lang="en-IN" altLang="en-US" b="1"/>
              <a:t>Navigation to open the purchase contracts:- </a:t>
            </a:r>
            <a:endParaRPr lang="en-IN" altLang="en-US" b="1"/>
          </a:p>
        </p:txBody>
      </p:sp>
      <p:sp>
        <p:nvSpPr>
          <p:cNvPr id="9" name="Rectangles 8"/>
          <p:cNvSpPr/>
          <p:nvPr/>
        </p:nvSpPr>
        <p:spPr>
          <a:xfrm>
            <a:off x="7607300" y="2955290"/>
            <a:ext cx="2048510" cy="53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Procurement</a:t>
            </a:r>
            <a:endParaRPr lang="en-IN" altLang="en-US"/>
          </a:p>
        </p:txBody>
      </p:sp>
      <p:sp>
        <p:nvSpPr>
          <p:cNvPr id="10" name="Rectangles 9"/>
          <p:cNvSpPr/>
          <p:nvPr/>
        </p:nvSpPr>
        <p:spPr>
          <a:xfrm>
            <a:off x="7607300" y="4072255"/>
            <a:ext cx="2048510" cy="53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Contracts</a:t>
            </a:r>
            <a:endParaRPr lang="en-IN" altLang="en-US"/>
          </a:p>
        </p:txBody>
      </p:sp>
      <p:sp>
        <p:nvSpPr>
          <p:cNvPr id="11" name="Rectangles 10"/>
          <p:cNvSpPr/>
          <p:nvPr/>
        </p:nvSpPr>
        <p:spPr>
          <a:xfrm>
            <a:off x="7607300" y="5189220"/>
            <a:ext cx="288798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Click on New Purchase contracts</a:t>
            </a:r>
            <a:endParaRPr lang="en-IN" altLang="en-US"/>
          </a:p>
        </p:txBody>
      </p:sp>
      <p:cxnSp>
        <p:nvCxnSpPr>
          <p:cNvPr id="13" name="Straight Arrow Connector 12"/>
          <p:cNvCxnSpPr>
            <a:stCxn id="9" idx="2"/>
            <a:endCxn id="10" idx="0"/>
          </p:cNvCxnSpPr>
          <p:nvPr/>
        </p:nvCxnSpPr>
        <p:spPr>
          <a:xfrm>
            <a:off x="8631555" y="3494405"/>
            <a:ext cx="0" cy="57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V="1">
            <a:off x="8590280" y="4695190"/>
            <a:ext cx="491490" cy="409575"/>
          </a:xfrm>
          <a:prstGeom prst="bentConnector3">
            <a:avLst>
              <a:gd name="adj1" fmla="val 5006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707367" cy="707367"/>
          </a:xfrm>
          <a:prstGeom prst="rect">
            <a:avLst/>
          </a:prstGeom>
        </p:spPr>
      </p:pic>
      <p:pic>
        <p:nvPicPr>
          <p:cNvPr id="5" name="Content Placeholder 4"/>
          <p:cNvPicPr>
            <a:picLocks noChangeAspect="1"/>
          </p:cNvPicPr>
          <p:nvPr>
            <p:ph sz="half" idx="2"/>
          </p:nvPr>
        </p:nvPicPr>
        <p:blipFill>
          <a:blip r:embed="rId2"/>
          <a:srcRect l="-417" t="9675" r="195" b="5926"/>
          <a:stretch>
            <a:fillRect/>
          </a:stretch>
        </p:blipFill>
        <p:spPr>
          <a:xfrm>
            <a:off x="2240280" y="1254760"/>
            <a:ext cx="9464675" cy="4775200"/>
          </a:xfrm>
          <a:prstGeom prst="rect">
            <a:avLst/>
          </a:prstGeom>
        </p:spPr>
      </p:pic>
      <p:sp>
        <p:nvSpPr>
          <p:cNvPr id="2" name="Text Box 1"/>
          <p:cNvSpPr txBox="1"/>
          <p:nvPr/>
        </p:nvSpPr>
        <p:spPr>
          <a:xfrm>
            <a:off x="4733925" y="565150"/>
            <a:ext cx="4278630" cy="368300"/>
          </a:xfrm>
          <a:prstGeom prst="rect">
            <a:avLst/>
          </a:prstGeom>
          <a:noFill/>
        </p:spPr>
        <p:txBody>
          <a:bodyPr wrap="none" rtlCol="0">
            <a:spAutoFit/>
          </a:bodyPr>
          <a:p>
            <a:r>
              <a:rPr lang="en-IN" altLang="en-US" b="1"/>
              <a:t>PURCHASE CONTRACTS WORK BENCH</a:t>
            </a:r>
            <a:endParaRPr lang="en-IN" altLang="en-US" b="1"/>
          </a:p>
        </p:txBody>
      </p:sp>
    </p:spTree>
  </p:cSld>
  <p:clrMapOvr>
    <a:masterClrMapping/>
  </p:clrMapOvr>
  <mc:AlternateContent xmlns:mc="http://schemas.openxmlformats.org/markup-compatibility/2006">
    <mc:Choice xmlns:p14="http://schemas.microsoft.com/office/powerpoint/2010/main" Requires="p14">
      <p:transition spd="med" p14:dur="699" advTm="1000">
        <p:fade/>
      </p:transition>
    </mc:Choice>
    <mc:Fallback>
      <p:transition spd="med" advTm="1000">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4594</Words>
  <Application>WPS Presentation</Application>
  <PresentationFormat>Widescreen</PresentationFormat>
  <Paragraphs>200</Paragraphs>
  <Slides>27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9" baseType="lpstr">
      <vt:lpstr>Arial</vt:lpstr>
      <vt:lpstr>SimSun</vt:lpstr>
      <vt:lpstr>Wingdings</vt:lpstr>
      <vt:lpstr>Wingdings 3</vt:lpstr>
      <vt:lpstr>Arial</vt:lpstr>
      <vt:lpstr>Microsoft YaHei</vt:lpstr>
      <vt:lpstr>Arial Unicode MS</vt:lpstr>
      <vt:lpstr>Century Gothic</vt:lpstr>
      <vt:lpstr>Calibri</vt:lpstr>
      <vt:lpstr>Wingdings</vt:lpstr>
      <vt:lpstr>Wisp</vt:lpstr>
      <vt:lpstr>Paint.Picture</vt:lpstr>
      <vt:lpstr>PowerPoint 演示文稿</vt:lpstr>
      <vt:lpstr>PowerPoint 演示文稿</vt:lpstr>
      <vt:lpstr>PowerPoint 演示文稿</vt:lpstr>
      <vt:lpstr>PowerPoint 演示文稿</vt:lpstr>
      <vt:lpstr>PowerPoint 演示文稿</vt:lpstr>
      <vt:lpstr>Parameter Set-up for Purchase Contracts</vt:lpstr>
      <vt:lpstr>Purchase Contract Parameters (tdpur0100m300) </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SCRIPTS </dc:title>
  <dc:creator>Vishesh</dc:creator>
  <cp:lastModifiedBy>pavan.t</cp:lastModifiedBy>
  <cp:revision>315</cp:revision>
  <dcterms:created xsi:type="dcterms:W3CDTF">2022-05-23T11:21:00Z</dcterms:created>
  <dcterms:modified xsi:type="dcterms:W3CDTF">2022-11-28T07:09:10Z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6469E730B0AF402289CA858A5C3CF441</vt:lpwstr>
  </property>
  <property fmtid="{D5CDD505-2E9C-101B-9397-08002B2CF9AE}" pid="3" name="KSOProductBuildVer">
    <vt:lpwstr>1033-11.2.0.11380</vt:lpwstr>
  </property>
</Properties>
</file>