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7" r:id="rId3"/>
    <p:sldId id="268" r:id="rId4"/>
    <p:sldId id="258" r:id="rId5"/>
    <p:sldId id="263" r:id="rId6"/>
    <p:sldId id="265" r:id="rId7"/>
    <p:sldId id="269" r:id="rId8"/>
    <p:sldId id="272" r:id="rId9"/>
    <p:sldId id="273" r:id="rId10"/>
    <p:sldId id="270" r:id="rId11"/>
    <p:sldId id="271" r:id="rId12"/>
    <p:sldId id="274" r:id="rId13"/>
    <p:sldId id="275" r:id="rId14"/>
  </p:sldIdLst>
  <p:sldSz cx="11430000" cy="6445250"/>
  <p:notesSz cx="11430000" cy="644525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956" autoAdjust="0"/>
    <p:restoredTop sz="94660"/>
  </p:normalViewPr>
  <p:slideViewPr>
    <p:cSldViewPr>
      <p:cViewPr varScale="1">
        <p:scale>
          <a:sx n="72" d="100"/>
          <a:sy n="72" d="100"/>
        </p:scale>
        <p:origin x="-99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53000" cy="322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473825" y="0"/>
            <a:ext cx="4953000" cy="322263"/>
          </a:xfrm>
          <a:prstGeom prst="rect">
            <a:avLst/>
          </a:prstGeom>
        </p:spPr>
        <p:txBody>
          <a:bodyPr vert="horz" lIns="91440" tIns="45720" rIns="91440" bIns="45720" rtlCol="0"/>
          <a:lstStyle>
            <a:lvl1pPr algn="r">
              <a:defRPr sz="1200"/>
            </a:lvl1pPr>
          </a:lstStyle>
          <a:p>
            <a:fld id="{F189CB22-DC11-4807-AE95-66CE490E4A83}" type="datetimeFigureOut">
              <a:rPr lang="en-US" smtClean="0"/>
              <a:pPr/>
              <a:t>29-Nov-24</a:t>
            </a:fld>
            <a:endParaRPr lang="en-US"/>
          </a:p>
        </p:txBody>
      </p:sp>
      <p:sp>
        <p:nvSpPr>
          <p:cNvPr id="4" name="Slide Image Placeholder 3"/>
          <p:cNvSpPr>
            <a:spLocks noGrp="1" noRot="1" noChangeAspect="1"/>
          </p:cNvSpPr>
          <p:nvPr>
            <p:ph type="sldImg" idx="2"/>
          </p:nvPr>
        </p:nvSpPr>
        <p:spPr>
          <a:xfrm>
            <a:off x="3571875" y="484188"/>
            <a:ext cx="4286250" cy="24161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143000" y="3062288"/>
            <a:ext cx="9144000" cy="29003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121400"/>
            <a:ext cx="4953000" cy="3222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473825" y="6121400"/>
            <a:ext cx="4953000" cy="322263"/>
          </a:xfrm>
          <a:prstGeom prst="rect">
            <a:avLst/>
          </a:prstGeom>
        </p:spPr>
        <p:txBody>
          <a:bodyPr vert="horz" lIns="91440" tIns="45720" rIns="91440" bIns="45720" rtlCol="0" anchor="b"/>
          <a:lstStyle>
            <a:lvl1pPr algn="r">
              <a:defRPr sz="1200"/>
            </a:lvl1pPr>
          </a:lstStyle>
          <a:p>
            <a:fld id="{ED884624-F68A-4DD2-9718-E24288541B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884624-F68A-4DD2-9718-E24288541B6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998027"/>
            <a:ext cx="9715500" cy="1353502"/>
          </a:xfrm>
          <a:prstGeom prst="rect">
            <a:avLst/>
          </a:prstGeom>
        </p:spPr>
        <p:txBody>
          <a:bodyPr wrap="square" lIns="0" tIns="0" rIns="0" bIns="0">
            <a:spAutoFit/>
          </a:bodyPr>
          <a:lstStyle>
            <a:lvl1pPr>
              <a:defRPr sz="3300" b="0" i="0">
                <a:solidFill>
                  <a:srgbClr val="96B7FF"/>
                </a:solidFill>
                <a:latin typeface="Verdana"/>
                <a:cs typeface="Verdana"/>
              </a:defRPr>
            </a:lvl1pPr>
          </a:lstStyle>
          <a:p>
            <a:endParaRPr/>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sz="4650" b="0" i="0">
                <a:solidFill>
                  <a:srgbClr val="96B7F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29-Nov-24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96B7F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4650" b="0" i="0">
                <a:solidFill>
                  <a:srgbClr val="96B7F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29-Nov-24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96B7FF"/>
                </a:solidFill>
                <a:latin typeface="Verdana"/>
                <a:cs typeface="Verdana"/>
              </a:defRPr>
            </a:lvl1pPr>
          </a:lstStyle>
          <a:p>
            <a:endParaRPr/>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29-Nov-24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96B7FF"/>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29-Nov-24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29-Nov-24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07070C"/>
          </a:solidFill>
        </p:spPr>
        <p:txBody>
          <a:bodyPr wrap="square" lIns="0" tIns="0" rIns="0" bIns="0" rtlCol="0"/>
          <a:lstStyle/>
          <a:p>
            <a:endParaRPr/>
          </a:p>
        </p:txBody>
      </p:sp>
      <p:sp>
        <p:nvSpPr>
          <p:cNvPr id="2" name="Holder 2"/>
          <p:cNvSpPr>
            <a:spLocks noGrp="1"/>
          </p:cNvSpPr>
          <p:nvPr>
            <p:ph type="title"/>
          </p:nvPr>
        </p:nvSpPr>
        <p:spPr>
          <a:xfrm>
            <a:off x="550837" y="379530"/>
            <a:ext cx="9988892" cy="1909644"/>
          </a:xfrm>
          <a:prstGeom prst="rect">
            <a:avLst/>
          </a:prstGeom>
        </p:spPr>
        <p:txBody>
          <a:bodyPr wrap="square" lIns="0" tIns="0" rIns="0" bIns="0">
            <a:spAutoFit/>
          </a:bodyPr>
          <a:lstStyle>
            <a:lvl1pPr>
              <a:defRPr sz="3300" b="0" i="0">
                <a:solidFill>
                  <a:srgbClr val="96B7FF"/>
                </a:solidFill>
                <a:latin typeface="Verdana"/>
                <a:cs typeface="Verdana"/>
              </a:defRPr>
            </a:lvl1pPr>
          </a:lstStyle>
          <a:p>
            <a:endParaRPr/>
          </a:p>
        </p:txBody>
      </p:sp>
      <p:sp>
        <p:nvSpPr>
          <p:cNvPr id="3" name="Holder 3"/>
          <p:cNvSpPr>
            <a:spLocks noGrp="1"/>
          </p:cNvSpPr>
          <p:nvPr>
            <p:ph type="body" idx="1"/>
          </p:nvPr>
        </p:nvSpPr>
        <p:spPr>
          <a:xfrm>
            <a:off x="4873625" y="1929447"/>
            <a:ext cx="5588634" cy="1468754"/>
          </a:xfrm>
          <a:prstGeom prst="rect">
            <a:avLst/>
          </a:prstGeom>
        </p:spPr>
        <p:txBody>
          <a:bodyPr wrap="square" lIns="0" tIns="0" rIns="0" bIns="0">
            <a:spAutoFit/>
          </a:bodyPr>
          <a:lstStyle>
            <a:lvl1pPr>
              <a:defRPr sz="4650" b="0" i="0">
                <a:solidFill>
                  <a:srgbClr val="96B7FF"/>
                </a:solidFill>
                <a:latin typeface="Verdana"/>
                <a:cs typeface="Verdana"/>
              </a:defRPr>
            </a:lvl1pPr>
          </a:lstStyle>
          <a:p>
            <a:endParaRPr/>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29-Nov-24</a:t>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253"/>
            <a:ext cx="4286250" cy="6438645"/>
          </a:xfrm>
          <a:prstGeom prst="rect">
            <a:avLst/>
          </a:prstGeom>
        </p:spPr>
      </p:pic>
      <p:sp>
        <p:nvSpPr>
          <p:cNvPr id="3" name="object 3"/>
          <p:cNvSpPr txBox="1">
            <a:spLocks noGrp="1"/>
          </p:cNvSpPr>
          <p:nvPr>
            <p:ph type="body" idx="1"/>
          </p:nvPr>
        </p:nvSpPr>
        <p:spPr>
          <a:prstGeom prst="rect">
            <a:avLst/>
          </a:prstGeom>
        </p:spPr>
        <p:txBody>
          <a:bodyPr vert="horz" wrap="square" lIns="0" tIns="635" rIns="0" bIns="0" rtlCol="0">
            <a:spAutoFit/>
          </a:bodyPr>
          <a:lstStyle/>
          <a:p>
            <a:pPr marL="12700" marR="5080">
              <a:lnSpc>
                <a:spcPts val="5780"/>
              </a:lnSpc>
              <a:spcBef>
                <a:spcPts val="5"/>
              </a:spcBef>
            </a:pPr>
            <a:r>
              <a:rPr spc="245" dirty="0"/>
              <a:t>Cost</a:t>
            </a:r>
            <a:r>
              <a:rPr spc="-595" dirty="0"/>
              <a:t> </a:t>
            </a:r>
            <a:r>
              <a:rPr spc="125" dirty="0"/>
              <a:t>Optimization </a:t>
            </a:r>
            <a:r>
              <a:rPr spc="120" dirty="0"/>
              <a:t>in</a:t>
            </a:r>
            <a:r>
              <a:rPr spc="-600" dirty="0"/>
              <a:t> </a:t>
            </a:r>
            <a:r>
              <a:rPr spc="125"/>
              <a:t>AWS</a:t>
            </a:r>
            <a:endParaRPr spc="125" dirty="0"/>
          </a:p>
        </p:txBody>
      </p:sp>
      <p:sp>
        <p:nvSpPr>
          <p:cNvPr id="4" name="object 4"/>
          <p:cNvSpPr txBox="1"/>
          <p:nvPr/>
        </p:nvSpPr>
        <p:spPr>
          <a:xfrm>
            <a:off x="4873625" y="3730625"/>
            <a:ext cx="3552190" cy="479618"/>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E0D6DE"/>
                </a:solidFill>
                <a:latin typeface="Times New Roman" pitchFamily="18" charset="0"/>
                <a:cs typeface="Times New Roman" pitchFamily="18" charset="0"/>
              </a:rPr>
              <a:t>Explore cost</a:t>
            </a:r>
            <a:r>
              <a:rPr sz="1350" spc="5" dirty="0">
                <a:solidFill>
                  <a:srgbClr val="E0D6DE"/>
                </a:solidFill>
                <a:latin typeface="Times New Roman" pitchFamily="18" charset="0"/>
                <a:cs typeface="Times New Roman" pitchFamily="18" charset="0"/>
              </a:rPr>
              <a:t> </a:t>
            </a:r>
            <a:r>
              <a:rPr sz="1350" spc="60" dirty="0">
                <a:solidFill>
                  <a:srgbClr val="E0D6DE"/>
                </a:solidFill>
                <a:latin typeface="Times New Roman" pitchFamily="18" charset="0"/>
                <a:cs typeface="Times New Roman" pitchFamily="18" charset="0"/>
              </a:rPr>
              <a:t>optimization</a:t>
            </a:r>
            <a:r>
              <a:rPr sz="1350" spc="5" dirty="0">
                <a:solidFill>
                  <a:srgbClr val="E0D6DE"/>
                </a:solidFill>
                <a:latin typeface="Times New Roman" pitchFamily="18" charset="0"/>
                <a:cs typeface="Times New Roman" pitchFamily="18" charset="0"/>
              </a:rPr>
              <a:t> </a:t>
            </a:r>
            <a:r>
              <a:rPr sz="1350" dirty="0">
                <a:solidFill>
                  <a:srgbClr val="E0D6DE"/>
                </a:solidFill>
                <a:latin typeface="Times New Roman" pitchFamily="18" charset="0"/>
                <a:cs typeface="Times New Roman" pitchFamily="18" charset="0"/>
              </a:rPr>
              <a:t>strategies</a:t>
            </a:r>
            <a:r>
              <a:rPr sz="1350" spc="5" dirty="0">
                <a:solidFill>
                  <a:srgbClr val="E0D6DE"/>
                </a:solidFill>
                <a:latin typeface="Times New Roman" pitchFamily="18" charset="0"/>
                <a:cs typeface="Times New Roman" pitchFamily="18" charset="0"/>
              </a:rPr>
              <a:t> </a:t>
            </a:r>
            <a:r>
              <a:rPr sz="1350" spc="55" dirty="0">
                <a:solidFill>
                  <a:srgbClr val="E0D6DE"/>
                </a:solidFill>
                <a:latin typeface="Times New Roman" pitchFamily="18" charset="0"/>
                <a:cs typeface="Times New Roman" pitchFamily="18" charset="0"/>
              </a:rPr>
              <a:t>for</a:t>
            </a:r>
            <a:r>
              <a:rPr sz="1350" spc="5" dirty="0">
                <a:solidFill>
                  <a:srgbClr val="E0D6DE"/>
                </a:solidFill>
                <a:latin typeface="Times New Roman" pitchFamily="18" charset="0"/>
                <a:cs typeface="Times New Roman" pitchFamily="18" charset="0"/>
              </a:rPr>
              <a:t> </a:t>
            </a:r>
            <a:r>
              <a:rPr sz="1350" spc="-30">
                <a:solidFill>
                  <a:srgbClr val="E0D6DE"/>
                </a:solidFill>
                <a:latin typeface="Times New Roman" pitchFamily="18" charset="0"/>
                <a:cs typeface="Times New Roman" pitchFamily="18" charset="0"/>
              </a:rPr>
              <a:t>AWS</a:t>
            </a:r>
            <a:r>
              <a:rPr sz="1350" spc="-30" dirty="0">
                <a:solidFill>
                  <a:srgbClr val="E0D6DE"/>
                </a:solidFill>
                <a:latin typeface="Times New Roman" pitchFamily="18" charset="0"/>
                <a:cs typeface="Times New Roman" pitchFamily="18" charset="0"/>
              </a:rPr>
              <a:t>.</a:t>
            </a:r>
            <a:endParaRPr sz="1350">
              <a:latin typeface="Times New Roman" pitchFamily="18" charset="0"/>
              <a:cs typeface="Times New Roman" pitchFamily="18" charset="0"/>
            </a:endParaRPr>
          </a:p>
          <a:p>
            <a:pPr>
              <a:lnSpc>
                <a:spcPct val="100000"/>
              </a:lnSpc>
              <a:spcBef>
                <a:spcPts val="425"/>
              </a:spcBef>
            </a:pPr>
            <a:endParaRPr sz="135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37" y="379530"/>
            <a:ext cx="9988892" cy="507831"/>
          </a:xfrm>
        </p:spPr>
        <p:txBody>
          <a:bodyPr/>
          <a:lstStyle/>
          <a:p>
            <a:r>
              <a:rPr lang="en-US" dirty="0" smtClean="0">
                <a:latin typeface="Harlow Solid Italic" pitchFamily="82" charset="0"/>
              </a:rPr>
              <a:t>What is serverless??..</a:t>
            </a:r>
            <a:endParaRPr lang="en-US" dirty="0">
              <a:latin typeface="Harlow Solid Italic" pitchFamily="82" charset="0"/>
            </a:endParaRPr>
          </a:p>
        </p:txBody>
      </p:sp>
      <p:pic>
        <p:nvPicPr>
          <p:cNvPr id="4" name="Picture 3" descr="download.jpg"/>
          <p:cNvPicPr>
            <a:picLocks noChangeAspect="1"/>
          </p:cNvPicPr>
          <p:nvPr/>
        </p:nvPicPr>
        <p:blipFill>
          <a:blip r:embed="rId2"/>
          <a:stretch>
            <a:fillRect/>
          </a:stretch>
        </p:blipFill>
        <p:spPr>
          <a:xfrm>
            <a:off x="8382000" y="479425"/>
            <a:ext cx="2143125" cy="21431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p:cNvSpPr txBox="1"/>
          <p:nvPr/>
        </p:nvSpPr>
        <p:spPr>
          <a:xfrm>
            <a:off x="685800" y="1165225"/>
            <a:ext cx="6934200" cy="2308324"/>
          </a:xfrm>
          <a:prstGeom prst="rect">
            <a:avLst/>
          </a:prstGeom>
          <a:noFill/>
        </p:spPr>
        <p:txBody>
          <a:bodyPr wrap="square" rtlCol="0">
            <a:spAutoFit/>
          </a:bodyPr>
          <a:lstStyle/>
          <a:p>
            <a:pPr algn="just"/>
            <a:r>
              <a:rPr lang="en-US" dirty="0" smtClean="0">
                <a:solidFill>
                  <a:schemeClr val="bg1"/>
                </a:solidFill>
              </a:rPr>
              <a:t>In AWS, </a:t>
            </a:r>
            <a:r>
              <a:rPr lang="en-US" b="1" dirty="0" smtClean="0">
                <a:solidFill>
                  <a:schemeClr val="bg1"/>
                </a:solidFill>
              </a:rPr>
              <a:t>serverless</a:t>
            </a:r>
            <a:r>
              <a:rPr lang="en-US" dirty="0" smtClean="0">
                <a:solidFill>
                  <a:schemeClr val="bg1"/>
                </a:solidFill>
              </a:rPr>
              <a:t> refers to a cloud computing model where AWS manages the infrastructure, allowing developers to focus on writing code and building applications without worrying about provisioning, scaling, or maintaining servers. In a serverless environment, you only pay for the computing resources you actually use, and AWS automatically handles scaling, availability, and fault tolerance.</a:t>
            </a:r>
          </a:p>
          <a:p>
            <a:pPr algn="just"/>
            <a:endParaRPr lang="en-US" dirty="0">
              <a:solidFill>
                <a:schemeClr val="bg1"/>
              </a:solidFill>
            </a:endParaRPr>
          </a:p>
        </p:txBody>
      </p:sp>
      <p:sp>
        <p:nvSpPr>
          <p:cNvPr id="6" name="TextBox 5"/>
          <p:cNvSpPr txBox="1"/>
          <p:nvPr/>
        </p:nvSpPr>
        <p:spPr>
          <a:xfrm>
            <a:off x="762000" y="3375025"/>
            <a:ext cx="3597460" cy="2308324"/>
          </a:xfrm>
          <a:prstGeom prst="rect">
            <a:avLst/>
          </a:prstGeom>
          <a:noFill/>
        </p:spPr>
        <p:txBody>
          <a:bodyPr wrap="none" rtlCol="0">
            <a:spAutoFit/>
          </a:bodyPr>
          <a:lstStyle/>
          <a:p>
            <a:r>
              <a:rPr lang="en-US" b="1" dirty="0" smtClean="0">
                <a:solidFill>
                  <a:srgbClr val="FFC000"/>
                </a:solidFill>
                <a:latin typeface="+mj-lt"/>
              </a:rPr>
              <a:t>Popular Serverless services in AWS</a:t>
            </a:r>
          </a:p>
          <a:p>
            <a:r>
              <a:rPr lang="en-US" dirty="0" smtClean="0">
                <a:solidFill>
                  <a:schemeClr val="bg1"/>
                </a:solidFill>
              </a:rPr>
              <a:t>1. Lambda</a:t>
            </a:r>
          </a:p>
          <a:p>
            <a:r>
              <a:rPr lang="en-US" dirty="0" smtClean="0">
                <a:solidFill>
                  <a:schemeClr val="bg1"/>
                </a:solidFill>
              </a:rPr>
              <a:t>2. API Gate way</a:t>
            </a:r>
          </a:p>
          <a:p>
            <a:r>
              <a:rPr lang="en-US" dirty="0" smtClean="0">
                <a:solidFill>
                  <a:schemeClr val="bg1"/>
                </a:solidFill>
              </a:rPr>
              <a:t>3. Dynamo DB</a:t>
            </a:r>
          </a:p>
          <a:p>
            <a:r>
              <a:rPr lang="en-US" dirty="0" smtClean="0">
                <a:solidFill>
                  <a:schemeClr val="bg1"/>
                </a:solidFill>
              </a:rPr>
              <a:t>4. Amazon s3</a:t>
            </a:r>
          </a:p>
          <a:p>
            <a:r>
              <a:rPr lang="en-US" dirty="0" smtClean="0">
                <a:solidFill>
                  <a:schemeClr val="bg1"/>
                </a:solidFill>
              </a:rPr>
              <a:t>5. Event Bridge</a:t>
            </a:r>
          </a:p>
          <a:p>
            <a:r>
              <a:rPr lang="en-US" dirty="0" smtClean="0">
                <a:solidFill>
                  <a:schemeClr val="bg1"/>
                </a:solidFill>
              </a:rPr>
              <a:t>6. Aws Fargate</a:t>
            </a:r>
          </a:p>
          <a:p>
            <a:r>
              <a:rPr lang="en-US" dirty="0" smtClean="0">
                <a:solidFill>
                  <a:schemeClr val="bg1"/>
                </a:solidFill>
              </a:rPr>
              <a:t>7. SNS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37" y="379530"/>
            <a:ext cx="9988892" cy="507831"/>
          </a:xfrm>
        </p:spPr>
        <p:txBody>
          <a:bodyPr/>
          <a:lstStyle/>
          <a:p>
            <a:r>
              <a:rPr lang="en-US" dirty="0" smtClean="0">
                <a:latin typeface="Harlow Solid Italic" pitchFamily="82" charset="0"/>
                <a:ea typeface="Verdana" pitchFamily="34" charset="0"/>
              </a:rPr>
              <a:t>Lambda</a:t>
            </a:r>
            <a:endParaRPr lang="en-US" dirty="0">
              <a:latin typeface="Harlow Solid Italic" pitchFamily="82" charset="0"/>
              <a:ea typeface="Verdana" pitchFamily="34" charset="0"/>
            </a:endParaRPr>
          </a:p>
        </p:txBody>
      </p:sp>
      <p:sp>
        <p:nvSpPr>
          <p:cNvPr id="3" name="Rectangle 2"/>
          <p:cNvSpPr/>
          <p:nvPr/>
        </p:nvSpPr>
        <p:spPr>
          <a:xfrm>
            <a:off x="1143000" y="1165225"/>
            <a:ext cx="9067800" cy="1477328"/>
          </a:xfrm>
          <a:prstGeom prst="rect">
            <a:avLst/>
          </a:prstGeom>
        </p:spPr>
        <p:txBody>
          <a:bodyPr wrap="square">
            <a:spAutoFit/>
          </a:bodyPr>
          <a:lstStyle/>
          <a:p>
            <a:pPr algn="just"/>
            <a:r>
              <a:rPr lang="en-US" b="1" dirty="0" smtClean="0">
                <a:solidFill>
                  <a:schemeClr val="bg1"/>
                </a:solidFill>
              </a:rPr>
              <a:t>AWS Lambda</a:t>
            </a:r>
            <a:r>
              <a:rPr lang="en-US" dirty="0" smtClean="0">
                <a:solidFill>
                  <a:schemeClr val="bg1"/>
                </a:solidFill>
              </a:rPr>
              <a:t> is a serverless compute service provided by Amazon Web Services (AWS) that allows you to run your code without provisioning or managing servers. Instead of managing infrastructure, you just upload your code to AWS Lambda, and it runs in response to specific events (like HTTP requests, file uploads, or database changes).</a:t>
            </a:r>
            <a:endParaRPr lang="en-US" dirty="0">
              <a:solidFill>
                <a:schemeClr val="bg1"/>
              </a:solidFill>
            </a:endParaRPr>
          </a:p>
        </p:txBody>
      </p:sp>
      <p:sp>
        <p:nvSpPr>
          <p:cNvPr id="4" name="TextBox 3"/>
          <p:cNvSpPr txBox="1"/>
          <p:nvPr/>
        </p:nvSpPr>
        <p:spPr>
          <a:xfrm>
            <a:off x="2286000" y="2765425"/>
            <a:ext cx="7086600" cy="369332"/>
          </a:xfrm>
          <a:prstGeom prst="rect">
            <a:avLst/>
          </a:prstGeom>
          <a:noFill/>
        </p:spPr>
        <p:txBody>
          <a:bodyPr wrap="square" rtlCol="0">
            <a:spAutoFit/>
          </a:bodyPr>
          <a:lstStyle/>
          <a:p>
            <a:r>
              <a:rPr lang="en-US" dirty="0" smtClean="0">
                <a:solidFill>
                  <a:srgbClr val="FF0000"/>
                </a:solidFill>
                <a:latin typeface="Harlow Solid Italic" pitchFamily="82" charset="0"/>
              </a:rPr>
              <a:t>Quotation</a:t>
            </a:r>
            <a:r>
              <a:rPr lang="en-US" b="1" dirty="0" smtClean="0">
                <a:solidFill>
                  <a:srgbClr val="FF0000"/>
                </a:solidFill>
              </a:rPr>
              <a:t>:- </a:t>
            </a:r>
            <a:r>
              <a:rPr lang="en-US" b="1" dirty="0" smtClean="0">
                <a:solidFill>
                  <a:srgbClr val="FFC000"/>
                </a:solidFill>
              </a:rPr>
              <a:t>Run </a:t>
            </a:r>
            <a:r>
              <a:rPr lang="en-US" b="1" dirty="0">
                <a:solidFill>
                  <a:srgbClr val="FFC000"/>
                </a:solidFill>
              </a:rPr>
              <a:t>code without thinking about </a:t>
            </a:r>
            <a:r>
              <a:rPr lang="en-US" b="1" dirty="0" smtClean="0">
                <a:solidFill>
                  <a:srgbClr val="FFC000"/>
                </a:solidFill>
              </a:rPr>
              <a:t>servers</a:t>
            </a:r>
            <a:endParaRPr lang="en-US" b="1" dirty="0">
              <a:solidFill>
                <a:srgbClr val="FFC000"/>
              </a:solidFill>
            </a:endParaRPr>
          </a:p>
        </p:txBody>
      </p:sp>
      <p:pic>
        <p:nvPicPr>
          <p:cNvPr id="5" name="Picture 4" descr="Amazon_Lambda_architecture_logo.svg.png"/>
          <p:cNvPicPr>
            <a:picLocks noChangeAspect="1"/>
          </p:cNvPicPr>
          <p:nvPr/>
        </p:nvPicPr>
        <p:blipFill>
          <a:blip r:embed="rId2"/>
          <a:stretch>
            <a:fillRect/>
          </a:stretch>
        </p:blipFill>
        <p:spPr>
          <a:xfrm>
            <a:off x="10287000" y="327025"/>
            <a:ext cx="685800" cy="685800"/>
          </a:xfrm>
          <a:prstGeom prst="rect">
            <a:avLst/>
          </a:prstGeom>
        </p:spPr>
      </p:pic>
      <p:sp>
        <p:nvSpPr>
          <p:cNvPr id="6" name="TextBox 5"/>
          <p:cNvSpPr txBox="1"/>
          <p:nvPr/>
        </p:nvSpPr>
        <p:spPr>
          <a:xfrm>
            <a:off x="457200" y="3527425"/>
            <a:ext cx="2262158" cy="2031325"/>
          </a:xfrm>
          <a:prstGeom prst="rect">
            <a:avLst/>
          </a:prstGeom>
          <a:noFill/>
        </p:spPr>
        <p:txBody>
          <a:bodyPr wrap="none" rtlCol="0">
            <a:spAutoFit/>
          </a:bodyPr>
          <a:lstStyle/>
          <a:p>
            <a:r>
              <a:rPr lang="en-US" b="1" i="1" dirty="0" smtClean="0">
                <a:solidFill>
                  <a:schemeClr val="bg1"/>
                </a:solidFill>
                <a:latin typeface="Harlow Solid Italic" pitchFamily="82" charset="0"/>
              </a:rPr>
              <a:t>Supported languages : -</a:t>
            </a:r>
          </a:p>
          <a:p>
            <a:pPr marL="342900" indent="-342900">
              <a:buAutoNum type="arabicPeriod"/>
            </a:pPr>
            <a:r>
              <a:rPr lang="en-US" dirty="0" smtClean="0">
                <a:solidFill>
                  <a:schemeClr val="bg1"/>
                </a:solidFill>
              </a:rPr>
              <a:t>Node </a:t>
            </a:r>
            <a:r>
              <a:rPr lang="en-US" dirty="0" err="1" smtClean="0">
                <a:solidFill>
                  <a:schemeClr val="bg1"/>
                </a:solidFill>
              </a:rPr>
              <a:t>js</a:t>
            </a:r>
            <a:endParaRPr lang="en-US" dirty="0" smtClean="0">
              <a:solidFill>
                <a:schemeClr val="bg1"/>
              </a:solidFill>
            </a:endParaRPr>
          </a:p>
          <a:p>
            <a:pPr marL="342900" indent="-342900">
              <a:buAutoNum type="arabicPeriod"/>
            </a:pPr>
            <a:r>
              <a:rPr lang="en-US" dirty="0" err="1" smtClean="0">
                <a:solidFill>
                  <a:schemeClr val="bg1"/>
                </a:solidFill>
              </a:rPr>
              <a:t>.Net</a:t>
            </a:r>
            <a:r>
              <a:rPr lang="en-US" dirty="0" smtClean="0">
                <a:solidFill>
                  <a:schemeClr val="bg1"/>
                </a:solidFill>
              </a:rPr>
              <a:t> </a:t>
            </a:r>
          </a:p>
          <a:p>
            <a:pPr marL="342900" indent="-342900">
              <a:buAutoNum type="arabicPeriod"/>
            </a:pPr>
            <a:r>
              <a:rPr lang="en-US" dirty="0" smtClean="0">
                <a:solidFill>
                  <a:schemeClr val="bg1"/>
                </a:solidFill>
              </a:rPr>
              <a:t>Python</a:t>
            </a:r>
          </a:p>
          <a:p>
            <a:pPr marL="342900" indent="-342900">
              <a:buAutoNum type="arabicPeriod"/>
            </a:pPr>
            <a:r>
              <a:rPr lang="en-US" dirty="0" smtClean="0">
                <a:solidFill>
                  <a:schemeClr val="bg1"/>
                </a:solidFill>
              </a:rPr>
              <a:t>Ruby</a:t>
            </a:r>
          </a:p>
          <a:p>
            <a:pPr marL="342900" indent="-342900">
              <a:buAutoNum type="arabicPeriod"/>
            </a:pPr>
            <a:r>
              <a:rPr lang="en-US" dirty="0" smtClean="0">
                <a:solidFill>
                  <a:schemeClr val="bg1"/>
                </a:solidFill>
              </a:rPr>
              <a:t>Amazon </a:t>
            </a:r>
            <a:r>
              <a:rPr lang="en-US" dirty="0" err="1" smtClean="0">
                <a:solidFill>
                  <a:schemeClr val="bg1"/>
                </a:solidFill>
              </a:rPr>
              <a:t>linux</a:t>
            </a:r>
            <a:endParaRPr lang="en-US" dirty="0">
              <a:solidFill>
                <a:schemeClr val="bg1"/>
              </a:solidFill>
            </a:endParaRPr>
          </a:p>
          <a:p>
            <a:pPr marL="342900" indent="-342900">
              <a:buAutoNum type="arabicPeriod"/>
            </a:pPr>
            <a:r>
              <a:rPr lang="en-US" dirty="0" smtClean="0">
                <a:solidFill>
                  <a:schemeClr val="bg1"/>
                </a:solidFill>
              </a:rPr>
              <a:t>Java </a:t>
            </a:r>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_k-uqpHBNOGHid7_q.png"/>
          <p:cNvPicPr>
            <a:picLocks noChangeAspect="1"/>
          </p:cNvPicPr>
          <p:nvPr/>
        </p:nvPicPr>
        <p:blipFill>
          <a:blip r:embed="rId2"/>
          <a:stretch>
            <a:fillRect/>
          </a:stretch>
        </p:blipFill>
        <p:spPr>
          <a:xfrm>
            <a:off x="0" y="673919"/>
            <a:ext cx="11430000" cy="50974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84225"/>
            <a:ext cx="10879901" cy="3170099"/>
          </a:xfrm>
          <a:prstGeom prst="rect">
            <a:avLst/>
          </a:prstGeom>
          <a:noFill/>
        </p:spPr>
        <p:txBody>
          <a:bodyPr wrap="none" rtlCol="0">
            <a:spAutoFit/>
          </a:bodyPr>
          <a:lstStyle/>
          <a:p>
            <a:pPr algn="ctr"/>
            <a:r>
              <a:rPr lang="en-US" sz="2800" u="sng" dirty="0" smtClean="0">
                <a:solidFill>
                  <a:srgbClr val="00B050"/>
                </a:solidFill>
              </a:rPr>
              <a:t>API Gate way</a:t>
            </a:r>
          </a:p>
          <a:p>
            <a:pPr algn="ctr"/>
            <a:endParaRPr lang="en-US" sz="2800" dirty="0" smtClean="0">
              <a:solidFill>
                <a:srgbClr val="00B050"/>
              </a:solidFill>
            </a:endParaRPr>
          </a:p>
          <a:p>
            <a:r>
              <a:rPr lang="en-US" dirty="0" smtClean="0">
                <a:solidFill>
                  <a:schemeClr val="bg1"/>
                </a:solidFill>
              </a:rPr>
              <a:t>Fully managed service for developers to easily create, publish, maintain, monitor, and secure API’s such </a:t>
            </a:r>
          </a:p>
          <a:p>
            <a:r>
              <a:rPr lang="en-US" dirty="0" smtClean="0">
                <a:solidFill>
                  <a:schemeClr val="bg1"/>
                </a:solidFill>
              </a:rPr>
              <a:t>as REST, HTTP, and websocket at any scale. </a:t>
            </a:r>
          </a:p>
          <a:p>
            <a:endParaRPr lang="en-US" dirty="0">
              <a:solidFill>
                <a:schemeClr val="bg1"/>
              </a:solidFill>
            </a:endParaRPr>
          </a:p>
          <a:p>
            <a:r>
              <a:rPr lang="en-US" dirty="0" smtClean="0">
                <a:solidFill>
                  <a:schemeClr val="bg1"/>
                </a:solidFill>
              </a:rPr>
              <a:t>The four main methods to create HTTP methods</a:t>
            </a:r>
          </a:p>
          <a:p>
            <a:r>
              <a:rPr lang="en-US" dirty="0" smtClean="0">
                <a:solidFill>
                  <a:schemeClr val="bg1"/>
                </a:solidFill>
              </a:rPr>
              <a:t>1. GET :- Retrieve the representation of the resource at specified </a:t>
            </a:r>
            <a:r>
              <a:rPr lang="en-US" dirty="0" err="1" smtClean="0">
                <a:solidFill>
                  <a:schemeClr val="bg1"/>
                </a:solidFill>
              </a:rPr>
              <a:t>url</a:t>
            </a:r>
            <a:r>
              <a:rPr lang="en-US" dirty="0" smtClean="0">
                <a:solidFill>
                  <a:schemeClr val="bg1"/>
                </a:solidFill>
              </a:rPr>
              <a:t>.</a:t>
            </a:r>
          </a:p>
          <a:p>
            <a:r>
              <a:rPr lang="en-US" dirty="0" smtClean="0">
                <a:solidFill>
                  <a:schemeClr val="bg1"/>
                </a:solidFill>
              </a:rPr>
              <a:t>2. PUT :- Update a resource at a specified </a:t>
            </a:r>
            <a:r>
              <a:rPr lang="en-US" dirty="0" err="1" smtClean="0">
                <a:solidFill>
                  <a:schemeClr val="bg1"/>
                </a:solidFill>
              </a:rPr>
              <a:t>url</a:t>
            </a:r>
            <a:r>
              <a:rPr lang="en-US" dirty="0" smtClean="0">
                <a:solidFill>
                  <a:schemeClr val="bg1"/>
                </a:solidFill>
              </a:rPr>
              <a:t>.</a:t>
            </a:r>
          </a:p>
          <a:p>
            <a:r>
              <a:rPr lang="en-US" dirty="0" smtClean="0">
                <a:solidFill>
                  <a:schemeClr val="bg1"/>
                </a:solidFill>
              </a:rPr>
              <a:t>3. CREATE :- create a new resource.</a:t>
            </a:r>
          </a:p>
          <a:p>
            <a:r>
              <a:rPr lang="en-US" dirty="0" smtClean="0">
                <a:solidFill>
                  <a:schemeClr val="bg1"/>
                </a:solidFill>
              </a:rPr>
              <a:t>4. DELETE :-  delete a specified </a:t>
            </a:r>
            <a:r>
              <a:rPr lang="en-US" dirty="0" err="1" smtClean="0">
                <a:solidFill>
                  <a:schemeClr val="bg1"/>
                </a:solidFill>
              </a:rPr>
              <a:t>url</a:t>
            </a:r>
            <a:r>
              <a:rPr lang="en-US" dirty="0" smtClean="0">
                <a:solidFill>
                  <a:schemeClr val="bg1"/>
                </a:solidFill>
              </a:rPr>
              <a:t>.</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37" y="379530"/>
            <a:ext cx="9988892" cy="369332"/>
          </a:xfrm>
        </p:spPr>
        <p:txBody>
          <a:bodyPr/>
          <a:lstStyle/>
          <a:p>
            <a:r>
              <a:rPr lang="en-US" sz="2400" dirty="0" smtClean="0">
                <a:solidFill>
                  <a:schemeClr val="accent4">
                    <a:lumMod val="20000"/>
                    <a:lumOff val="80000"/>
                  </a:schemeClr>
                </a:solidFill>
                <a:latin typeface="Times New Roman" pitchFamily="18" charset="0"/>
                <a:cs typeface="Times New Roman" pitchFamily="18" charset="0"/>
              </a:rPr>
              <a:t>What is cost optimization?</a:t>
            </a:r>
            <a:endParaRPr lang="en-US" sz="2400" dirty="0">
              <a:solidFill>
                <a:schemeClr val="accent4">
                  <a:lumMod val="20000"/>
                  <a:lumOff val="8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3400" y="936625"/>
            <a:ext cx="9220200" cy="984885"/>
          </a:xfrm>
        </p:spPr>
        <p:txBody>
          <a:bodyPr/>
          <a:lstStyle/>
          <a:p>
            <a:pPr algn="l"/>
            <a:r>
              <a:rPr lang="en-US" sz="1600" dirty="0" smtClean="0"/>
              <a:t>Cost optimization is a continual process of refinement and improvement over the span of a workload’s lifecycle.  To reduce the expenditure on unwanted usage on resources that we are investing.</a:t>
            </a:r>
            <a:br>
              <a:rPr lang="en-US" sz="1600" dirty="0" smtClean="0"/>
            </a:br>
            <a:endParaRPr lang="en-US" sz="1600" dirty="0">
              <a:latin typeface="Times New Roman" pitchFamily="18" charset="0"/>
              <a:cs typeface="Times New Roman" pitchFamily="18" charset="0"/>
            </a:endParaRPr>
          </a:p>
        </p:txBody>
      </p:sp>
      <p:sp>
        <p:nvSpPr>
          <p:cNvPr id="1026" name="AutoShape 2" descr="Thinking png images | PNGW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Thinking png images | PNGW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Thinking png images | PNGW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object 7"/>
          <p:cNvSpPr txBox="1"/>
          <p:nvPr/>
        </p:nvSpPr>
        <p:spPr>
          <a:xfrm>
            <a:off x="2743200" y="2613025"/>
            <a:ext cx="1587500" cy="1188720"/>
          </a:xfrm>
          <a:prstGeom prst="rect">
            <a:avLst/>
          </a:prstGeom>
        </p:spPr>
        <p:txBody>
          <a:bodyPr vert="horz" wrap="square" lIns="0" tIns="1905" rIns="0" bIns="0" rtlCol="0">
            <a:spAutoFit/>
          </a:bodyPr>
          <a:lstStyle/>
          <a:p>
            <a:pPr marL="12700" marR="5080">
              <a:lnSpc>
                <a:spcPct val="106100"/>
              </a:lnSpc>
              <a:spcBef>
                <a:spcPts val="15"/>
              </a:spcBef>
            </a:pPr>
            <a:r>
              <a:rPr sz="1650" spc="55" dirty="0">
                <a:solidFill>
                  <a:srgbClr val="E0D6DE"/>
                </a:solidFill>
                <a:latin typeface="Verdana"/>
                <a:cs typeface="Verdana"/>
              </a:rPr>
              <a:t>Reduce </a:t>
            </a:r>
            <a:r>
              <a:rPr sz="1650" spc="50" dirty="0">
                <a:solidFill>
                  <a:srgbClr val="E0D6DE"/>
                </a:solidFill>
                <a:latin typeface="Verdana"/>
                <a:cs typeface="Verdana"/>
              </a:rPr>
              <a:t>Overspending</a:t>
            </a:r>
            <a:endParaRPr sz="1650">
              <a:latin typeface="Verdana"/>
              <a:cs typeface="Verdana"/>
            </a:endParaRPr>
          </a:p>
          <a:p>
            <a:pPr marL="12700" marR="90805">
              <a:lnSpc>
                <a:spcPct val="129600"/>
              </a:lnSpc>
              <a:spcBef>
                <a:spcPts val="840"/>
              </a:spcBef>
            </a:pPr>
            <a:r>
              <a:rPr sz="1350" spc="-65" dirty="0">
                <a:solidFill>
                  <a:srgbClr val="E0D6DE"/>
                </a:solidFill>
                <a:latin typeface="Verdana"/>
                <a:cs typeface="Verdana"/>
              </a:rPr>
              <a:t>Maximize</a:t>
            </a:r>
            <a:r>
              <a:rPr sz="1350" spc="-120" dirty="0">
                <a:solidFill>
                  <a:srgbClr val="E0D6DE"/>
                </a:solidFill>
                <a:latin typeface="Verdana"/>
                <a:cs typeface="Verdana"/>
              </a:rPr>
              <a:t> </a:t>
            </a:r>
            <a:r>
              <a:rPr sz="1350" spc="-60" dirty="0">
                <a:solidFill>
                  <a:srgbClr val="E0D6DE"/>
                </a:solidFill>
                <a:latin typeface="Verdana"/>
                <a:cs typeface="Verdana"/>
              </a:rPr>
              <a:t>resource </a:t>
            </a:r>
            <a:r>
              <a:rPr sz="1350" spc="-10" dirty="0">
                <a:solidFill>
                  <a:srgbClr val="E0D6DE"/>
                </a:solidFill>
                <a:latin typeface="Verdana"/>
                <a:cs typeface="Verdana"/>
              </a:rPr>
              <a:t>utilization.</a:t>
            </a:r>
            <a:endParaRPr sz="1350">
              <a:latin typeface="Verdana"/>
              <a:cs typeface="Verdana"/>
            </a:endParaRPr>
          </a:p>
        </p:txBody>
      </p:sp>
      <p:sp>
        <p:nvSpPr>
          <p:cNvPr id="9" name="object 8"/>
          <p:cNvSpPr/>
          <p:nvPr/>
        </p:nvSpPr>
        <p:spPr>
          <a:xfrm>
            <a:off x="5256218" y="2640012"/>
            <a:ext cx="390525" cy="381000"/>
          </a:xfrm>
          <a:custGeom>
            <a:avLst/>
            <a:gdLst/>
            <a:ahLst/>
            <a:cxnLst/>
            <a:rect l="l" t="t" r="r" b="b"/>
            <a:pathLst>
              <a:path w="390525" h="381000">
                <a:moveTo>
                  <a:pt x="371932" y="0"/>
                </a:moveTo>
                <a:lnTo>
                  <a:pt x="18592" y="0"/>
                </a:lnTo>
                <a:lnTo>
                  <a:pt x="15849" y="546"/>
                </a:lnTo>
                <a:lnTo>
                  <a:pt x="0" y="18592"/>
                </a:lnTo>
                <a:lnTo>
                  <a:pt x="0" y="359575"/>
                </a:lnTo>
                <a:lnTo>
                  <a:pt x="0" y="362407"/>
                </a:lnTo>
                <a:lnTo>
                  <a:pt x="18592" y="381000"/>
                </a:lnTo>
                <a:lnTo>
                  <a:pt x="371932" y="381000"/>
                </a:lnTo>
                <a:lnTo>
                  <a:pt x="390525" y="362407"/>
                </a:lnTo>
                <a:lnTo>
                  <a:pt x="390525" y="18592"/>
                </a:lnTo>
                <a:lnTo>
                  <a:pt x="374675" y="546"/>
                </a:lnTo>
                <a:lnTo>
                  <a:pt x="371932" y="0"/>
                </a:lnTo>
                <a:close/>
              </a:path>
            </a:pathLst>
          </a:custGeom>
          <a:solidFill>
            <a:srgbClr val="25252B"/>
          </a:solidFill>
        </p:spPr>
        <p:txBody>
          <a:bodyPr wrap="square" lIns="0" tIns="0" rIns="0" bIns="0" rtlCol="0"/>
          <a:lstStyle/>
          <a:p>
            <a:endParaRPr/>
          </a:p>
        </p:txBody>
      </p:sp>
      <p:sp>
        <p:nvSpPr>
          <p:cNvPr id="10" name="object 9"/>
          <p:cNvSpPr txBox="1"/>
          <p:nvPr/>
        </p:nvSpPr>
        <p:spPr>
          <a:xfrm>
            <a:off x="5356179" y="2636838"/>
            <a:ext cx="186055" cy="334010"/>
          </a:xfrm>
          <a:prstGeom prst="rect">
            <a:avLst/>
          </a:prstGeom>
        </p:spPr>
        <p:txBody>
          <a:bodyPr vert="horz" wrap="square" lIns="0" tIns="15875" rIns="0" bIns="0" rtlCol="0">
            <a:spAutoFit/>
          </a:bodyPr>
          <a:lstStyle/>
          <a:p>
            <a:pPr marL="12700">
              <a:lnSpc>
                <a:spcPct val="100000"/>
              </a:lnSpc>
              <a:spcBef>
                <a:spcPts val="125"/>
              </a:spcBef>
            </a:pPr>
            <a:r>
              <a:rPr sz="2000" spc="-50" dirty="0">
                <a:solidFill>
                  <a:srgbClr val="E0D6DE"/>
                </a:solidFill>
                <a:latin typeface="Verdana"/>
                <a:cs typeface="Verdana"/>
              </a:rPr>
              <a:t>2</a:t>
            </a:r>
            <a:endParaRPr sz="2000">
              <a:latin typeface="Verdana"/>
              <a:cs typeface="Verdana"/>
            </a:endParaRPr>
          </a:p>
        </p:txBody>
      </p:sp>
      <p:sp>
        <p:nvSpPr>
          <p:cNvPr id="11" name="object 10"/>
          <p:cNvSpPr txBox="1"/>
          <p:nvPr/>
        </p:nvSpPr>
        <p:spPr>
          <a:xfrm>
            <a:off x="5800728" y="2613025"/>
            <a:ext cx="2115820" cy="1188720"/>
          </a:xfrm>
          <a:prstGeom prst="rect">
            <a:avLst/>
          </a:prstGeom>
        </p:spPr>
        <p:txBody>
          <a:bodyPr vert="horz" wrap="square" lIns="0" tIns="1905" rIns="0" bIns="0" rtlCol="0">
            <a:spAutoFit/>
          </a:bodyPr>
          <a:lstStyle/>
          <a:p>
            <a:pPr marL="12700" marR="646430">
              <a:lnSpc>
                <a:spcPct val="106100"/>
              </a:lnSpc>
              <a:spcBef>
                <a:spcPts val="15"/>
              </a:spcBef>
            </a:pPr>
            <a:r>
              <a:rPr sz="1650" spc="55" dirty="0">
                <a:solidFill>
                  <a:srgbClr val="E0D6DE"/>
                </a:solidFill>
                <a:latin typeface="Verdana"/>
                <a:cs typeface="Verdana"/>
              </a:rPr>
              <a:t>Minimize</a:t>
            </a:r>
            <a:r>
              <a:rPr sz="1650" spc="-175" dirty="0">
                <a:solidFill>
                  <a:srgbClr val="E0D6DE"/>
                </a:solidFill>
                <a:latin typeface="Verdana"/>
                <a:cs typeface="Verdana"/>
              </a:rPr>
              <a:t> </a:t>
            </a:r>
            <a:r>
              <a:rPr sz="1650" spc="-20" dirty="0">
                <a:solidFill>
                  <a:srgbClr val="E0D6DE"/>
                </a:solidFill>
                <a:latin typeface="Verdana"/>
                <a:cs typeface="Verdana"/>
              </a:rPr>
              <a:t>Idle </a:t>
            </a:r>
            <a:r>
              <a:rPr sz="1650" spc="40" dirty="0">
                <a:solidFill>
                  <a:srgbClr val="E0D6DE"/>
                </a:solidFill>
                <a:latin typeface="Verdana"/>
                <a:cs typeface="Verdana"/>
              </a:rPr>
              <a:t>Resources</a:t>
            </a:r>
            <a:endParaRPr sz="1650">
              <a:latin typeface="Verdana"/>
              <a:cs typeface="Verdana"/>
            </a:endParaRPr>
          </a:p>
          <a:p>
            <a:pPr marL="12700" marR="5080">
              <a:lnSpc>
                <a:spcPct val="129600"/>
              </a:lnSpc>
              <a:spcBef>
                <a:spcPts val="840"/>
              </a:spcBef>
            </a:pPr>
            <a:r>
              <a:rPr sz="1350" spc="-70" dirty="0">
                <a:solidFill>
                  <a:srgbClr val="E0D6DE"/>
                </a:solidFill>
                <a:latin typeface="Verdana"/>
                <a:cs typeface="Verdana"/>
              </a:rPr>
              <a:t>Stop</a:t>
            </a:r>
            <a:r>
              <a:rPr sz="1350" spc="-125" dirty="0">
                <a:solidFill>
                  <a:srgbClr val="E0D6DE"/>
                </a:solidFill>
                <a:latin typeface="Verdana"/>
                <a:cs typeface="Verdana"/>
              </a:rPr>
              <a:t> </a:t>
            </a:r>
            <a:r>
              <a:rPr sz="1350" spc="-60" dirty="0">
                <a:solidFill>
                  <a:srgbClr val="E0D6DE"/>
                </a:solidFill>
                <a:latin typeface="Verdana"/>
                <a:cs typeface="Verdana"/>
              </a:rPr>
              <a:t>unnecessary</a:t>
            </a:r>
            <a:r>
              <a:rPr sz="1350" spc="-125" dirty="0">
                <a:solidFill>
                  <a:srgbClr val="E0D6DE"/>
                </a:solidFill>
                <a:latin typeface="Verdana"/>
                <a:cs typeface="Verdana"/>
              </a:rPr>
              <a:t> </a:t>
            </a:r>
            <a:r>
              <a:rPr sz="1350" spc="-50" dirty="0">
                <a:solidFill>
                  <a:srgbClr val="E0D6DE"/>
                </a:solidFill>
                <a:latin typeface="Verdana"/>
                <a:cs typeface="Verdana"/>
              </a:rPr>
              <a:t>services </a:t>
            </a:r>
            <a:r>
              <a:rPr sz="1350" spc="-40" dirty="0">
                <a:solidFill>
                  <a:srgbClr val="E0D6DE"/>
                </a:solidFill>
                <a:latin typeface="Verdana"/>
                <a:cs typeface="Verdana"/>
              </a:rPr>
              <a:t>and</a:t>
            </a:r>
            <a:r>
              <a:rPr sz="1350" spc="-155" dirty="0">
                <a:solidFill>
                  <a:srgbClr val="E0D6DE"/>
                </a:solidFill>
                <a:latin typeface="Verdana"/>
                <a:cs typeface="Verdana"/>
              </a:rPr>
              <a:t> </a:t>
            </a:r>
            <a:r>
              <a:rPr sz="1350" spc="-10" dirty="0">
                <a:solidFill>
                  <a:srgbClr val="E0D6DE"/>
                </a:solidFill>
                <a:latin typeface="Verdana"/>
                <a:cs typeface="Verdana"/>
              </a:rPr>
              <a:t>instances.</a:t>
            </a:r>
            <a:endParaRPr sz="1350">
              <a:latin typeface="Verdana"/>
              <a:cs typeface="Verdana"/>
            </a:endParaRPr>
          </a:p>
        </p:txBody>
      </p:sp>
      <p:sp>
        <p:nvSpPr>
          <p:cNvPr id="12" name="object 13"/>
          <p:cNvSpPr txBox="1"/>
          <p:nvPr/>
        </p:nvSpPr>
        <p:spPr>
          <a:xfrm>
            <a:off x="2743206" y="4165600"/>
            <a:ext cx="2221865" cy="1188720"/>
          </a:xfrm>
          <a:prstGeom prst="rect">
            <a:avLst/>
          </a:prstGeom>
        </p:spPr>
        <p:txBody>
          <a:bodyPr vert="horz" wrap="square" lIns="0" tIns="1905" rIns="0" bIns="0" rtlCol="0">
            <a:spAutoFit/>
          </a:bodyPr>
          <a:lstStyle/>
          <a:p>
            <a:pPr marL="12700" marR="116839">
              <a:lnSpc>
                <a:spcPct val="106100"/>
              </a:lnSpc>
              <a:spcBef>
                <a:spcPts val="15"/>
              </a:spcBef>
            </a:pPr>
            <a:r>
              <a:rPr sz="1650" spc="65" dirty="0">
                <a:solidFill>
                  <a:srgbClr val="E0D6DE"/>
                </a:solidFill>
                <a:latin typeface="Verdana"/>
                <a:cs typeface="Verdana"/>
              </a:rPr>
              <a:t>Optimize</a:t>
            </a:r>
            <a:r>
              <a:rPr sz="1650" spc="-185" dirty="0">
                <a:solidFill>
                  <a:srgbClr val="E0D6DE"/>
                </a:solidFill>
                <a:latin typeface="Verdana"/>
                <a:cs typeface="Verdana"/>
              </a:rPr>
              <a:t> </a:t>
            </a:r>
            <a:r>
              <a:rPr sz="1650" spc="45" dirty="0">
                <a:solidFill>
                  <a:srgbClr val="E0D6DE"/>
                </a:solidFill>
                <a:latin typeface="Verdana"/>
                <a:cs typeface="Verdana"/>
              </a:rPr>
              <a:t>Resource </a:t>
            </a:r>
            <a:r>
              <a:rPr sz="1650" spc="60" dirty="0">
                <a:solidFill>
                  <a:srgbClr val="E0D6DE"/>
                </a:solidFill>
                <a:latin typeface="Verdana"/>
                <a:cs typeface="Verdana"/>
              </a:rPr>
              <a:t>Configuration</a:t>
            </a:r>
            <a:endParaRPr sz="1650">
              <a:latin typeface="Verdana"/>
              <a:cs typeface="Verdana"/>
            </a:endParaRPr>
          </a:p>
          <a:p>
            <a:pPr marL="12700" marR="5080">
              <a:lnSpc>
                <a:spcPct val="129600"/>
              </a:lnSpc>
              <a:spcBef>
                <a:spcPts val="840"/>
              </a:spcBef>
            </a:pPr>
            <a:r>
              <a:rPr sz="1350" spc="-60" dirty="0">
                <a:solidFill>
                  <a:srgbClr val="E0D6DE"/>
                </a:solidFill>
                <a:latin typeface="Verdana"/>
                <a:cs typeface="Verdana"/>
              </a:rPr>
              <a:t>Use</a:t>
            </a:r>
            <a:r>
              <a:rPr sz="1350" spc="-145" dirty="0">
                <a:solidFill>
                  <a:srgbClr val="E0D6DE"/>
                </a:solidFill>
                <a:latin typeface="Verdana"/>
                <a:cs typeface="Verdana"/>
              </a:rPr>
              <a:t> </a:t>
            </a:r>
            <a:r>
              <a:rPr sz="1350" spc="-50" dirty="0">
                <a:solidFill>
                  <a:srgbClr val="E0D6DE"/>
                </a:solidFill>
                <a:latin typeface="Verdana"/>
                <a:cs typeface="Verdana"/>
              </a:rPr>
              <a:t>the</a:t>
            </a:r>
            <a:r>
              <a:rPr sz="1350" spc="-140" dirty="0">
                <a:solidFill>
                  <a:srgbClr val="E0D6DE"/>
                </a:solidFill>
                <a:latin typeface="Verdana"/>
                <a:cs typeface="Verdana"/>
              </a:rPr>
              <a:t> </a:t>
            </a:r>
            <a:r>
              <a:rPr sz="1350" spc="-45" dirty="0">
                <a:solidFill>
                  <a:srgbClr val="E0D6DE"/>
                </a:solidFill>
                <a:latin typeface="Verdana"/>
                <a:cs typeface="Verdana"/>
              </a:rPr>
              <a:t>right</a:t>
            </a:r>
            <a:r>
              <a:rPr sz="1350" spc="-140" dirty="0">
                <a:solidFill>
                  <a:srgbClr val="E0D6DE"/>
                </a:solidFill>
                <a:latin typeface="Verdana"/>
                <a:cs typeface="Verdana"/>
              </a:rPr>
              <a:t> </a:t>
            </a:r>
            <a:r>
              <a:rPr sz="1350" spc="-60" dirty="0">
                <a:solidFill>
                  <a:srgbClr val="E0D6DE"/>
                </a:solidFill>
                <a:latin typeface="Verdana"/>
                <a:cs typeface="Verdana"/>
              </a:rPr>
              <a:t>instance</a:t>
            </a:r>
            <a:r>
              <a:rPr sz="1350" spc="-140" dirty="0">
                <a:solidFill>
                  <a:srgbClr val="E0D6DE"/>
                </a:solidFill>
                <a:latin typeface="Verdana"/>
                <a:cs typeface="Verdana"/>
              </a:rPr>
              <a:t> </a:t>
            </a:r>
            <a:r>
              <a:rPr sz="1350" spc="-45" dirty="0">
                <a:solidFill>
                  <a:srgbClr val="E0D6DE"/>
                </a:solidFill>
                <a:latin typeface="Verdana"/>
                <a:cs typeface="Verdana"/>
              </a:rPr>
              <a:t>types </a:t>
            </a:r>
            <a:r>
              <a:rPr sz="1350" spc="-40" dirty="0">
                <a:solidFill>
                  <a:srgbClr val="E0D6DE"/>
                </a:solidFill>
                <a:latin typeface="Verdana"/>
                <a:cs typeface="Verdana"/>
              </a:rPr>
              <a:t>and</a:t>
            </a:r>
            <a:r>
              <a:rPr sz="1350" spc="-155" dirty="0">
                <a:solidFill>
                  <a:srgbClr val="E0D6DE"/>
                </a:solidFill>
                <a:latin typeface="Verdana"/>
                <a:cs typeface="Verdana"/>
              </a:rPr>
              <a:t> </a:t>
            </a:r>
            <a:r>
              <a:rPr sz="1350" spc="-10" dirty="0">
                <a:solidFill>
                  <a:srgbClr val="E0D6DE"/>
                </a:solidFill>
                <a:latin typeface="Verdana"/>
                <a:cs typeface="Verdana"/>
              </a:rPr>
              <a:t>sizes.</a:t>
            </a:r>
            <a:endParaRPr sz="1350">
              <a:latin typeface="Verdana"/>
              <a:cs typeface="Verdana"/>
            </a:endParaRPr>
          </a:p>
        </p:txBody>
      </p:sp>
      <p:sp>
        <p:nvSpPr>
          <p:cNvPr id="13" name="object 14"/>
          <p:cNvSpPr/>
          <p:nvPr/>
        </p:nvSpPr>
        <p:spPr>
          <a:xfrm>
            <a:off x="5256218" y="4192588"/>
            <a:ext cx="390525" cy="381000"/>
          </a:xfrm>
          <a:custGeom>
            <a:avLst/>
            <a:gdLst/>
            <a:ahLst/>
            <a:cxnLst/>
            <a:rect l="l" t="t" r="r" b="b"/>
            <a:pathLst>
              <a:path w="390525" h="381000">
                <a:moveTo>
                  <a:pt x="371932" y="0"/>
                </a:moveTo>
                <a:lnTo>
                  <a:pt x="18592" y="0"/>
                </a:lnTo>
                <a:lnTo>
                  <a:pt x="15849" y="546"/>
                </a:lnTo>
                <a:lnTo>
                  <a:pt x="0" y="18592"/>
                </a:lnTo>
                <a:lnTo>
                  <a:pt x="0" y="359575"/>
                </a:lnTo>
                <a:lnTo>
                  <a:pt x="0" y="362407"/>
                </a:lnTo>
                <a:lnTo>
                  <a:pt x="18592" y="381000"/>
                </a:lnTo>
                <a:lnTo>
                  <a:pt x="371932" y="381000"/>
                </a:lnTo>
                <a:lnTo>
                  <a:pt x="390525" y="362407"/>
                </a:lnTo>
                <a:lnTo>
                  <a:pt x="390525" y="18592"/>
                </a:lnTo>
                <a:lnTo>
                  <a:pt x="374675" y="546"/>
                </a:lnTo>
                <a:lnTo>
                  <a:pt x="371932" y="0"/>
                </a:lnTo>
                <a:close/>
              </a:path>
            </a:pathLst>
          </a:custGeom>
          <a:solidFill>
            <a:srgbClr val="25252B"/>
          </a:solidFill>
        </p:spPr>
        <p:txBody>
          <a:bodyPr wrap="square" lIns="0" tIns="0" rIns="0" bIns="0" rtlCol="0"/>
          <a:lstStyle/>
          <a:p>
            <a:endParaRPr/>
          </a:p>
        </p:txBody>
      </p:sp>
      <p:sp>
        <p:nvSpPr>
          <p:cNvPr id="14" name="object 15"/>
          <p:cNvSpPr txBox="1"/>
          <p:nvPr/>
        </p:nvSpPr>
        <p:spPr>
          <a:xfrm>
            <a:off x="5352458" y="4189413"/>
            <a:ext cx="193675" cy="334010"/>
          </a:xfrm>
          <a:prstGeom prst="rect">
            <a:avLst/>
          </a:prstGeom>
        </p:spPr>
        <p:txBody>
          <a:bodyPr vert="horz" wrap="square" lIns="0" tIns="15875" rIns="0" bIns="0" rtlCol="0">
            <a:spAutoFit/>
          </a:bodyPr>
          <a:lstStyle/>
          <a:p>
            <a:pPr marL="12700">
              <a:lnSpc>
                <a:spcPct val="100000"/>
              </a:lnSpc>
              <a:spcBef>
                <a:spcPts val="125"/>
              </a:spcBef>
            </a:pPr>
            <a:r>
              <a:rPr sz="2000" spc="-50" dirty="0">
                <a:solidFill>
                  <a:srgbClr val="E0D6DE"/>
                </a:solidFill>
                <a:latin typeface="Verdana"/>
                <a:cs typeface="Verdana"/>
              </a:rPr>
              <a:t>4</a:t>
            </a:r>
            <a:endParaRPr sz="2000">
              <a:latin typeface="Verdana"/>
              <a:cs typeface="Verdana"/>
            </a:endParaRPr>
          </a:p>
        </p:txBody>
      </p:sp>
      <p:sp>
        <p:nvSpPr>
          <p:cNvPr id="15" name="object 16"/>
          <p:cNvSpPr txBox="1"/>
          <p:nvPr/>
        </p:nvSpPr>
        <p:spPr>
          <a:xfrm>
            <a:off x="5800728" y="4165600"/>
            <a:ext cx="2280920" cy="922019"/>
          </a:xfrm>
          <a:prstGeom prst="rect">
            <a:avLst/>
          </a:prstGeom>
        </p:spPr>
        <p:txBody>
          <a:bodyPr vert="horz" wrap="square" lIns="0" tIns="17145" rIns="0" bIns="0" rtlCol="0">
            <a:spAutoFit/>
          </a:bodyPr>
          <a:lstStyle/>
          <a:p>
            <a:pPr marL="12700">
              <a:lnSpc>
                <a:spcPct val="100000"/>
              </a:lnSpc>
              <a:spcBef>
                <a:spcPts val="135"/>
              </a:spcBef>
            </a:pPr>
            <a:r>
              <a:rPr sz="1650" spc="45" dirty="0">
                <a:solidFill>
                  <a:srgbClr val="E0D6DE"/>
                </a:solidFill>
                <a:latin typeface="Verdana"/>
                <a:cs typeface="Verdana"/>
              </a:rPr>
              <a:t>Maximize</a:t>
            </a:r>
            <a:r>
              <a:rPr sz="1650" spc="-195" dirty="0">
                <a:solidFill>
                  <a:srgbClr val="E0D6DE"/>
                </a:solidFill>
                <a:latin typeface="Verdana"/>
                <a:cs typeface="Verdana"/>
              </a:rPr>
              <a:t> </a:t>
            </a:r>
            <a:r>
              <a:rPr sz="1650" spc="-10" dirty="0">
                <a:solidFill>
                  <a:srgbClr val="E0D6DE"/>
                </a:solidFill>
                <a:latin typeface="Verdana"/>
                <a:cs typeface="Verdana"/>
              </a:rPr>
              <a:t>Savings</a:t>
            </a:r>
            <a:endParaRPr sz="1650">
              <a:latin typeface="Verdana"/>
              <a:cs typeface="Verdana"/>
            </a:endParaRPr>
          </a:p>
          <a:p>
            <a:pPr marL="12700" marR="5080">
              <a:lnSpc>
                <a:spcPct val="134300"/>
              </a:lnSpc>
              <a:spcBef>
                <a:spcPts val="690"/>
              </a:spcBef>
            </a:pPr>
            <a:r>
              <a:rPr sz="1350" spc="-40" dirty="0">
                <a:solidFill>
                  <a:srgbClr val="E0D6DE"/>
                </a:solidFill>
                <a:latin typeface="Verdana"/>
                <a:cs typeface="Verdana"/>
              </a:rPr>
              <a:t>Utilize</a:t>
            </a:r>
            <a:r>
              <a:rPr sz="1350" spc="-130" dirty="0">
                <a:solidFill>
                  <a:srgbClr val="E0D6DE"/>
                </a:solidFill>
                <a:latin typeface="Verdana"/>
                <a:cs typeface="Verdana"/>
              </a:rPr>
              <a:t> </a:t>
            </a:r>
            <a:r>
              <a:rPr sz="1350" spc="-45" dirty="0">
                <a:solidFill>
                  <a:srgbClr val="E0D6DE"/>
                </a:solidFill>
                <a:latin typeface="Verdana"/>
                <a:cs typeface="Verdana"/>
              </a:rPr>
              <a:t>discounts</a:t>
            </a:r>
            <a:r>
              <a:rPr sz="1350" spc="-130" dirty="0">
                <a:solidFill>
                  <a:srgbClr val="E0D6DE"/>
                </a:solidFill>
                <a:latin typeface="Verdana"/>
                <a:cs typeface="Verdana"/>
              </a:rPr>
              <a:t> </a:t>
            </a:r>
            <a:r>
              <a:rPr sz="1350" spc="-40" dirty="0">
                <a:solidFill>
                  <a:srgbClr val="E0D6DE"/>
                </a:solidFill>
                <a:latin typeface="Verdana"/>
                <a:cs typeface="Verdana"/>
              </a:rPr>
              <a:t>and</a:t>
            </a:r>
            <a:r>
              <a:rPr sz="1350" spc="-130" dirty="0">
                <a:solidFill>
                  <a:srgbClr val="E0D6DE"/>
                </a:solidFill>
                <a:latin typeface="Verdana"/>
                <a:cs typeface="Verdana"/>
              </a:rPr>
              <a:t> </a:t>
            </a:r>
            <a:r>
              <a:rPr sz="1350" spc="-20" dirty="0">
                <a:solidFill>
                  <a:srgbClr val="E0D6DE"/>
                </a:solidFill>
                <a:latin typeface="Verdana"/>
                <a:cs typeface="Verdana"/>
              </a:rPr>
              <a:t>pricing </a:t>
            </a:r>
            <a:r>
              <a:rPr sz="1350" spc="-10" dirty="0">
                <a:solidFill>
                  <a:srgbClr val="E0D6DE"/>
                </a:solidFill>
                <a:latin typeface="Verdana"/>
                <a:cs typeface="Verdana"/>
              </a:rPr>
              <a:t>models.</a:t>
            </a:r>
            <a:endParaRPr sz="1350">
              <a:latin typeface="Verdana"/>
              <a:cs typeface="Verdana"/>
            </a:endParaRPr>
          </a:p>
        </p:txBody>
      </p:sp>
      <p:sp>
        <p:nvSpPr>
          <p:cNvPr id="16" name="object 5"/>
          <p:cNvSpPr/>
          <p:nvPr/>
        </p:nvSpPr>
        <p:spPr>
          <a:xfrm>
            <a:off x="1905000" y="2689225"/>
            <a:ext cx="466725" cy="381000"/>
          </a:xfrm>
          <a:custGeom>
            <a:avLst/>
            <a:gdLst/>
            <a:ahLst/>
            <a:cxnLst/>
            <a:rect l="l" t="t" r="r" b="b"/>
            <a:pathLst>
              <a:path w="390525" h="381000">
                <a:moveTo>
                  <a:pt x="371932" y="0"/>
                </a:moveTo>
                <a:lnTo>
                  <a:pt x="18592" y="0"/>
                </a:lnTo>
                <a:lnTo>
                  <a:pt x="15849" y="546"/>
                </a:lnTo>
                <a:lnTo>
                  <a:pt x="0" y="18592"/>
                </a:lnTo>
                <a:lnTo>
                  <a:pt x="0" y="359575"/>
                </a:lnTo>
                <a:lnTo>
                  <a:pt x="0" y="362407"/>
                </a:lnTo>
                <a:lnTo>
                  <a:pt x="18592" y="381000"/>
                </a:lnTo>
                <a:lnTo>
                  <a:pt x="371932" y="381000"/>
                </a:lnTo>
                <a:lnTo>
                  <a:pt x="390525" y="362407"/>
                </a:lnTo>
                <a:lnTo>
                  <a:pt x="390525" y="18592"/>
                </a:lnTo>
                <a:lnTo>
                  <a:pt x="374675" y="546"/>
                </a:lnTo>
                <a:lnTo>
                  <a:pt x="371932" y="0"/>
                </a:lnTo>
                <a:close/>
              </a:path>
            </a:pathLst>
          </a:custGeom>
          <a:solidFill>
            <a:srgbClr val="25252B"/>
          </a:solidFill>
        </p:spPr>
        <p:txBody>
          <a:bodyPr wrap="square" lIns="0" tIns="0" rIns="0" bIns="0" rtlCol="0"/>
          <a:lstStyle/>
          <a:p>
            <a:pPr algn="ctr"/>
            <a:r>
              <a:rPr lang="en-US" b="1" dirty="0">
                <a:solidFill>
                  <a:schemeClr val="bg1"/>
                </a:solidFill>
              </a:rPr>
              <a:t>1</a:t>
            </a:r>
            <a:endParaRPr b="1">
              <a:solidFill>
                <a:schemeClr val="bg1"/>
              </a:solidFill>
            </a:endParaRPr>
          </a:p>
        </p:txBody>
      </p:sp>
      <p:sp>
        <p:nvSpPr>
          <p:cNvPr id="17" name="object 5"/>
          <p:cNvSpPr/>
          <p:nvPr/>
        </p:nvSpPr>
        <p:spPr>
          <a:xfrm>
            <a:off x="1905000" y="4137025"/>
            <a:ext cx="466725" cy="381000"/>
          </a:xfrm>
          <a:custGeom>
            <a:avLst/>
            <a:gdLst/>
            <a:ahLst/>
            <a:cxnLst/>
            <a:rect l="l" t="t" r="r" b="b"/>
            <a:pathLst>
              <a:path w="390525" h="381000">
                <a:moveTo>
                  <a:pt x="371932" y="0"/>
                </a:moveTo>
                <a:lnTo>
                  <a:pt x="18592" y="0"/>
                </a:lnTo>
                <a:lnTo>
                  <a:pt x="15849" y="546"/>
                </a:lnTo>
                <a:lnTo>
                  <a:pt x="0" y="18592"/>
                </a:lnTo>
                <a:lnTo>
                  <a:pt x="0" y="359575"/>
                </a:lnTo>
                <a:lnTo>
                  <a:pt x="0" y="362407"/>
                </a:lnTo>
                <a:lnTo>
                  <a:pt x="18592" y="381000"/>
                </a:lnTo>
                <a:lnTo>
                  <a:pt x="371932" y="381000"/>
                </a:lnTo>
                <a:lnTo>
                  <a:pt x="390525" y="362407"/>
                </a:lnTo>
                <a:lnTo>
                  <a:pt x="390525" y="18592"/>
                </a:lnTo>
                <a:lnTo>
                  <a:pt x="374675" y="546"/>
                </a:lnTo>
                <a:lnTo>
                  <a:pt x="371932" y="0"/>
                </a:lnTo>
                <a:close/>
              </a:path>
            </a:pathLst>
          </a:custGeom>
          <a:solidFill>
            <a:srgbClr val="25252B"/>
          </a:solidFill>
        </p:spPr>
        <p:txBody>
          <a:bodyPr wrap="square" lIns="0" tIns="0" rIns="0" bIns="0" rtlCol="0"/>
          <a:lstStyle/>
          <a:p>
            <a:pPr algn="ctr"/>
            <a:r>
              <a:rPr lang="en-US" b="1" dirty="0" smtClean="0">
                <a:solidFill>
                  <a:schemeClr val="bg1"/>
                </a:solidFill>
              </a:rPr>
              <a:t>3</a:t>
            </a:r>
            <a:endParaRPr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174626"/>
          <a:ext cx="9144000" cy="6071710"/>
        </p:xfrm>
        <a:graphic>
          <a:graphicData uri="http://schemas.openxmlformats.org/drawingml/2006/table">
            <a:tbl>
              <a:tblPr firstRow="1" bandRow="1">
                <a:tableStyleId>{073A0DAA-6AF3-43AB-8588-CEC1D06C72B9}</a:tableStyleId>
              </a:tblPr>
              <a:tblGrid>
                <a:gridCol w="3048000"/>
                <a:gridCol w="3048000"/>
                <a:gridCol w="3048000"/>
              </a:tblGrid>
              <a:tr h="665702">
                <a:tc>
                  <a:txBody>
                    <a:bodyPr/>
                    <a:lstStyle/>
                    <a:p>
                      <a:pPr algn="ctr"/>
                      <a:r>
                        <a:rPr lang="en-US" dirty="0"/>
                        <a:t>Cost Type</a:t>
                      </a:r>
                    </a:p>
                  </a:txBody>
                  <a:tcPr anchor="ctr"/>
                </a:tc>
                <a:tc>
                  <a:txBody>
                    <a:bodyPr/>
                    <a:lstStyle/>
                    <a:p>
                      <a:pPr algn="ctr"/>
                      <a:r>
                        <a:rPr lang="en-US" dirty="0"/>
                        <a:t>Examples of Services</a:t>
                      </a:r>
                    </a:p>
                  </a:txBody>
                  <a:tcPr anchor="ctr"/>
                </a:tc>
                <a:tc>
                  <a:txBody>
                    <a:bodyPr/>
                    <a:lstStyle/>
                    <a:p>
                      <a:pPr algn="ctr"/>
                      <a:r>
                        <a:rPr lang="en-US" dirty="0" smtClean="0"/>
                        <a:t>Details</a:t>
                      </a:r>
                      <a:endParaRPr lang="en-US" dirty="0"/>
                    </a:p>
                  </a:txBody>
                  <a:tcPr/>
                </a:tc>
              </a:tr>
              <a:tr h="897096">
                <a:tc>
                  <a:txBody>
                    <a:bodyPr/>
                    <a:lstStyle/>
                    <a:p>
                      <a:r>
                        <a:rPr lang="en-US" dirty="0"/>
                        <a:t>Upfront Costs</a:t>
                      </a:r>
                    </a:p>
                  </a:txBody>
                  <a:tcPr anchor="ctr"/>
                </a:tc>
                <a:tc>
                  <a:txBody>
                    <a:bodyPr/>
                    <a:lstStyle/>
                    <a:p>
                      <a:r>
                        <a:rPr lang="en-US" dirty="0"/>
                        <a:t>EC2 Reserved Instances, RDS Reserved Instances, AWS Savings Plans, Direct Connect</a:t>
                      </a:r>
                    </a:p>
                  </a:txBody>
                  <a:tcPr anchor="ctr"/>
                </a:tc>
                <a:tc>
                  <a:txBody>
                    <a:bodyPr/>
                    <a:lstStyle/>
                    <a:p>
                      <a:r>
                        <a:rPr lang="en-US" dirty="0"/>
                        <a:t>Pay in advance for a term (1-3 years) for discounts.</a:t>
                      </a:r>
                    </a:p>
                  </a:txBody>
                  <a:tcPr anchor="ctr"/>
                </a:tc>
              </a:tr>
              <a:tr h="897096">
                <a:tc>
                  <a:txBody>
                    <a:bodyPr/>
                    <a:lstStyle/>
                    <a:p>
                      <a:r>
                        <a:rPr lang="en-US" dirty="0"/>
                        <a:t>Compute Costs</a:t>
                      </a:r>
                    </a:p>
                  </a:txBody>
                  <a:tcPr anchor="ctr"/>
                </a:tc>
                <a:tc>
                  <a:txBody>
                    <a:bodyPr/>
                    <a:lstStyle/>
                    <a:p>
                      <a:r>
                        <a:rPr lang="en-US" dirty="0"/>
                        <a:t>EC2, Lambda, EKS</a:t>
                      </a:r>
                    </a:p>
                  </a:txBody>
                  <a:tcPr anchor="ctr"/>
                </a:tc>
                <a:tc>
                  <a:txBody>
                    <a:bodyPr/>
                    <a:lstStyle/>
                    <a:p>
                      <a:r>
                        <a:rPr lang="en-US" dirty="0"/>
                        <a:t>Ongoing charges based on usage, instance size, or requests.</a:t>
                      </a:r>
                    </a:p>
                  </a:txBody>
                  <a:tcPr anchor="ctr"/>
                </a:tc>
              </a:tr>
              <a:tr h="665702">
                <a:tc>
                  <a:txBody>
                    <a:bodyPr/>
                    <a:lstStyle/>
                    <a:p>
                      <a:r>
                        <a:rPr lang="en-US" dirty="0"/>
                        <a:t>Storage Costs</a:t>
                      </a:r>
                    </a:p>
                  </a:txBody>
                  <a:tcPr anchor="ctr"/>
                </a:tc>
                <a:tc>
                  <a:txBody>
                    <a:bodyPr/>
                    <a:lstStyle/>
                    <a:p>
                      <a:r>
                        <a:rPr lang="en-US" dirty="0"/>
                        <a:t>S3, EBS, EFS, </a:t>
                      </a:r>
                      <a:r>
                        <a:rPr lang="en-US" dirty="0" err="1"/>
                        <a:t>FSx</a:t>
                      </a:r>
                      <a:endParaRPr lang="en-US" dirty="0"/>
                    </a:p>
                  </a:txBody>
                  <a:tcPr anchor="ctr"/>
                </a:tc>
                <a:tc>
                  <a:txBody>
                    <a:bodyPr/>
                    <a:lstStyle/>
                    <a:p>
                      <a:r>
                        <a:rPr lang="en-US" dirty="0"/>
                        <a:t>Charges based on storage used, data transfer, and IOPS.</a:t>
                      </a:r>
                    </a:p>
                  </a:txBody>
                  <a:tcPr anchor="ctr"/>
                </a:tc>
              </a:tr>
              <a:tr h="897096">
                <a:tc>
                  <a:txBody>
                    <a:bodyPr/>
                    <a:lstStyle/>
                    <a:p>
                      <a:r>
                        <a:rPr lang="en-US" dirty="0"/>
                        <a:t>Data Transfer Costs</a:t>
                      </a:r>
                    </a:p>
                  </a:txBody>
                  <a:tcPr anchor="ctr"/>
                </a:tc>
                <a:tc>
                  <a:txBody>
                    <a:bodyPr/>
                    <a:lstStyle/>
                    <a:p>
                      <a:r>
                        <a:rPr lang="en-US" dirty="0"/>
                        <a:t>Data Transfer Out, Inter-AZ Transfer, Direct Connect</a:t>
                      </a:r>
                    </a:p>
                  </a:txBody>
                  <a:tcPr anchor="ctr"/>
                </a:tc>
                <a:tc>
                  <a:txBody>
                    <a:bodyPr/>
                    <a:lstStyle/>
                    <a:p>
                      <a:r>
                        <a:rPr lang="en-US" dirty="0"/>
                        <a:t>Charges for data moving out of AWS or between regions/AZs.</a:t>
                      </a:r>
                    </a:p>
                  </a:txBody>
                  <a:tcPr anchor="ctr"/>
                </a:tc>
              </a:tr>
              <a:tr h="665702">
                <a:tc>
                  <a:txBody>
                    <a:bodyPr/>
                    <a:lstStyle/>
                    <a:p>
                      <a:r>
                        <a:rPr lang="en-US" dirty="0"/>
                        <a:t>Database Costs</a:t>
                      </a:r>
                    </a:p>
                  </a:txBody>
                  <a:tcPr anchor="ctr"/>
                </a:tc>
                <a:tc>
                  <a:txBody>
                    <a:bodyPr/>
                    <a:lstStyle/>
                    <a:p>
                      <a:r>
                        <a:rPr lang="en-US" dirty="0"/>
                        <a:t>RDS, </a:t>
                      </a:r>
                      <a:r>
                        <a:rPr lang="en-US" dirty="0" err="1"/>
                        <a:t>DynamoDB</a:t>
                      </a:r>
                      <a:r>
                        <a:rPr lang="en-US" dirty="0"/>
                        <a:t>, Aurora, </a:t>
                      </a:r>
                      <a:r>
                        <a:rPr lang="en-US" dirty="0" err="1"/>
                        <a:t>Redshift</a:t>
                      </a:r>
                      <a:endParaRPr lang="en-US" dirty="0"/>
                    </a:p>
                  </a:txBody>
                  <a:tcPr anchor="ctr"/>
                </a:tc>
                <a:tc>
                  <a:txBody>
                    <a:bodyPr/>
                    <a:lstStyle/>
                    <a:p>
                      <a:r>
                        <a:rPr lang="en-US" dirty="0"/>
                        <a:t>Based on database usage, storage, and instance type.</a:t>
                      </a:r>
                    </a:p>
                  </a:txBody>
                  <a:tcPr anchor="ctr"/>
                </a:tc>
              </a:tr>
              <a:tr h="665702">
                <a:tc>
                  <a:txBody>
                    <a:bodyPr/>
                    <a:lstStyle/>
                    <a:p>
                      <a:r>
                        <a:rPr lang="en-US" dirty="0"/>
                        <a:t>Monitoring &amp; Logging Costs</a:t>
                      </a:r>
                    </a:p>
                  </a:txBody>
                  <a:tcPr anchor="ctr"/>
                </a:tc>
                <a:tc>
                  <a:txBody>
                    <a:bodyPr/>
                    <a:lstStyle/>
                    <a:p>
                      <a:r>
                        <a:rPr lang="en-US" dirty="0" err="1"/>
                        <a:t>CloudWatch</a:t>
                      </a:r>
                      <a:r>
                        <a:rPr lang="en-US" dirty="0"/>
                        <a:t>, </a:t>
                      </a:r>
                      <a:r>
                        <a:rPr lang="en-US" dirty="0" err="1"/>
                        <a:t>CloudTrail</a:t>
                      </a:r>
                      <a:endParaRPr lang="en-US" dirty="0"/>
                    </a:p>
                  </a:txBody>
                  <a:tcPr anchor="ctr"/>
                </a:tc>
                <a:tc>
                  <a:txBody>
                    <a:bodyPr/>
                    <a:lstStyle/>
                    <a:p>
                      <a:r>
                        <a:rPr lang="en-US" dirty="0"/>
                        <a:t>Costs for metrics, logs, and events.</a:t>
                      </a:r>
                    </a:p>
                  </a:txBody>
                  <a:tcPr anchor="ctr"/>
                </a:tc>
              </a:tr>
              <a:tr h="665702">
                <a:tc>
                  <a:txBody>
                    <a:bodyPr/>
                    <a:lstStyle/>
                    <a:p>
                      <a:r>
                        <a:rPr lang="en-US" dirty="0"/>
                        <a:t>Other Service Costs</a:t>
                      </a:r>
                    </a:p>
                  </a:txBody>
                  <a:tcPr anchor="ctr"/>
                </a:tc>
                <a:tc>
                  <a:txBody>
                    <a:bodyPr/>
                    <a:lstStyle/>
                    <a:p>
                      <a:r>
                        <a:rPr lang="en-US" dirty="0"/>
                        <a:t>API Gateway, Route 53, Secrets Manager</a:t>
                      </a:r>
                    </a:p>
                  </a:txBody>
                  <a:tcPr anchor="ctr"/>
                </a:tc>
                <a:tc>
                  <a:txBody>
                    <a:bodyPr/>
                    <a:lstStyle/>
                    <a:p>
                      <a:r>
                        <a:rPr lang="en-US" dirty="0"/>
                        <a:t>Based on requests, data transfer, or services used.</a:t>
                      </a:r>
                    </a:p>
                  </a:txBody>
                  <a:tcPr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253"/>
            <a:ext cx="4286250" cy="6438645"/>
          </a:xfrm>
          <a:prstGeom prst="rect">
            <a:avLst/>
          </a:prstGeom>
        </p:spPr>
      </p:pic>
      <p:sp>
        <p:nvSpPr>
          <p:cNvPr id="3" name="object 3"/>
          <p:cNvSpPr txBox="1">
            <a:spLocks noGrp="1"/>
          </p:cNvSpPr>
          <p:nvPr>
            <p:ph type="title"/>
          </p:nvPr>
        </p:nvSpPr>
        <p:spPr>
          <a:prstGeom prst="rect">
            <a:avLst/>
          </a:prstGeom>
        </p:spPr>
        <p:txBody>
          <a:bodyPr vert="horz" wrap="square" lIns="0" tIns="566619" rIns="0" bIns="0" rtlCol="0">
            <a:spAutoFit/>
          </a:bodyPr>
          <a:lstStyle/>
          <a:p>
            <a:pPr marL="4335145" marR="5080">
              <a:lnSpc>
                <a:spcPts val="4200"/>
              </a:lnSpc>
              <a:spcBef>
                <a:spcPts val="50"/>
              </a:spcBef>
            </a:pPr>
            <a:r>
              <a:rPr sz="3350" spc="-35" dirty="0"/>
              <a:t>Key</a:t>
            </a:r>
            <a:r>
              <a:rPr sz="3350" spc="-420" dirty="0"/>
              <a:t> </a:t>
            </a:r>
            <a:r>
              <a:rPr sz="3350" spc="120"/>
              <a:t>AWS</a:t>
            </a:r>
            <a:r>
              <a:rPr sz="3350" spc="-415" dirty="0"/>
              <a:t> </a:t>
            </a:r>
            <a:r>
              <a:rPr sz="3350" spc="165" dirty="0"/>
              <a:t>Cost </a:t>
            </a:r>
            <a:r>
              <a:rPr sz="3350" spc="105" dirty="0"/>
              <a:t>Optimization</a:t>
            </a:r>
            <a:r>
              <a:rPr sz="3350" spc="-409" dirty="0"/>
              <a:t> </a:t>
            </a:r>
            <a:r>
              <a:rPr sz="3350" spc="55" dirty="0"/>
              <a:t>Strategies</a:t>
            </a:r>
            <a:endParaRPr sz="3350"/>
          </a:p>
        </p:txBody>
      </p:sp>
      <p:sp>
        <p:nvSpPr>
          <p:cNvPr id="4" name="object 4"/>
          <p:cNvSpPr txBox="1"/>
          <p:nvPr/>
        </p:nvSpPr>
        <p:spPr>
          <a:xfrm>
            <a:off x="4873625" y="2330450"/>
            <a:ext cx="4109085" cy="231140"/>
          </a:xfrm>
          <a:prstGeom prst="rect">
            <a:avLst/>
          </a:prstGeom>
        </p:spPr>
        <p:txBody>
          <a:bodyPr vert="horz" wrap="square" lIns="0" tIns="12700" rIns="0" bIns="0" rtlCol="0">
            <a:spAutoFit/>
          </a:bodyPr>
          <a:lstStyle/>
          <a:p>
            <a:pPr marL="12700">
              <a:lnSpc>
                <a:spcPct val="100000"/>
              </a:lnSpc>
              <a:spcBef>
                <a:spcPts val="100"/>
              </a:spcBef>
            </a:pPr>
            <a:r>
              <a:rPr sz="1350" spc="-65" dirty="0">
                <a:solidFill>
                  <a:srgbClr val="E0D6DE"/>
                </a:solidFill>
                <a:latin typeface="Verdana"/>
                <a:cs typeface="Verdana"/>
              </a:rPr>
              <a:t>Discover</a:t>
            </a:r>
            <a:r>
              <a:rPr sz="1350" spc="-140" dirty="0">
                <a:solidFill>
                  <a:srgbClr val="E0D6DE"/>
                </a:solidFill>
                <a:latin typeface="Verdana"/>
                <a:cs typeface="Verdana"/>
              </a:rPr>
              <a:t> </a:t>
            </a:r>
            <a:r>
              <a:rPr sz="1350" spc="-55" dirty="0">
                <a:solidFill>
                  <a:srgbClr val="E0D6DE"/>
                </a:solidFill>
                <a:latin typeface="Verdana"/>
                <a:cs typeface="Verdana"/>
              </a:rPr>
              <a:t>proven</a:t>
            </a:r>
            <a:r>
              <a:rPr sz="1350" spc="-135" dirty="0">
                <a:solidFill>
                  <a:srgbClr val="E0D6DE"/>
                </a:solidFill>
                <a:latin typeface="Verdana"/>
                <a:cs typeface="Verdana"/>
              </a:rPr>
              <a:t> </a:t>
            </a:r>
            <a:r>
              <a:rPr sz="1350" spc="-50" dirty="0">
                <a:solidFill>
                  <a:srgbClr val="E0D6DE"/>
                </a:solidFill>
                <a:latin typeface="Verdana"/>
                <a:cs typeface="Verdana"/>
              </a:rPr>
              <a:t>methods</a:t>
            </a:r>
            <a:r>
              <a:rPr sz="1350" spc="-135" dirty="0">
                <a:solidFill>
                  <a:srgbClr val="E0D6DE"/>
                </a:solidFill>
                <a:latin typeface="Verdana"/>
                <a:cs typeface="Verdana"/>
              </a:rPr>
              <a:t> </a:t>
            </a:r>
            <a:r>
              <a:rPr sz="1350" spc="-50" dirty="0">
                <a:solidFill>
                  <a:srgbClr val="E0D6DE"/>
                </a:solidFill>
                <a:latin typeface="Verdana"/>
                <a:cs typeface="Verdana"/>
              </a:rPr>
              <a:t>for</a:t>
            </a:r>
            <a:r>
              <a:rPr sz="1350" spc="-135" dirty="0">
                <a:solidFill>
                  <a:srgbClr val="E0D6DE"/>
                </a:solidFill>
                <a:latin typeface="Verdana"/>
                <a:cs typeface="Verdana"/>
              </a:rPr>
              <a:t> </a:t>
            </a:r>
            <a:r>
              <a:rPr sz="1350" spc="-35" dirty="0">
                <a:solidFill>
                  <a:srgbClr val="E0D6DE"/>
                </a:solidFill>
                <a:latin typeface="Verdana"/>
                <a:cs typeface="Verdana"/>
              </a:rPr>
              <a:t>controlling</a:t>
            </a:r>
            <a:r>
              <a:rPr sz="1350" spc="-135" dirty="0">
                <a:solidFill>
                  <a:srgbClr val="E0D6DE"/>
                </a:solidFill>
                <a:latin typeface="Verdana"/>
                <a:cs typeface="Verdana"/>
              </a:rPr>
              <a:t> </a:t>
            </a:r>
            <a:r>
              <a:rPr sz="1350" spc="-145">
                <a:solidFill>
                  <a:srgbClr val="E0D6DE"/>
                </a:solidFill>
                <a:latin typeface="Verdana"/>
                <a:cs typeface="Verdana"/>
              </a:rPr>
              <a:t>AWS</a:t>
            </a:r>
            <a:r>
              <a:rPr sz="1350" spc="-135" dirty="0">
                <a:solidFill>
                  <a:srgbClr val="E0D6DE"/>
                </a:solidFill>
                <a:latin typeface="Verdana"/>
                <a:cs typeface="Verdana"/>
              </a:rPr>
              <a:t> </a:t>
            </a:r>
            <a:r>
              <a:rPr sz="1350" spc="-35" dirty="0">
                <a:solidFill>
                  <a:srgbClr val="E0D6DE"/>
                </a:solidFill>
                <a:latin typeface="Verdana"/>
                <a:cs typeface="Verdana"/>
              </a:rPr>
              <a:t>costs.</a:t>
            </a:r>
            <a:endParaRPr sz="1350">
              <a:latin typeface="Verdana"/>
              <a:cs typeface="Verdana"/>
            </a:endParaRPr>
          </a:p>
        </p:txBody>
      </p:sp>
      <p:sp>
        <p:nvSpPr>
          <p:cNvPr id="5" name="object 5"/>
          <p:cNvSpPr/>
          <p:nvPr/>
        </p:nvSpPr>
        <p:spPr>
          <a:xfrm>
            <a:off x="4886325" y="2771774"/>
            <a:ext cx="2886075" cy="1257300"/>
          </a:xfrm>
          <a:custGeom>
            <a:avLst/>
            <a:gdLst/>
            <a:ahLst/>
            <a:cxnLst/>
            <a:rect l="l" t="t" r="r" b="b"/>
            <a:pathLst>
              <a:path w="2886075" h="1257300">
                <a:moveTo>
                  <a:pt x="2867482" y="0"/>
                </a:moveTo>
                <a:lnTo>
                  <a:pt x="18592" y="0"/>
                </a:lnTo>
                <a:lnTo>
                  <a:pt x="15849" y="546"/>
                </a:lnTo>
                <a:lnTo>
                  <a:pt x="0" y="18592"/>
                </a:lnTo>
                <a:lnTo>
                  <a:pt x="0" y="1235875"/>
                </a:lnTo>
                <a:lnTo>
                  <a:pt x="0" y="1238707"/>
                </a:lnTo>
                <a:lnTo>
                  <a:pt x="18592" y="1257300"/>
                </a:lnTo>
                <a:lnTo>
                  <a:pt x="2867482" y="1257300"/>
                </a:lnTo>
                <a:lnTo>
                  <a:pt x="2886075" y="1238707"/>
                </a:lnTo>
                <a:lnTo>
                  <a:pt x="2886075" y="18592"/>
                </a:lnTo>
                <a:lnTo>
                  <a:pt x="2870225" y="546"/>
                </a:lnTo>
                <a:lnTo>
                  <a:pt x="2867482" y="0"/>
                </a:lnTo>
                <a:close/>
              </a:path>
            </a:pathLst>
          </a:custGeom>
          <a:solidFill>
            <a:srgbClr val="25252B"/>
          </a:solidFill>
        </p:spPr>
        <p:txBody>
          <a:bodyPr wrap="square" lIns="0" tIns="0" rIns="0" bIns="0" rtlCol="0"/>
          <a:lstStyle/>
          <a:p>
            <a:endParaRPr/>
          </a:p>
        </p:txBody>
      </p:sp>
      <p:sp>
        <p:nvSpPr>
          <p:cNvPr id="6" name="object 6"/>
          <p:cNvSpPr txBox="1"/>
          <p:nvPr/>
        </p:nvSpPr>
        <p:spPr>
          <a:xfrm>
            <a:off x="5045075" y="2916237"/>
            <a:ext cx="2346960" cy="922019"/>
          </a:xfrm>
          <a:prstGeom prst="rect">
            <a:avLst/>
          </a:prstGeom>
        </p:spPr>
        <p:txBody>
          <a:bodyPr vert="horz" wrap="square" lIns="0" tIns="17145" rIns="0" bIns="0" rtlCol="0">
            <a:spAutoFit/>
          </a:bodyPr>
          <a:lstStyle/>
          <a:p>
            <a:pPr marL="12700">
              <a:lnSpc>
                <a:spcPct val="100000"/>
              </a:lnSpc>
              <a:spcBef>
                <a:spcPts val="135"/>
              </a:spcBef>
            </a:pPr>
            <a:r>
              <a:rPr sz="1650" dirty="0">
                <a:solidFill>
                  <a:srgbClr val="E0D6DE"/>
                </a:solidFill>
                <a:latin typeface="Verdana"/>
                <a:cs typeface="Verdana"/>
              </a:rPr>
              <a:t>Reserved</a:t>
            </a:r>
            <a:r>
              <a:rPr sz="1650" spc="135" dirty="0">
                <a:solidFill>
                  <a:srgbClr val="E0D6DE"/>
                </a:solidFill>
                <a:latin typeface="Verdana"/>
                <a:cs typeface="Verdana"/>
              </a:rPr>
              <a:t> </a:t>
            </a:r>
            <a:r>
              <a:rPr sz="1650" spc="-10" dirty="0">
                <a:solidFill>
                  <a:srgbClr val="E0D6DE"/>
                </a:solidFill>
                <a:latin typeface="Verdana"/>
                <a:cs typeface="Verdana"/>
              </a:rPr>
              <a:t>Instances</a:t>
            </a:r>
            <a:endParaRPr sz="1650">
              <a:latin typeface="Verdana"/>
              <a:cs typeface="Verdana"/>
            </a:endParaRPr>
          </a:p>
          <a:p>
            <a:pPr marL="12700" marR="5080">
              <a:lnSpc>
                <a:spcPct val="129600"/>
              </a:lnSpc>
              <a:spcBef>
                <a:spcPts val="840"/>
              </a:spcBef>
            </a:pPr>
            <a:r>
              <a:rPr sz="1350" spc="-50" dirty="0">
                <a:solidFill>
                  <a:srgbClr val="E0D6DE"/>
                </a:solidFill>
                <a:latin typeface="Verdana"/>
                <a:cs typeface="Verdana"/>
              </a:rPr>
              <a:t>Commit</a:t>
            </a:r>
            <a:r>
              <a:rPr sz="1350" spc="-140" dirty="0">
                <a:solidFill>
                  <a:srgbClr val="E0D6DE"/>
                </a:solidFill>
                <a:latin typeface="Verdana"/>
                <a:cs typeface="Verdana"/>
              </a:rPr>
              <a:t> </a:t>
            </a:r>
            <a:r>
              <a:rPr sz="1350" spc="-40" dirty="0">
                <a:solidFill>
                  <a:srgbClr val="E0D6DE"/>
                </a:solidFill>
                <a:latin typeface="Verdana"/>
                <a:cs typeface="Verdana"/>
              </a:rPr>
              <a:t>to</a:t>
            </a:r>
            <a:r>
              <a:rPr sz="1350" spc="-135" dirty="0">
                <a:solidFill>
                  <a:srgbClr val="E0D6DE"/>
                </a:solidFill>
                <a:latin typeface="Verdana"/>
                <a:cs typeface="Verdana"/>
              </a:rPr>
              <a:t> </a:t>
            </a:r>
            <a:r>
              <a:rPr sz="1350" spc="-60" dirty="0">
                <a:solidFill>
                  <a:srgbClr val="E0D6DE"/>
                </a:solidFill>
                <a:latin typeface="Verdana"/>
                <a:cs typeface="Verdana"/>
              </a:rPr>
              <a:t>instance</a:t>
            </a:r>
            <a:r>
              <a:rPr sz="1350" spc="-135" dirty="0">
                <a:solidFill>
                  <a:srgbClr val="E0D6DE"/>
                </a:solidFill>
                <a:latin typeface="Verdana"/>
                <a:cs typeface="Verdana"/>
              </a:rPr>
              <a:t> </a:t>
            </a:r>
            <a:r>
              <a:rPr sz="1350" spc="-75" dirty="0">
                <a:solidFill>
                  <a:srgbClr val="E0D6DE"/>
                </a:solidFill>
                <a:latin typeface="Verdana"/>
                <a:cs typeface="Verdana"/>
              </a:rPr>
              <a:t>usage</a:t>
            </a:r>
            <a:r>
              <a:rPr sz="1350" spc="-140" dirty="0">
                <a:solidFill>
                  <a:srgbClr val="E0D6DE"/>
                </a:solidFill>
                <a:latin typeface="Verdana"/>
                <a:cs typeface="Verdana"/>
              </a:rPr>
              <a:t> </a:t>
            </a:r>
            <a:r>
              <a:rPr sz="1350" spc="-25" dirty="0">
                <a:solidFill>
                  <a:srgbClr val="E0D6DE"/>
                </a:solidFill>
                <a:latin typeface="Verdana"/>
                <a:cs typeface="Verdana"/>
              </a:rPr>
              <a:t>for </a:t>
            </a:r>
            <a:r>
              <a:rPr sz="1350" spc="-10" dirty="0">
                <a:solidFill>
                  <a:srgbClr val="E0D6DE"/>
                </a:solidFill>
                <a:latin typeface="Verdana"/>
                <a:cs typeface="Verdana"/>
              </a:rPr>
              <a:t>discounts.</a:t>
            </a:r>
            <a:endParaRPr sz="1350">
              <a:latin typeface="Verdana"/>
              <a:cs typeface="Verdana"/>
            </a:endParaRPr>
          </a:p>
        </p:txBody>
      </p:sp>
      <p:sp>
        <p:nvSpPr>
          <p:cNvPr id="7" name="object 7"/>
          <p:cNvSpPr/>
          <p:nvPr/>
        </p:nvSpPr>
        <p:spPr>
          <a:xfrm>
            <a:off x="7943850" y="2771774"/>
            <a:ext cx="2886075" cy="1257300"/>
          </a:xfrm>
          <a:custGeom>
            <a:avLst/>
            <a:gdLst/>
            <a:ahLst/>
            <a:cxnLst/>
            <a:rect l="l" t="t" r="r" b="b"/>
            <a:pathLst>
              <a:path w="2886075" h="1257300">
                <a:moveTo>
                  <a:pt x="2867482" y="0"/>
                </a:moveTo>
                <a:lnTo>
                  <a:pt x="18592" y="0"/>
                </a:lnTo>
                <a:lnTo>
                  <a:pt x="15849" y="546"/>
                </a:lnTo>
                <a:lnTo>
                  <a:pt x="0" y="18592"/>
                </a:lnTo>
                <a:lnTo>
                  <a:pt x="0" y="1235875"/>
                </a:lnTo>
                <a:lnTo>
                  <a:pt x="0" y="1238707"/>
                </a:lnTo>
                <a:lnTo>
                  <a:pt x="18592" y="1257300"/>
                </a:lnTo>
                <a:lnTo>
                  <a:pt x="2867482" y="1257300"/>
                </a:lnTo>
                <a:lnTo>
                  <a:pt x="2886075" y="1238707"/>
                </a:lnTo>
                <a:lnTo>
                  <a:pt x="2886075" y="18592"/>
                </a:lnTo>
                <a:lnTo>
                  <a:pt x="2870225" y="546"/>
                </a:lnTo>
                <a:lnTo>
                  <a:pt x="2867482" y="0"/>
                </a:lnTo>
                <a:close/>
              </a:path>
            </a:pathLst>
          </a:custGeom>
          <a:solidFill>
            <a:srgbClr val="25252B"/>
          </a:solidFill>
        </p:spPr>
        <p:txBody>
          <a:bodyPr wrap="square" lIns="0" tIns="0" rIns="0" bIns="0" rtlCol="0"/>
          <a:lstStyle/>
          <a:p>
            <a:endParaRPr/>
          </a:p>
        </p:txBody>
      </p:sp>
      <p:sp>
        <p:nvSpPr>
          <p:cNvPr id="8" name="object 8"/>
          <p:cNvSpPr txBox="1"/>
          <p:nvPr/>
        </p:nvSpPr>
        <p:spPr>
          <a:xfrm>
            <a:off x="8102600" y="2916237"/>
            <a:ext cx="2543810" cy="922019"/>
          </a:xfrm>
          <a:prstGeom prst="rect">
            <a:avLst/>
          </a:prstGeom>
        </p:spPr>
        <p:txBody>
          <a:bodyPr vert="horz" wrap="square" lIns="0" tIns="17145" rIns="0" bIns="0" rtlCol="0">
            <a:spAutoFit/>
          </a:bodyPr>
          <a:lstStyle/>
          <a:p>
            <a:pPr marL="12700">
              <a:lnSpc>
                <a:spcPct val="100000"/>
              </a:lnSpc>
              <a:spcBef>
                <a:spcPts val="135"/>
              </a:spcBef>
            </a:pPr>
            <a:r>
              <a:rPr sz="1650" dirty="0">
                <a:solidFill>
                  <a:srgbClr val="E0D6DE"/>
                </a:solidFill>
                <a:latin typeface="Verdana"/>
                <a:cs typeface="Verdana"/>
              </a:rPr>
              <a:t>Savings</a:t>
            </a:r>
            <a:r>
              <a:rPr sz="1650" spc="40" dirty="0">
                <a:solidFill>
                  <a:srgbClr val="E0D6DE"/>
                </a:solidFill>
                <a:latin typeface="Verdana"/>
                <a:cs typeface="Verdana"/>
              </a:rPr>
              <a:t> </a:t>
            </a:r>
            <a:r>
              <a:rPr sz="1650" spc="-10" dirty="0">
                <a:solidFill>
                  <a:srgbClr val="E0D6DE"/>
                </a:solidFill>
                <a:latin typeface="Verdana"/>
                <a:cs typeface="Verdana"/>
              </a:rPr>
              <a:t>Plans</a:t>
            </a:r>
            <a:endParaRPr sz="1650">
              <a:latin typeface="Verdana"/>
              <a:cs typeface="Verdana"/>
            </a:endParaRPr>
          </a:p>
          <a:p>
            <a:pPr marL="12700" marR="5080">
              <a:lnSpc>
                <a:spcPct val="129600"/>
              </a:lnSpc>
              <a:spcBef>
                <a:spcPts val="840"/>
              </a:spcBef>
            </a:pPr>
            <a:r>
              <a:rPr sz="1350" spc="-70" dirty="0">
                <a:solidFill>
                  <a:srgbClr val="E0D6DE"/>
                </a:solidFill>
                <a:latin typeface="Verdana"/>
                <a:cs typeface="Verdana"/>
              </a:rPr>
              <a:t>Pay</a:t>
            </a:r>
            <a:r>
              <a:rPr sz="1350" spc="-135" dirty="0">
                <a:solidFill>
                  <a:srgbClr val="E0D6DE"/>
                </a:solidFill>
                <a:latin typeface="Verdana"/>
                <a:cs typeface="Verdana"/>
              </a:rPr>
              <a:t> </a:t>
            </a:r>
            <a:r>
              <a:rPr sz="1350" spc="-65" dirty="0">
                <a:solidFill>
                  <a:srgbClr val="E0D6DE"/>
                </a:solidFill>
                <a:latin typeface="Verdana"/>
                <a:cs typeface="Verdana"/>
              </a:rPr>
              <a:t>a</a:t>
            </a:r>
            <a:r>
              <a:rPr sz="1350" spc="-135" dirty="0">
                <a:solidFill>
                  <a:srgbClr val="E0D6DE"/>
                </a:solidFill>
                <a:latin typeface="Verdana"/>
                <a:cs typeface="Verdana"/>
              </a:rPr>
              <a:t> </a:t>
            </a:r>
            <a:r>
              <a:rPr sz="1350" spc="-45" dirty="0">
                <a:solidFill>
                  <a:srgbClr val="E0D6DE"/>
                </a:solidFill>
                <a:latin typeface="Verdana"/>
                <a:cs typeface="Verdana"/>
              </a:rPr>
              <a:t>discounted</a:t>
            </a:r>
            <a:r>
              <a:rPr sz="1350" spc="-130" dirty="0">
                <a:solidFill>
                  <a:srgbClr val="E0D6DE"/>
                </a:solidFill>
                <a:latin typeface="Verdana"/>
                <a:cs typeface="Verdana"/>
              </a:rPr>
              <a:t> </a:t>
            </a:r>
            <a:r>
              <a:rPr sz="1350" spc="-45" dirty="0">
                <a:solidFill>
                  <a:srgbClr val="E0D6DE"/>
                </a:solidFill>
                <a:latin typeface="Verdana"/>
                <a:cs typeface="Verdana"/>
              </a:rPr>
              <a:t>hourly</a:t>
            </a:r>
            <a:r>
              <a:rPr sz="1350" spc="-135" dirty="0">
                <a:solidFill>
                  <a:srgbClr val="E0D6DE"/>
                </a:solidFill>
                <a:latin typeface="Verdana"/>
                <a:cs typeface="Verdana"/>
              </a:rPr>
              <a:t> </a:t>
            </a:r>
            <a:r>
              <a:rPr sz="1350" spc="-80" dirty="0">
                <a:solidFill>
                  <a:srgbClr val="E0D6DE"/>
                </a:solidFill>
                <a:latin typeface="Verdana"/>
                <a:cs typeface="Verdana"/>
              </a:rPr>
              <a:t>rate</a:t>
            </a:r>
            <a:r>
              <a:rPr sz="1350" spc="-135" dirty="0">
                <a:solidFill>
                  <a:srgbClr val="E0D6DE"/>
                </a:solidFill>
                <a:latin typeface="Verdana"/>
                <a:cs typeface="Verdana"/>
              </a:rPr>
              <a:t> </a:t>
            </a:r>
            <a:r>
              <a:rPr sz="1350" spc="-25" dirty="0">
                <a:solidFill>
                  <a:srgbClr val="E0D6DE"/>
                </a:solidFill>
                <a:latin typeface="Verdana"/>
                <a:cs typeface="Verdana"/>
              </a:rPr>
              <a:t>for </a:t>
            </a:r>
            <a:r>
              <a:rPr sz="1350" spc="-10" dirty="0">
                <a:solidFill>
                  <a:srgbClr val="E0D6DE"/>
                </a:solidFill>
                <a:latin typeface="Verdana"/>
                <a:cs typeface="Verdana"/>
              </a:rPr>
              <a:t>compute.</a:t>
            </a:r>
            <a:endParaRPr sz="1350">
              <a:latin typeface="Verdana"/>
              <a:cs typeface="Verdana"/>
            </a:endParaRPr>
          </a:p>
        </p:txBody>
      </p:sp>
      <p:sp>
        <p:nvSpPr>
          <p:cNvPr id="9" name="object 9"/>
          <p:cNvSpPr/>
          <p:nvPr/>
        </p:nvSpPr>
        <p:spPr>
          <a:xfrm>
            <a:off x="4886325" y="4200525"/>
            <a:ext cx="2886075" cy="1266825"/>
          </a:xfrm>
          <a:custGeom>
            <a:avLst/>
            <a:gdLst/>
            <a:ahLst/>
            <a:cxnLst/>
            <a:rect l="l" t="t" r="r" b="b"/>
            <a:pathLst>
              <a:path w="2886075" h="1266825">
                <a:moveTo>
                  <a:pt x="2867482" y="0"/>
                </a:moveTo>
                <a:lnTo>
                  <a:pt x="18592" y="0"/>
                </a:lnTo>
                <a:lnTo>
                  <a:pt x="15849" y="546"/>
                </a:lnTo>
                <a:lnTo>
                  <a:pt x="0" y="18592"/>
                </a:lnTo>
                <a:lnTo>
                  <a:pt x="0" y="1245395"/>
                </a:lnTo>
                <a:lnTo>
                  <a:pt x="0" y="1248232"/>
                </a:lnTo>
                <a:lnTo>
                  <a:pt x="18592" y="1266826"/>
                </a:lnTo>
                <a:lnTo>
                  <a:pt x="2867482" y="1266826"/>
                </a:lnTo>
                <a:lnTo>
                  <a:pt x="2886075" y="1248232"/>
                </a:lnTo>
                <a:lnTo>
                  <a:pt x="2886075" y="18592"/>
                </a:lnTo>
                <a:lnTo>
                  <a:pt x="2870225" y="546"/>
                </a:lnTo>
                <a:lnTo>
                  <a:pt x="2867482" y="0"/>
                </a:lnTo>
                <a:close/>
              </a:path>
            </a:pathLst>
          </a:custGeom>
          <a:solidFill>
            <a:srgbClr val="25252B"/>
          </a:solidFill>
        </p:spPr>
        <p:txBody>
          <a:bodyPr wrap="square" lIns="0" tIns="0" rIns="0" bIns="0" rtlCol="0"/>
          <a:lstStyle/>
          <a:p>
            <a:endParaRPr/>
          </a:p>
        </p:txBody>
      </p:sp>
      <p:sp>
        <p:nvSpPr>
          <p:cNvPr id="10" name="object 10"/>
          <p:cNvSpPr txBox="1"/>
          <p:nvPr/>
        </p:nvSpPr>
        <p:spPr>
          <a:xfrm>
            <a:off x="5045075" y="4344987"/>
            <a:ext cx="2562860" cy="931544"/>
          </a:xfrm>
          <a:prstGeom prst="rect">
            <a:avLst/>
          </a:prstGeom>
        </p:spPr>
        <p:txBody>
          <a:bodyPr vert="horz" wrap="square" lIns="0" tIns="17145" rIns="0" bIns="0" rtlCol="0">
            <a:spAutoFit/>
          </a:bodyPr>
          <a:lstStyle/>
          <a:p>
            <a:pPr marL="12700">
              <a:lnSpc>
                <a:spcPct val="100000"/>
              </a:lnSpc>
              <a:spcBef>
                <a:spcPts val="135"/>
              </a:spcBef>
            </a:pPr>
            <a:r>
              <a:rPr sz="1650" spc="95" dirty="0">
                <a:solidFill>
                  <a:srgbClr val="E0D6DE"/>
                </a:solidFill>
                <a:latin typeface="Verdana"/>
                <a:cs typeface="Verdana"/>
              </a:rPr>
              <a:t>Spot</a:t>
            </a:r>
            <a:r>
              <a:rPr sz="1650" spc="-210" dirty="0">
                <a:solidFill>
                  <a:srgbClr val="E0D6DE"/>
                </a:solidFill>
                <a:latin typeface="Verdana"/>
                <a:cs typeface="Verdana"/>
              </a:rPr>
              <a:t> </a:t>
            </a:r>
            <a:r>
              <a:rPr sz="1650" spc="-10" dirty="0">
                <a:solidFill>
                  <a:srgbClr val="E0D6DE"/>
                </a:solidFill>
                <a:latin typeface="Verdana"/>
                <a:cs typeface="Verdana"/>
              </a:rPr>
              <a:t>Instances</a:t>
            </a:r>
            <a:endParaRPr sz="1650">
              <a:latin typeface="Verdana"/>
              <a:cs typeface="Verdana"/>
            </a:endParaRPr>
          </a:p>
          <a:p>
            <a:pPr marL="12700" marR="5080">
              <a:lnSpc>
                <a:spcPct val="134300"/>
              </a:lnSpc>
              <a:spcBef>
                <a:spcPts val="765"/>
              </a:spcBef>
            </a:pPr>
            <a:r>
              <a:rPr sz="1350" spc="-20" dirty="0">
                <a:solidFill>
                  <a:srgbClr val="E0D6DE"/>
                </a:solidFill>
                <a:latin typeface="Verdana"/>
                <a:cs typeface="Verdana"/>
              </a:rPr>
              <a:t>Bid</a:t>
            </a:r>
            <a:r>
              <a:rPr sz="1350" spc="-145" dirty="0">
                <a:solidFill>
                  <a:srgbClr val="E0D6DE"/>
                </a:solidFill>
                <a:latin typeface="Verdana"/>
                <a:cs typeface="Verdana"/>
              </a:rPr>
              <a:t> </a:t>
            </a:r>
            <a:r>
              <a:rPr sz="1350" spc="-25" dirty="0">
                <a:solidFill>
                  <a:srgbClr val="E0D6DE"/>
                </a:solidFill>
                <a:latin typeface="Verdana"/>
                <a:cs typeface="Verdana"/>
              </a:rPr>
              <a:t>on</a:t>
            </a:r>
            <a:r>
              <a:rPr sz="1350" spc="-145" dirty="0">
                <a:solidFill>
                  <a:srgbClr val="E0D6DE"/>
                </a:solidFill>
                <a:latin typeface="Verdana"/>
                <a:cs typeface="Verdana"/>
              </a:rPr>
              <a:t> </a:t>
            </a:r>
            <a:r>
              <a:rPr sz="1350" spc="-50" dirty="0">
                <a:solidFill>
                  <a:srgbClr val="E0D6DE"/>
                </a:solidFill>
                <a:latin typeface="Verdana"/>
                <a:cs typeface="Verdana"/>
              </a:rPr>
              <a:t>unused</a:t>
            </a:r>
            <a:r>
              <a:rPr sz="1350" spc="-145" dirty="0">
                <a:solidFill>
                  <a:srgbClr val="E0D6DE"/>
                </a:solidFill>
                <a:latin typeface="Verdana"/>
                <a:cs typeface="Verdana"/>
              </a:rPr>
              <a:t> </a:t>
            </a:r>
            <a:r>
              <a:rPr sz="1350" spc="-95" dirty="0">
                <a:solidFill>
                  <a:srgbClr val="E0D6DE"/>
                </a:solidFill>
                <a:latin typeface="Verdana"/>
                <a:cs typeface="Verdana"/>
              </a:rPr>
              <a:t>EC2</a:t>
            </a:r>
            <a:r>
              <a:rPr sz="1350" spc="-140" dirty="0">
                <a:solidFill>
                  <a:srgbClr val="E0D6DE"/>
                </a:solidFill>
                <a:latin typeface="Verdana"/>
                <a:cs typeface="Verdana"/>
              </a:rPr>
              <a:t> </a:t>
            </a:r>
            <a:r>
              <a:rPr sz="1350" spc="-60" dirty="0">
                <a:solidFill>
                  <a:srgbClr val="E0D6DE"/>
                </a:solidFill>
                <a:latin typeface="Verdana"/>
                <a:cs typeface="Verdana"/>
              </a:rPr>
              <a:t>instances</a:t>
            </a:r>
            <a:r>
              <a:rPr sz="1350" spc="-145" dirty="0">
                <a:solidFill>
                  <a:srgbClr val="E0D6DE"/>
                </a:solidFill>
                <a:latin typeface="Verdana"/>
                <a:cs typeface="Verdana"/>
              </a:rPr>
              <a:t> </a:t>
            </a:r>
            <a:r>
              <a:rPr sz="1350" spc="-25" dirty="0">
                <a:solidFill>
                  <a:srgbClr val="E0D6DE"/>
                </a:solidFill>
                <a:latin typeface="Verdana"/>
                <a:cs typeface="Verdana"/>
              </a:rPr>
              <a:t>for </a:t>
            </a:r>
            <a:r>
              <a:rPr sz="1350" spc="-40" dirty="0">
                <a:solidFill>
                  <a:srgbClr val="E0D6DE"/>
                </a:solidFill>
                <a:latin typeface="Verdana"/>
                <a:cs typeface="Verdana"/>
              </a:rPr>
              <a:t>lower</a:t>
            </a:r>
            <a:r>
              <a:rPr sz="1350" spc="-130" dirty="0">
                <a:solidFill>
                  <a:srgbClr val="E0D6DE"/>
                </a:solidFill>
                <a:latin typeface="Verdana"/>
                <a:cs typeface="Verdana"/>
              </a:rPr>
              <a:t> </a:t>
            </a:r>
            <a:r>
              <a:rPr sz="1350" spc="-10" dirty="0">
                <a:solidFill>
                  <a:srgbClr val="E0D6DE"/>
                </a:solidFill>
                <a:latin typeface="Verdana"/>
                <a:cs typeface="Verdana"/>
              </a:rPr>
              <a:t>costs.</a:t>
            </a:r>
            <a:endParaRPr sz="1350">
              <a:latin typeface="Verdana"/>
              <a:cs typeface="Verdana"/>
            </a:endParaRPr>
          </a:p>
        </p:txBody>
      </p:sp>
      <p:sp>
        <p:nvSpPr>
          <p:cNvPr id="11" name="object 11"/>
          <p:cNvSpPr/>
          <p:nvPr/>
        </p:nvSpPr>
        <p:spPr>
          <a:xfrm>
            <a:off x="7943850" y="4200525"/>
            <a:ext cx="2886075" cy="1266825"/>
          </a:xfrm>
          <a:custGeom>
            <a:avLst/>
            <a:gdLst/>
            <a:ahLst/>
            <a:cxnLst/>
            <a:rect l="l" t="t" r="r" b="b"/>
            <a:pathLst>
              <a:path w="2886075" h="1266825">
                <a:moveTo>
                  <a:pt x="2867482" y="0"/>
                </a:moveTo>
                <a:lnTo>
                  <a:pt x="18592" y="0"/>
                </a:lnTo>
                <a:lnTo>
                  <a:pt x="15849" y="546"/>
                </a:lnTo>
                <a:lnTo>
                  <a:pt x="0" y="18592"/>
                </a:lnTo>
                <a:lnTo>
                  <a:pt x="0" y="1245395"/>
                </a:lnTo>
                <a:lnTo>
                  <a:pt x="0" y="1248232"/>
                </a:lnTo>
                <a:lnTo>
                  <a:pt x="18592" y="1266826"/>
                </a:lnTo>
                <a:lnTo>
                  <a:pt x="2867482" y="1266826"/>
                </a:lnTo>
                <a:lnTo>
                  <a:pt x="2886075" y="1248232"/>
                </a:lnTo>
                <a:lnTo>
                  <a:pt x="2886075" y="18592"/>
                </a:lnTo>
                <a:lnTo>
                  <a:pt x="2870225" y="546"/>
                </a:lnTo>
                <a:lnTo>
                  <a:pt x="2867482" y="0"/>
                </a:lnTo>
                <a:close/>
              </a:path>
            </a:pathLst>
          </a:custGeom>
          <a:solidFill>
            <a:srgbClr val="25252B"/>
          </a:solidFill>
        </p:spPr>
        <p:txBody>
          <a:bodyPr wrap="square" lIns="0" tIns="0" rIns="0" bIns="0" rtlCol="0"/>
          <a:lstStyle/>
          <a:p>
            <a:endParaRPr/>
          </a:p>
        </p:txBody>
      </p:sp>
      <p:sp>
        <p:nvSpPr>
          <p:cNvPr id="12" name="object 12"/>
          <p:cNvSpPr txBox="1"/>
          <p:nvPr/>
        </p:nvSpPr>
        <p:spPr>
          <a:xfrm>
            <a:off x="8102600" y="4344987"/>
            <a:ext cx="2270125" cy="931544"/>
          </a:xfrm>
          <a:prstGeom prst="rect">
            <a:avLst/>
          </a:prstGeom>
        </p:spPr>
        <p:txBody>
          <a:bodyPr vert="horz" wrap="square" lIns="0" tIns="17145" rIns="0" bIns="0" rtlCol="0">
            <a:spAutoFit/>
          </a:bodyPr>
          <a:lstStyle/>
          <a:p>
            <a:pPr marL="12700">
              <a:lnSpc>
                <a:spcPct val="100000"/>
              </a:lnSpc>
              <a:spcBef>
                <a:spcPts val="135"/>
              </a:spcBef>
            </a:pPr>
            <a:r>
              <a:rPr sz="1650" spc="60" dirty="0">
                <a:solidFill>
                  <a:srgbClr val="E0D6DE"/>
                </a:solidFill>
                <a:latin typeface="Verdana"/>
                <a:cs typeface="Verdana"/>
              </a:rPr>
              <a:t>Autoscaling</a:t>
            </a:r>
            <a:endParaRPr sz="1650">
              <a:latin typeface="Verdana"/>
              <a:cs typeface="Verdana"/>
            </a:endParaRPr>
          </a:p>
          <a:p>
            <a:pPr marL="12700" marR="5080">
              <a:lnSpc>
                <a:spcPct val="134300"/>
              </a:lnSpc>
              <a:spcBef>
                <a:spcPts val="765"/>
              </a:spcBef>
            </a:pPr>
            <a:r>
              <a:rPr sz="1350" spc="-60" dirty="0">
                <a:solidFill>
                  <a:srgbClr val="E0D6DE"/>
                </a:solidFill>
                <a:latin typeface="Verdana"/>
                <a:cs typeface="Verdana"/>
              </a:rPr>
              <a:t>Scale</a:t>
            </a:r>
            <a:r>
              <a:rPr sz="1350" spc="-120" dirty="0">
                <a:solidFill>
                  <a:srgbClr val="E0D6DE"/>
                </a:solidFill>
                <a:latin typeface="Verdana"/>
                <a:cs typeface="Verdana"/>
              </a:rPr>
              <a:t> </a:t>
            </a:r>
            <a:r>
              <a:rPr sz="1350" spc="-65" dirty="0">
                <a:solidFill>
                  <a:srgbClr val="E0D6DE"/>
                </a:solidFill>
                <a:latin typeface="Verdana"/>
                <a:cs typeface="Verdana"/>
              </a:rPr>
              <a:t>resources</a:t>
            </a:r>
            <a:r>
              <a:rPr sz="1350" spc="-120" dirty="0">
                <a:solidFill>
                  <a:srgbClr val="E0D6DE"/>
                </a:solidFill>
                <a:latin typeface="Verdana"/>
                <a:cs typeface="Verdana"/>
              </a:rPr>
              <a:t> </a:t>
            </a:r>
            <a:r>
              <a:rPr sz="1350" spc="-40" dirty="0">
                <a:solidFill>
                  <a:srgbClr val="E0D6DE"/>
                </a:solidFill>
                <a:latin typeface="Verdana"/>
                <a:cs typeface="Verdana"/>
              </a:rPr>
              <a:t>dynamically </a:t>
            </a:r>
            <a:r>
              <a:rPr sz="1350" spc="-55" dirty="0">
                <a:solidFill>
                  <a:srgbClr val="E0D6DE"/>
                </a:solidFill>
                <a:latin typeface="Verdana"/>
                <a:cs typeface="Verdana"/>
              </a:rPr>
              <a:t>based</a:t>
            </a:r>
            <a:r>
              <a:rPr sz="1350" spc="-145" dirty="0">
                <a:solidFill>
                  <a:srgbClr val="E0D6DE"/>
                </a:solidFill>
                <a:latin typeface="Verdana"/>
                <a:cs typeface="Verdana"/>
              </a:rPr>
              <a:t> </a:t>
            </a:r>
            <a:r>
              <a:rPr sz="1350" spc="-25" dirty="0">
                <a:solidFill>
                  <a:srgbClr val="E0D6DE"/>
                </a:solidFill>
                <a:latin typeface="Verdana"/>
                <a:cs typeface="Verdana"/>
              </a:rPr>
              <a:t>on</a:t>
            </a:r>
            <a:r>
              <a:rPr sz="1350" spc="-145" dirty="0">
                <a:solidFill>
                  <a:srgbClr val="E0D6DE"/>
                </a:solidFill>
                <a:latin typeface="Verdana"/>
                <a:cs typeface="Verdana"/>
              </a:rPr>
              <a:t> </a:t>
            </a:r>
            <a:r>
              <a:rPr sz="1350" spc="-10" dirty="0">
                <a:solidFill>
                  <a:srgbClr val="E0D6DE"/>
                </a:solidFill>
                <a:latin typeface="Verdana"/>
                <a:cs typeface="Verdana"/>
              </a:rPr>
              <a:t>demand.</a:t>
            </a:r>
            <a:endParaRPr sz="1350">
              <a:latin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806305" cy="6439535"/>
          </a:xfrm>
          <a:custGeom>
            <a:avLst/>
            <a:gdLst/>
            <a:ahLst/>
            <a:cxnLst/>
            <a:rect l="l" t="t" r="r" b="b"/>
            <a:pathLst>
              <a:path w="9806305" h="6439535">
                <a:moveTo>
                  <a:pt x="9805761" y="0"/>
                </a:moveTo>
                <a:lnTo>
                  <a:pt x="0" y="0"/>
                </a:lnTo>
                <a:lnTo>
                  <a:pt x="0" y="6439116"/>
                </a:lnTo>
                <a:lnTo>
                  <a:pt x="9805761" y="6439116"/>
                </a:lnTo>
                <a:lnTo>
                  <a:pt x="9805761" y="0"/>
                </a:lnTo>
                <a:close/>
              </a:path>
            </a:pathLst>
          </a:custGeom>
          <a:solidFill>
            <a:srgbClr val="07070C"/>
          </a:solidFill>
        </p:spPr>
        <p:txBody>
          <a:bodyPr wrap="square" lIns="0" tIns="0" rIns="0" bIns="0" rtlCol="0"/>
          <a:lstStyle/>
          <a:p>
            <a:endParaRPr/>
          </a:p>
        </p:txBody>
      </p:sp>
      <p:pic>
        <p:nvPicPr>
          <p:cNvPr id="3" name="object 3"/>
          <p:cNvPicPr/>
          <p:nvPr/>
        </p:nvPicPr>
        <p:blipFill>
          <a:blip r:embed="rId2" cstate="print"/>
          <a:stretch>
            <a:fillRect/>
          </a:stretch>
        </p:blipFill>
        <p:spPr>
          <a:xfrm>
            <a:off x="0" y="217"/>
            <a:ext cx="3677160" cy="6438898"/>
          </a:xfrm>
          <a:prstGeom prst="rect">
            <a:avLst/>
          </a:prstGeom>
        </p:spPr>
      </p:pic>
      <p:sp>
        <p:nvSpPr>
          <p:cNvPr id="4" name="object 4"/>
          <p:cNvSpPr txBox="1">
            <a:spLocks noGrp="1"/>
          </p:cNvSpPr>
          <p:nvPr>
            <p:ph type="title"/>
          </p:nvPr>
        </p:nvSpPr>
        <p:spPr>
          <a:xfrm>
            <a:off x="4179263" y="379530"/>
            <a:ext cx="4830445" cy="924560"/>
          </a:xfrm>
          <a:prstGeom prst="rect">
            <a:avLst/>
          </a:prstGeom>
        </p:spPr>
        <p:txBody>
          <a:bodyPr vert="horz" wrap="square" lIns="0" tIns="9525" rIns="0" bIns="0" rtlCol="0">
            <a:spAutoFit/>
          </a:bodyPr>
          <a:lstStyle/>
          <a:p>
            <a:pPr marL="12700" marR="5080">
              <a:lnSpc>
                <a:spcPts val="3600"/>
              </a:lnSpc>
              <a:spcBef>
                <a:spcPts val="75"/>
              </a:spcBef>
            </a:pPr>
            <a:r>
              <a:rPr sz="2900" spc="105" dirty="0"/>
              <a:t>Monitoring</a:t>
            </a:r>
            <a:r>
              <a:rPr sz="2900" spc="-365" dirty="0"/>
              <a:t> </a:t>
            </a:r>
            <a:r>
              <a:rPr sz="2900" spc="50" dirty="0"/>
              <a:t>and</a:t>
            </a:r>
            <a:r>
              <a:rPr sz="2900" spc="-360" dirty="0"/>
              <a:t> </a:t>
            </a:r>
            <a:r>
              <a:rPr sz="2900" spc="-10" dirty="0"/>
              <a:t>Analyzing </a:t>
            </a:r>
            <a:r>
              <a:rPr sz="2900" spc="80"/>
              <a:t>AWS</a:t>
            </a:r>
            <a:r>
              <a:rPr sz="2900" spc="-375" dirty="0"/>
              <a:t> </a:t>
            </a:r>
            <a:r>
              <a:rPr sz="2900" spc="75" dirty="0"/>
              <a:t>Spending</a:t>
            </a:r>
            <a:endParaRPr sz="2900"/>
          </a:p>
        </p:txBody>
      </p:sp>
      <p:sp>
        <p:nvSpPr>
          <p:cNvPr id="5" name="object 5"/>
          <p:cNvSpPr txBox="1"/>
          <p:nvPr/>
        </p:nvSpPr>
        <p:spPr>
          <a:xfrm>
            <a:off x="4179263" y="1564393"/>
            <a:ext cx="4758055" cy="201930"/>
          </a:xfrm>
          <a:prstGeom prst="rect">
            <a:avLst/>
          </a:prstGeom>
        </p:spPr>
        <p:txBody>
          <a:bodyPr vert="horz" wrap="square" lIns="0" tIns="13335" rIns="0" bIns="0" rtlCol="0">
            <a:spAutoFit/>
          </a:bodyPr>
          <a:lstStyle/>
          <a:p>
            <a:pPr marL="12700">
              <a:lnSpc>
                <a:spcPct val="100000"/>
              </a:lnSpc>
              <a:spcBef>
                <a:spcPts val="105"/>
              </a:spcBef>
            </a:pPr>
            <a:r>
              <a:rPr sz="1150" spc="-45" dirty="0">
                <a:solidFill>
                  <a:srgbClr val="E0D6DE"/>
                </a:solidFill>
                <a:latin typeface="Verdana"/>
                <a:cs typeface="Verdana"/>
              </a:rPr>
              <a:t>Gain</a:t>
            </a:r>
            <a:r>
              <a:rPr sz="1150" spc="-110" dirty="0">
                <a:solidFill>
                  <a:srgbClr val="E0D6DE"/>
                </a:solidFill>
                <a:latin typeface="Verdana"/>
                <a:cs typeface="Verdana"/>
              </a:rPr>
              <a:t> </a:t>
            </a:r>
            <a:r>
              <a:rPr sz="1150" spc="-40" dirty="0">
                <a:solidFill>
                  <a:srgbClr val="E0D6DE"/>
                </a:solidFill>
                <a:latin typeface="Verdana"/>
                <a:cs typeface="Verdana"/>
              </a:rPr>
              <a:t>insights</a:t>
            </a:r>
            <a:r>
              <a:rPr sz="1150" spc="-110" dirty="0">
                <a:solidFill>
                  <a:srgbClr val="E0D6DE"/>
                </a:solidFill>
                <a:latin typeface="Verdana"/>
                <a:cs typeface="Verdana"/>
              </a:rPr>
              <a:t> </a:t>
            </a:r>
            <a:r>
              <a:rPr sz="1150" spc="-20" dirty="0">
                <a:solidFill>
                  <a:srgbClr val="E0D6DE"/>
                </a:solidFill>
                <a:latin typeface="Verdana"/>
                <a:cs typeface="Verdana"/>
              </a:rPr>
              <a:t>into</a:t>
            </a:r>
            <a:r>
              <a:rPr sz="1150" spc="-110" dirty="0">
                <a:solidFill>
                  <a:srgbClr val="E0D6DE"/>
                </a:solidFill>
                <a:latin typeface="Verdana"/>
                <a:cs typeface="Verdana"/>
              </a:rPr>
              <a:t> </a:t>
            </a:r>
            <a:r>
              <a:rPr sz="1150" spc="-50" dirty="0">
                <a:solidFill>
                  <a:srgbClr val="E0D6DE"/>
                </a:solidFill>
                <a:latin typeface="Verdana"/>
                <a:cs typeface="Verdana"/>
              </a:rPr>
              <a:t>your</a:t>
            </a:r>
            <a:r>
              <a:rPr sz="1150" spc="-110" dirty="0">
                <a:solidFill>
                  <a:srgbClr val="E0D6DE"/>
                </a:solidFill>
                <a:latin typeface="Verdana"/>
                <a:cs typeface="Verdana"/>
              </a:rPr>
              <a:t> </a:t>
            </a:r>
            <a:r>
              <a:rPr sz="1150" spc="-114">
                <a:solidFill>
                  <a:srgbClr val="E0D6DE"/>
                </a:solidFill>
                <a:latin typeface="Verdana"/>
                <a:cs typeface="Verdana"/>
              </a:rPr>
              <a:t>AWS</a:t>
            </a:r>
            <a:r>
              <a:rPr sz="1150" spc="-110" dirty="0">
                <a:solidFill>
                  <a:srgbClr val="E0D6DE"/>
                </a:solidFill>
                <a:latin typeface="Verdana"/>
                <a:cs typeface="Verdana"/>
              </a:rPr>
              <a:t> </a:t>
            </a:r>
            <a:r>
              <a:rPr sz="1150" spc="-55" dirty="0">
                <a:solidFill>
                  <a:srgbClr val="E0D6DE"/>
                </a:solidFill>
                <a:latin typeface="Verdana"/>
                <a:cs typeface="Verdana"/>
              </a:rPr>
              <a:t>costs</a:t>
            </a:r>
            <a:r>
              <a:rPr sz="1150" spc="-110" dirty="0">
                <a:solidFill>
                  <a:srgbClr val="E0D6DE"/>
                </a:solidFill>
                <a:latin typeface="Verdana"/>
                <a:cs typeface="Verdana"/>
              </a:rPr>
              <a:t> </a:t>
            </a:r>
            <a:r>
              <a:rPr sz="1150" spc="-30" dirty="0">
                <a:solidFill>
                  <a:srgbClr val="E0D6DE"/>
                </a:solidFill>
                <a:latin typeface="Verdana"/>
                <a:cs typeface="Verdana"/>
              </a:rPr>
              <a:t>and</a:t>
            </a:r>
            <a:r>
              <a:rPr sz="1150" spc="-110" dirty="0">
                <a:solidFill>
                  <a:srgbClr val="E0D6DE"/>
                </a:solidFill>
                <a:latin typeface="Verdana"/>
                <a:cs typeface="Verdana"/>
              </a:rPr>
              <a:t> </a:t>
            </a:r>
            <a:r>
              <a:rPr sz="1150" spc="-30" dirty="0">
                <a:solidFill>
                  <a:srgbClr val="E0D6DE"/>
                </a:solidFill>
                <a:latin typeface="Verdana"/>
                <a:cs typeface="Verdana"/>
              </a:rPr>
              <a:t>identify</a:t>
            </a:r>
            <a:r>
              <a:rPr sz="1150" spc="-105" dirty="0">
                <a:solidFill>
                  <a:srgbClr val="E0D6DE"/>
                </a:solidFill>
                <a:latin typeface="Verdana"/>
                <a:cs typeface="Verdana"/>
              </a:rPr>
              <a:t> </a:t>
            </a:r>
            <a:r>
              <a:rPr sz="1150" spc="-65" dirty="0">
                <a:solidFill>
                  <a:srgbClr val="E0D6DE"/>
                </a:solidFill>
                <a:latin typeface="Verdana"/>
                <a:cs typeface="Verdana"/>
              </a:rPr>
              <a:t>areas</a:t>
            </a:r>
            <a:r>
              <a:rPr sz="1150" spc="-110" dirty="0">
                <a:solidFill>
                  <a:srgbClr val="E0D6DE"/>
                </a:solidFill>
                <a:latin typeface="Verdana"/>
                <a:cs typeface="Verdana"/>
              </a:rPr>
              <a:t> </a:t>
            </a:r>
            <a:r>
              <a:rPr sz="1150" spc="-40" dirty="0">
                <a:solidFill>
                  <a:srgbClr val="E0D6DE"/>
                </a:solidFill>
                <a:latin typeface="Verdana"/>
                <a:cs typeface="Verdana"/>
              </a:rPr>
              <a:t>for</a:t>
            </a:r>
            <a:r>
              <a:rPr sz="1150" spc="-110" dirty="0">
                <a:solidFill>
                  <a:srgbClr val="E0D6DE"/>
                </a:solidFill>
                <a:latin typeface="Verdana"/>
                <a:cs typeface="Verdana"/>
              </a:rPr>
              <a:t> </a:t>
            </a:r>
            <a:r>
              <a:rPr sz="1150" spc="-10" dirty="0">
                <a:solidFill>
                  <a:srgbClr val="E0D6DE"/>
                </a:solidFill>
                <a:latin typeface="Verdana"/>
                <a:cs typeface="Verdana"/>
              </a:rPr>
              <a:t>improvement.</a:t>
            </a:r>
            <a:endParaRPr sz="1150">
              <a:latin typeface="Verdana"/>
              <a:cs typeface="Verdana"/>
            </a:endParaRPr>
          </a:p>
        </p:txBody>
      </p:sp>
      <p:pic>
        <p:nvPicPr>
          <p:cNvPr id="6" name="object 6"/>
          <p:cNvPicPr/>
          <p:nvPr/>
        </p:nvPicPr>
        <p:blipFill>
          <a:blip r:embed="rId3" cstate="print"/>
          <a:stretch>
            <a:fillRect/>
          </a:stretch>
        </p:blipFill>
        <p:spPr>
          <a:xfrm>
            <a:off x="4214941" y="1967787"/>
            <a:ext cx="321759" cy="321759"/>
          </a:xfrm>
          <a:prstGeom prst="rect">
            <a:avLst/>
          </a:prstGeom>
        </p:spPr>
      </p:pic>
      <p:sp>
        <p:nvSpPr>
          <p:cNvPr id="7" name="object 7"/>
          <p:cNvSpPr txBox="1"/>
          <p:nvPr/>
        </p:nvSpPr>
        <p:spPr>
          <a:xfrm>
            <a:off x="4179263" y="2434654"/>
            <a:ext cx="3528695" cy="565785"/>
          </a:xfrm>
          <a:prstGeom prst="rect">
            <a:avLst/>
          </a:prstGeom>
        </p:spPr>
        <p:txBody>
          <a:bodyPr vert="horz" wrap="square" lIns="0" tIns="12065" rIns="0" bIns="0" rtlCol="0">
            <a:spAutoFit/>
          </a:bodyPr>
          <a:lstStyle/>
          <a:p>
            <a:pPr marL="12700">
              <a:lnSpc>
                <a:spcPct val="100000"/>
              </a:lnSpc>
              <a:spcBef>
                <a:spcPts val="95"/>
              </a:spcBef>
            </a:pPr>
            <a:r>
              <a:rPr sz="1450" spc="80" dirty="0">
                <a:solidFill>
                  <a:srgbClr val="E0D6DE"/>
                </a:solidFill>
                <a:latin typeface="Verdana"/>
                <a:cs typeface="Verdana"/>
              </a:rPr>
              <a:t>Cost</a:t>
            </a:r>
            <a:r>
              <a:rPr sz="1450" spc="-190" dirty="0">
                <a:solidFill>
                  <a:srgbClr val="E0D6DE"/>
                </a:solidFill>
                <a:latin typeface="Verdana"/>
                <a:cs typeface="Verdana"/>
              </a:rPr>
              <a:t> </a:t>
            </a:r>
            <a:r>
              <a:rPr sz="1450" spc="-10" dirty="0">
                <a:solidFill>
                  <a:srgbClr val="E0D6DE"/>
                </a:solidFill>
                <a:latin typeface="Verdana"/>
                <a:cs typeface="Verdana"/>
              </a:rPr>
              <a:t>Explorer</a:t>
            </a:r>
            <a:endParaRPr sz="1450">
              <a:latin typeface="Verdana"/>
              <a:cs typeface="Verdana"/>
            </a:endParaRPr>
          </a:p>
          <a:p>
            <a:pPr marL="12700">
              <a:lnSpc>
                <a:spcPct val="100000"/>
              </a:lnSpc>
              <a:spcBef>
                <a:spcPts val="1135"/>
              </a:spcBef>
            </a:pPr>
            <a:r>
              <a:rPr sz="1150" spc="-45" dirty="0">
                <a:solidFill>
                  <a:srgbClr val="E0D6DE"/>
                </a:solidFill>
                <a:latin typeface="Verdana"/>
                <a:cs typeface="Verdana"/>
              </a:rPr>
              <a:t>Visualize</a:t>
            </a:r>
            <a:r>
              <a:rPr sz="1150" spc="-90" dirty="0">
                <a:solidFill>
                  <a:srgbClr val="E0D6DE"/>
                </a:solidFill>
                <a:latin typeface="Verdana"/>
                <a:cs typeface="Verdana"/>
              </a:rPr>
              <a:t> </a:t>
            </a:r>
            <a:r>
              <a:rPr sz="1150" spc="-35" dirty="0">
                <a:solidFill>
                  <a:srgbClr val="E0D6DE"/>
                </a:solidFill>
                <a:latin typeface="Verdana"/>
                <a:cs typeface="Verdana"/>
              </a:rPr>
              <a:t>spending</a:t>
            </a:r>
            <a:r>
              <a:rPr sz="1150" spc="-90" dirty="0">
                <a:solidFill>
                  <a:srgbClr val="E0D6DE"/>
                </a:solidFill>
                <a:latin typeface="Verdana"/>
                <a:cs typeface="Verdana"/>
              </a:rPr>
              <a:t> </a:t>
            </a:r>
            <a:r>
              <a:rPr sz="1150" spc="-45" dirty="0">
                <a:solidFill>
                  <a:srgbClr val="E0D6DE"/>
                </a:solidFill>
                <a:latin typeface="Verdana"/>
                <a:cs typeface="Verdana"/>
              </a:rPr>
              <a:t>trends</a:t>
            </a:r>
            <a:r>
              <a:rPr sz="1150" spc="-85" dirty="0">
                <a:solidFill>
                  <a:srgbClr val="E0D6DE"/>
                </a:solidFill>
                <a:latin typeface="Verdana"/>
                <a:cs typeface="Verdana"/>
              </a:rPr>
              <a:t> </a:t>
            </a:r>
            <a:r>
              <a:rPr sz="1150" spc="-30" dirty="0">
                <a:solidFill>
                  <a:srgbClr val="E0D6DE"/>
                </a:solidFill>
                <a:latin typeface="Verdana"/>
                <a:cs typeface="Verdana"/>
              </a:rPr>
              <a:t>and</a:t>
            </a:r>
            <a:r>
              <a:rPr sz="1150" spc="-90" dirty="0">
                <a:solidFill>
                  <a:srgbClr val="E0D6DE"/>
                </a:solidFill>
                <a:latin typeface="Verdana"/>
                <a:cs typeface="Verdana"/>
              </a:rPr>
              <a:t> </a:t>
            </a:r>
            <a:r>
              <a:rPr sz="1150" spc="-30" dirty="0">
                <a:solidFill>
                  <a:srgbClr val="E0D6DE"/>
                </a:solidFill>
                <a:latin typeface="Verdana"/>
                <a:cs typeface="Verdana"/>
              </a:rPr>
              <a:t>identify</a:t>
            </a:r>
            <a:r>
              <a:rPr sz="1150" spc="-90" dirty="0">
                <a:solidFill>
                  <a:srgbClr val="E0D6DE"/>
                </a:solidFill>
                <a:latin typeface="Verdana"/>
                <a:cs typeface="Verdana"/>
              </a:rPr>
              <a:t> </a:t>
            </a:r>
            <a:r>
              <a:rPr sz="1150" spc="-50" dirty="0">
                <a:solidFill>
                  <a:srgbClr val="E0D6DE"/>
                </a:solidFill>
                <a:latin typeface="Verdana"/>
                <a:cs typeface="Verdana"/>
              </a:rPr>
              <a:t>cost</a:t>
            </a:r>
            <a:r>
              <a:rPr sz="1150" spc="-85" dirty="0">
                <a:solidFill>
                  <a:srgbClr val="E0D6DE"/>
                </a:solidFill>
                <a:latin typeface="Verdana"/>
                <a:cs typeface="Verdana"/>
              </a:rPr>
              <a:t> </a:t>
            </a:r>
            <a:r>
              <a:rPr sz="1150" spc="-10" dirty="0">
                <a:solidFill>
                  <a:srgbClr val="E0D6DE"/>
                </a:solidFill>
                <a:latin typeface="Verdana"/>
                <a:cs typeface="Verdana"/>
              </a:rPr>
              <a:t>outliers.</a:t>
            </a:r>
            <a:endParaRPr sz="1150">
              <a:latin typeface="Verdana"/>
              <a:cs typeface="Verdana"/>
            </a:endParaRPr>
          </a:p>
        </p:txBody>
      </p:sp>
      <p:pic>
        <p:nvPicPr>
          <p:cNvPr id="8" name="object 8"/>
          <p:cNvPicPr/>
          <p:nvPr/>
        </p:nvPicPr>
        <p:blipFill>
          <a:blip r:embed="rId4" cstate="print"/>
          <a:stretch>
            <a:fillRect/>
          </a:stretch>
        </p:blipFill>
        <p:spPr>
          <a:xfrm>
            <a:off x="4206268" y="3476959"/>
            <a:ext cx="339050" cy="327752"/>
          </a:xfrm>
          <a:prstGeom prst="rect">
            <a:avLst/>
          </a:prstGeom>
        </p:spPr>
      </p:pic>
      <p:sp>
        <p:nvSpPr>
          <p:cNvPr id="9" name="object 9"/>
          <p:cNvSpPr txBox="1"/>
          <p:nvPr/>
        </p:nvSpPr>
        <p:spPr>
          <a:xfrm>
            <a:off x="4179263" y="3946376"/>
            <a:ext cx="4455160" cy="565785"/>
          </a:xfrm>
          <a:prstGeom prst="rect">
            <a:avLst/>
          </a:prstGeom>
        </p:spPr>
        <p:txBody>
          <a:bodyPr vert="horz" wrap="square" lIns="0" tIns="12065" rIns="0" bIns="0" rtlCol="0">
            <a:spAutoFit/>
          </a:bodyPr>
          <a:lstStyle/>
          <a:p>
            <a:pPr marL="12700">
              <a:lnSpc>
                <a:spcPct val="100000"/>
              </a:lnSpc>
              <a:spcBef>
                <a:spcPts val="95"/>
              </a:spcBef>
            </a:pPr>
            <a:r>
              <a:rPr sz="1450" dirty="0">
                <a:solidFill>
                  <a:srgbClr val="E0D6DE"/>
                </a:solidFill>
                <a:latin typeface="Verdana"/>
                <a:cs typeface="Verdana"/>
              </a:rPr>
              <a:t>Budgets</a:t>
            </a:r>
            <a:r>
              <a:rPr sz="1450" spc="-15" dirty="0">
                <a:solidFill>
                  <a:srgbClr val="E0D6DE"/>
                </a:solidFill>
                <a:latin typeface="Verdana"/>
                <a:cs typeface="Verdana"/>
              </a:rPr>
              <a:t> </a:t>
            </a:r>
            <a:r>
              <a:rPr sz="1450" dirty="0">
                <a:solidFill>
                  <a:srgbClr val="E0D6DE"/>
                </a:solidFill>
                <a:latin typeface="Verdana"/>
                <a:cs typeface="Verdana"/>
              </a:rPr>
              <a:t>and</a:t>
            </a:r>
            <a:r>
              <a:rPr sz="1450" spc="-10" dirty="0">
                <a:solidFill>
                  <a:srgbClr val="E0D6DE"/>
                </a:solidFill>
                <a:latin typeface="Verdana"/>
                <a:cs typeface="Verdana"/>
              </a:rPr>
              <a:t> Alerts</a:t>
            </a:r>
            <a:endParaRPr sz="1450">
              <a:latin typeface="Verdana"/>
              <a:cs typeface="Verdana"/>
            </a:endParaRPr>
          </a:p>
          <a:p>
            <a:pPr marL="12700">
              <a:lnSpc>
                <a:spcPct val="100000"/>
              </a:lnSpc>
              <a:spcBef>
                <a:spcPts val="1135"/>
              </a:spcBef>
            </a:pPr>
            <a:r>
              <a:rPr sz="1150" spc="-70" dirty="0">
                <a:solidFill>
                  <a:srgbClr val="E0D6DE"/>
                </a:solidFill>
                <a:latin typeface="Verdana"/>
                <a:cs typeface="Verdana"/>
              </a:rPr>
              <a:t>Set</a:t>
            </a:r>
            <a:r>
              <a:rPr sz="1150" spc="-100" dirty="0">
                <a:solidFill>
                  <a:srgbClr val="E0D6DE"/>
                </a:solidFill>
                <a:latin typeface="Verdana"/>
                <a:cs typeface="Verdana"/>
              </a:rPr>
              <a:t> </a:t>
            </a:r>
            <a:r>
              <a:rPr sz="1150" spc="-35" dirty="0">
                <a:solidFill>
                  <a:srgbClr val="E0D6DE"/>
                </a:solidFill>
                <a:latin typeface="Verdana"/>
                <a:cs typeface="Verdana"/>
              </a:rPr>
              <a:t>spending</a:t>
            </a:r>
            <a:r>
              <a:rPr sz="1150" spc="-100" dirty="0">
                <a:solidFill>
                  <a:srgbClr val="E0D6DE"/>
                </a:solidFill>
                <a:latin typeface="Verdana"/>
                <a:cs typeface="Verdana"/>
              </a:rPr>
              <a:t> </a:t>
            </a:r>
            <a:r>
              <a:rPr sz="1150" spc="-25" dirty="0">
                <a:solidFill>
                  <a:srgbClr val="E0D6DE"/>
                </a:solidFill>
                <a:latin typeface="Verdana"/>
                <a:cs typeface="Verdana"/>
              </a:rPr>
              <a:t>limits</a:t>
            </a:r>
            <a:r>
              <a:rPr sz="1150" spc="-100" dirty="0">
                <a:solidFill>
                  <a:srgbClr val="E0D6DE"/>
                </a:solidFill>
                <a:latin typeface="Verdana"/>
                <a:cs typeface="Verdana"/>
              </a:rPr>
              <a:t> </a:t>
            </a:r>
            <a:r>
              <a:rPr sz="1150" spc="-30" dirty="0">
                <a:solidFill>
                  <a:srgbClr val="E0D6DE"/>
                </a:solidFill>
                <a:latin typeface="Verdana"/>
                <a:cs typeface="Verdana"/>
              </a:rPr>
              <a:t>and</a:t>
            </a:r>
            <a:r>
              <a:rPr sz="1150" spc="-95" dirty="0">
                <a:solidFill>
                  <a:srgbClr val="E0D6DE"/>
                </a:solidFill>
                <a:latin typeface="Verdana"/>
                <a:cs typeface="Verdana"/>
              </a:rPr>
              <a:t> </a:t>
            </a:r>
            <a:r>
              <a:rPr sz="1150" spc="-55" dirty="0">
                <a:solidFill>
                  <a:srgbClr val="E0D6DE"/>
                </a:solidFill>
                <a:latin typeface="Verdana"/>
                <a:cs typeface="Verdana"/>
              </a:rPr>
              <a:t>receive</a:t>
            </a:r>
            <a:r>
              <a:rPr sz="1150" spc="-100" dirty="0">
                <a:solidFill>
                  <a:srgbClr val="E0D6DE"/>
                </a:solidFill>
                <a:latin typeface="Verdana"/>
                <a:cs typeface="Verdana"/>
              </a:rPr>
              <a:t> </a:t>
            </a:r>
            <a:r>
              <a:rPr sz="1150" spc="-45" dirty="0">
                <a:solidFill>
                  <a:srgbClr val="E0D6DE"/>
                </a:solidFill>
                <a:latin typeface="Verdana"/>
                <a:cs typeface="Verdana"/>
              </a:rPr>
              <a:t>alerts</a:t>
            </a:r>
            <a:r>
              <a:rPr sz="1150" spc="-100" dirty="0">
                <a:solidFill>
                  <a:srgbClr val="E0D6DE"/>
                </a:solidFill>
                <a:latin typeface="Verdana"/>
                <a:cs typeface="Verdana"/>
              </a:rPr>
              <a:t> </a:t>
            </a:r>
            <a:r>
              <a:rPr sz="1150" spc="-40" dirty="0">
                <a:solidFill>
                  <a:srgbClr val="E0D6DE"/>
                </a:solidFill>
                <a:latin typeface="Verdana"/>
                <a:cs typeface="Verdana"/>
              </a:rPr>
              <a:t>for</a:t>
            </a:r>
            <a:r>
              <a:rPr sz="1150" spc="-95" dirty="0">
                <a:solidFill>
                  <a:srgbClr val="E0D6DE"/>
                </a:solidFill>
                <a:latin typeface="Verdana"/>
                <a:cs typeface="Verdana"/>
              </a:rPr>
              <a:t> </a:t>
            </a:r>
            <a:r>
              <a:rPr sz="1150" spc="-25" dirty="0">
                <a:solidFill>
                  <a:srgbClr val="E0D6DE"/>
                </a:solidFill>
                <a:latin typeface="Verdana"/>
                <a:cs typeface="Verdana"/>
              </a:rPr>
              <a:t>potential</a:t>
            </a:r>
            <a:r>
              <a:rPr sz="1150" spc="-100" dirty="0">
                <a:solidFill>
                  <a:srgbClr val="E0D6DE"/>
                </a:solidFill>
                <a:latin typeface="Verdana"/>
                <a:cs typeface="Verdana"/>
              </a:rPr>
              <a:t> </a:t>
            </a:r>
            <a:r>
              <a:rPr sz="1150" spc="-25" dirty="0">
                <a:solidFill>
                  <a:srgbClr val="E0D6DE"/>
                </a:solidFill>
                <a:latin typeface="Verdana"/>
                <a:cs typeface="Verdana"/>
              </a:rPr>
              <a:t>overspending.</a:t>
            </a:r>
            <a:endParaRPr sz="1150">
              <a:latin typeface="Verdana"/>
              <a:cs typeface="Verdana"/>
            </a:endParaRPr>
          </a:p>
        </p:txBody>
      </p:sp>
      <p:pic>
        <p:nvPicPr>
          <p:cNvPr id="10" name="object 10"/>
          <p:cNvPicPr/>
          <p:nvPr/>
        </p:nvPicPr>
        <p:blipFill>
          <a:blip r:embed="rId5" cstate="print"/>
          <a:stretch>
            <a:fillRect/>
          </a:stretch>
        </p:blipFill>
        <p:spPr>
          <a:xfrm>
            <a:off x="4191963" y="4968252"/>
            <a:ext cx="367716" cy="368870"/>
          </a:xfrm>
          <a:prstGeom prst="rect">
            <a:avLst/>
          </a:prstGeom>
        </p:spPr>
      </p:pic>
      <p:sp>
        <p:nvSpPr>
          <p:cNvPr id="11" name="object 11"/>
          <p:cNvSpPr txBox="1"/>
          <p:nvPr/>
        </p:nvSpPr>
        <p:spPr>
          <a:xfrm>
            <a:off x="4179263" y="5458098"/>
            <a:ext cx="3780790" cy="565785"/>
          </a:xfrm>
          <a:prstGeom prst="rect">
            <a:avLst/>
          </a:prstGeom>
        </p:spPr>
        <p:txBody>
          <a:bodyPr vert="horz" wrap="square" lIns="0" tIns="12065" rIns="0" bIns="0" rtlCol="0">
            <a:spAutoFit/>
          </a:bodyPr>
          <a:lstStyle/>
          <a:p>
            <a:pPr marL="12700">
              <a:lnSpc>
                <a:spcPct val="100000"/>
              </a:lnSpc>
              <a:spcBef>
                <a:spcPts val="95"/>
              </a:spcBef>
            </a:pPr>
            <a:r>
              <a:rPr sz="1450" spc="80" dirty="0">
                <a:solidFill>
                  <a:srgbClr val="E0D6DE"/>
                </a:solidFill>
                <a:latin typeface="Verdana"/>
                <a:cs typeface="Verdana"/>
              </a:rPr>
              <a:t>Cost</a:t>
            </a:r>
            <a:r>
              <a:rPr sz="1450" spc="-105" dirty="0">
                <a:solidFill>
                  <a:srgbClr val="E0D6DE"/>
                </a:solidFill>
                <a:latin typeface="Verdana"/>
                <a:cs typeface="Verdana"/>
              </a:rPr>
              <a:t> </a:t>
            </a:r>
            <a:r>
              <a:rPr sz="1450" dirty="0">
                <a:solidFill>
                  <a:srgbClr val="E0D6DE"/>
                </a:solidFill>
                <a:latin typeface="Verdana"/>
                <a:cs typeface="Verdana"/>
              </a:rPr>
              <a:t>and</a:t>
            </a:r>
            <a:r>
              <a:rPr sz="1450" spc="-105" dirty="0">
                <a:solidFill>
                  <a:srgbClr val="E0D6DE"/>
                </a:solidFill>
                <a:latin typeface="Verdana"/>
                <a:cs typeface="Verdana"/>
              </a:rPr>
              <a:t> </a:t>
            </a:r>
            <a:r>
              <a:rPr sz="1450" dirty="0">
                <a:solidFill>
                  <a:srgbClr val="E0D6DE"/>
                </a:solidFill>
                <a:latin typeface="Verdana"/>
                <a:cs typeface="Verdana"/>
              </a:rPr>
              <a:t>Usage</a:t>
            </a:r>
            <a:r>
              <a:rPr sz="1450" spc="-105" dirty="0">
                <a:solidFill>
                  <a:srgbClr val="E0D6DE"/>
                </a:solidFill>
                <a:latin typeface="Verdana"/>
                <a:cs typeface="Verdana"/>
              </a:rPr>
              <a:t> </a:t>
            </a:r>
            <a:r>
              <a:rPr sz="1450" spc="-10" dirty="0">
                <a:solidFill>
                  <a:srgbClr val="E0D6DE"/>
                </a:solidFill>
                <a:latin typeface="Verdana"/>
                <a:cs typeface="Verdana"/>
              </a:rPr>
              <a:t>Reports</a:t>
            </a:r>
            <a:endParaRPr sz="1450">
              <a:latin typeface="Verdana"/>
              <a:cs typeface="Verdana"/>
            </a:endParaRPr>
          </a:p>
          <a:p>
            <a:pPr marL="12700">
              <a:lnSpc>
                <a:spcPct val="100000"/>
              </a:lnSpc>
              <a:spcBef>
                <a:spcPts val="1135"/>
              </a:spcBef>
            </a:pPr>
            <a:r>
              <a:rPr sz="1150" spc="-30" dirty="0">
                <a:solidFill>
                  <a:srgbClr val="E0D6DE"/>
                </a:solidFill>
                <a:latin typeface="Verdana"/>
                <a:cs typeface="Verdana"/>
              </a:rPr>
              <a:t>Download</a:t>
            </a:r>
            <a:r>
              <a:rPr sz="1150" spc="-90" dirty="0">
                <a:solidFill>
                  <a:srgbClr val="E0D6DE"/>
                </a:solidFill>
                <a:latin typeface="Verdana"/>
                <a:cs typeface="Verdana"/>
              </a:rPr>
              <a:t> </a:t>
            </a:r>
            <a:r>
              <a:rPr sz="1150" spc="-30" dirty="0">
                <a:solidFill>
                  <a:srgbClr val="E0D6DE"/>
                </a:solidFill>
                <a:latin typeface="Verdana"/>
                <a:cs typeface="Verdana"/>
              </a:rPr>
              <a:t>detailed</a:t>
            </a:r>
            <a:r>
              <a:rPr sz="1150" spc="-85" dirty="0">
                <a:solidFill>
                  <a:srgbClr val="E0D6DE"/>
                </a:solidFill>
                <a:latin typeface="Verdana"/>
                <a:cs typeface="Verdana"/>
              </a:rPr>
              <a:t> </a:t>
            </a:r>
            <a:r>
              <a:rPr sz="1150" spc="-40" dirty="0">
                <a:solidFill>
                  <a:srgbClr val="E0D6DE"/>
                </a:solidFill>
                <a:latin typeface="Verdana"/>
                <a:cs typeface="Verdana"/>
              </a:rPr>
              <a:t>reports</a:t>
            </a:r>
            <a:r>
              <a:rPr sz="1150" spc="-85" dirty="0">
                <a:solidFill>
                  <a:srgbClr val="E0D6DE"/>
                </a:solidFill>
                <a:latin typeface="Verdana"/>
                <a:cs typeface="Verdana"/>
              </a:rPr>
              <a:t> </a:t>
            </a:r>
            <a:r>
              <a:rPr sz="1150" spc="-40" dirty="0">
                <a:solidFill>
                  <a:srgbClr val="E0D6DE"/>
                </a:solidFill>
                <a:latin typeface="Verdana"/>
                <a:cs typeface="Verdana"/>
              </a:rPr>
              <a:t>for</a:t>
            </a:r>
            <a:r>
              <a:rPr sz="1150" spc="-85" dirty="0">
                <a:solidFill>
                  <a:srgbClr val="E0D6DE"/>
                </a:solidFill>
                <a:latin typeface="Verdana"/>
                <a:cs typeface="Verdana"/>
              </a:rPr>
              <a:t> </a:t>
            </a:r>
            <a:r>
              <a:rPr sz="1150" spc="-45" dirty="0">
                <a:solidFill>
                  <a:srgbClr val="E0D6DE"/>
                </a:solidFill>
                <a:latin typeface="Verdana"/>
                <a:cs typeface="Verdana"/>
              </a:rPr>
              <a:t>comprehensive</a:t>
            </a:r>
            <a:r>
              <a:rPr sz="1150" spc="-85" dirty="0">
                <a:solidFill>
                  <a:srgbClr val="E0D6DE"/>
                </a:solidFill>
                <a:latin typeface="Verdana"/>
                <a:cs typeface="Verdana"/>
              </a:rPr>
              <a:t> </a:t>
            </a:r>
            <a:r>
              <a:rPr sz="1150" spc="-25" dirty="0">
                <a:solidFill>
                  <a:srgbClr val="E0D6DE"/>
                </a:solidFill>
                <a:latin typeface="Verdana"/>
                <a:cs typeface="Verdana"/>
              </a:rPr>
              <a:t>analysis.</a:t>
            </a:r>
            <a:endParaRPr sz="1150">
              <a:latin typeface="Verdana"/>
              <a:cs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143750" y="253"/>
            <a:ext cx="4286249" cy="6438645"/>
          </a:xfrm>
          <a:prstGeom prst="rect">
            <a:avLst/>
          </a:prstGeom>
        </p:spPr>
      </p:pic>
      <p:sp>
        <p:nvSpPr>
          <p:cNvPr id="5" name="object 5"/>
          <p:cNvSpPr txBox="1">
            <a:spLocks noGrp="1"/>
          </p:cNvSpPr>
          <p:nvPr>
            <p:ph type="title"/>
          </p:nvPr>
        </p:nvSpPr>
        <p:spPr>
          <a:xfrm>
            <a:off x="587375" y="673100"/>
            <a:ext cx="5517515" cy="1616075"/>
          </a:xfrm>
          <a:prstGeom prst="rect">
            <a:avLst/>
          </a:prstGeom>
        </p:spPr>
        <p:txBody>
          <a:bodyPr vert="horz" wrap="square" lIns="0" tIns="14605" rIns="0" bIns="0" rtlCol="0">
            <a:spAutoFit/>
          </a:bodyPr>
          <a:lstStyle/>
          <a:p>
            <a:pPr marL="12700" marR="5080">
              <a:lnSpc>
                <a:spcPts val="4200"/>
              </a:lnSpc>
              <a:spcBef>
                <a:spcPts val="115"/>
              </a:spcBef>
            </a:pPr>
            <a:r>
              <a:rPr sz="3350" spc="145" dirty="0"/>
              <a:t>Applying</a:t>
            </a:r>
            <a:r>
              <a:rPr sz="3350" spc="-430" dirty="0"/>
              <a:t> </a:t>
            </a:r>
            <a:r>
              <a:rPr sz="3350" spc="165" dirty="0"/>
              <a:t>Cost </a:t>
            </a:r>
            <a:r>
              <a:rPr sz="3350" spc="105" dirty="0"/>
              <a:t>Optimization</a:t>
            </a:r>
            <a:r>
              <a:rPr sz="3350" spc="-409" dirty="0"/>
              <a:t> </a:t>
            </a:r>
            <a:r>
              <a:rPr sz="3350" spc="65" dirty="0"/>
              <a:t>Techniques</a:t>
            </a:r>
            <a:endParaRPr sz="3350"/>
          </a:p>
          <a:p>
            <a:pPr marL="12700">
              <a:lnSpc>
                <a:spcPct val="100000"/>
              </a:lnSpc>
              <a:spcBef>
                <a:spcPts val="85"/>
              </a:spcBef>
            </a:pPr>
            <a:r>
              <a:rPr sz="3350" spc="170" dirty="0"/>
              <a:t>to</a:t>
            </a:r>
            <a:r>
              <a:rPr sz="3350" spc="-340" dirty="0"/>
              <a:t> </a:t>
            </a:r>
            <a:r>
              <a:rPr sz="3350" dirty="0"/>
              <a:t>Your</a:t>
            </a:r>
            <a:r>
              <a:rPr sz="3350" spc="-335" dirty="0"/>
              <a:t> </a:t>
            </a:r>
            <a:r>
              <a:rPr sz="3350" spc="-10" dirty="0"/>
              <a:t>Environment</a:t>
            </a:r>
            <a:endParaRPr sz="3350"/>
          </a:p>
        </p:txBody>
      </p:sp>
      <p:sp>
        <p:nvSpPr>
          <p:cNvPr id="6" name="object 6"/>
          <p:cNvSpPr txBox="1"/>
          <p:nvPr/>
        </p:nvSpPr>
        <p:spPr>
          <a:xfrm>
            <a:off x="587375" y="2597150"/>
            <a:ext cx="5300345" cy="231140"/>
          </a:xfrm>
          <a:prstGeom prst="rect">
            <a:avLst/>
          </a:prstGeom>
        </p:spPr>
        <p:txBody>
          <a:bodyPr vert="horz" wrap="square" lIns="0" tIns="12700" rIns="0" bIns="0" rtlCol="0">
            <a:spAutoFit/>
          </a:bodyPr>
          <a:lstStyle/>
          <a:p>
            <a:pPr marL="12700">
              <a:lnSpc>
                <a:spcPct val="100000"/>
              </a:lnSpc>
              <a:spcBef>
                <a:spcPts val="100"/>
              </a:spcBef>
            </a:pPr>
            <a:r>
              <a:rPr sz="1350" spc="-55" dirty="0">
                <a:solidFill>
                  <a:srgbClr val="E0D6DE"/>
                </a:solidFill>
                <a:latin typeface="Verdana"/>
                <a:cs typeface="Verdana"/>
              </a:rPr>
              <a:t>Implement</a:t>
            </a:r>
            <a:r>
              <a:rPr sz="1350" spc="-140" dirty="0">
                <a:solidFill>
                  <a:srgbClr val="E0D6DE"/>
                </a:solidFill>
                <a:latin typeface="Verdana"/>
                <a:cs typeface="Verdana"/>
              </a:rPr>
              <a:t> </a:t>
            </a:r>
            <a:r>
              <a:rPr sz="1350" spc="-60" dirty="0">
                <a:solidFill>
                  <a:srgbClr val="E0D6DE"/>
                </a:solidFill>
                <a:latin typeface="Verdana"/>
                <a:cs typeface="Verdana"/>
              </a:rPr>
              <a:t>these</a:t>
            </a:r>
            <a:r>
              <a:rPr sz="1350" spc="-135" dirty="0">
                <a:solidFill>
                  <a:srgbClr val="E0D6DE"/>
                </a:solidFill>
                <a:latin typeface="Verdana"/>
                <a:cs typeface="Verdana"/>
              </a:rPr>
              <a:t> </a:t>
            </a:r>
            <a:r>
              <a:rPr sz="1350" spc="-75" dirty="0">
                <a:solidFill>
                  <a:srgbClr val="E0D6DE"/>
                </a:solidFill>
                <a:latin typeface="Verdana"/>
                <a:cs typeface="Verdana"/>
              </a:rPr>
              <a:t>strategies</a:t>
            </a:r>
            <a:r>
              <a:rPr sz="1350" spc="-135" dirty="0">
                <a:solidFill>
                  <a:srgbClr val="E0D6DE"/>
                </a:solidFill>
                <a:latin typeface="Verdana"/>
                <a:cs typeface="Verdana"/>
              </a:rPr>
              <a:t> </a:t>
            </a:r>
            <a:r>
              <a:rPr sz="1350" spc="-40" dirty="0">
                <a:solidFill>
                  <a:srgbClr val="E0D6DE"/>
                </a:solidFill>
                <a:latin typeface="Verdana"/>
                <a:cs typeface="Verdana"/>
              </a:rPr>
              <a:t>to</a:t>
            </a:r>
            <a:r>
              <a:rPr sz="1350" spc="-135" dirty="0">
                <a:solidFill>
                  <a:srgbClr val="E0D6DE"/>
                </a:solidFill>
                <a:latin typeface="Verdana"/>
                <a:cs typeface="Verdana"/>
              </a:rPr>
              <a:t> </a:t>
            </a:r>
            <a:r>
              <a:rPr sz="1350" spc="-65" dirty="0">
                <a:solidFill>
                  <a:srgbClr val="E0D6DE"/>
                </a:solidFill>
                <a:latin typeface="Verdana"/>
                <a:cs typeface="Verdana"/>
              </a:rPr>
              <a:t>manage</a:t>
            </a:r>
            <a:r>
              <a:rPr sz="1350" spc="-135" dirty="0">
                <a:solidFill>
                  <a:srgbClr val="E0D6DE"/>
                </a:solidFill>
                <a:latin typeface="Verdana"/>
                <a:cs typeface="Verdana"/>
              </a:rPr>
              <a:t> </a:t>
            </a:r>
            <a:r>
              <a:rPr sz="1350" spc="-60" dirty="0">
                <a:solidFill>
                  <a:srgbClr val="E0D6DE"/>
                </a:solidFill>
                <a:latin typeface="Verdana"/>
                <a:cs typeface="Verdana"/>
              </a:rPr>
              <a:t>your</a:t>
            </a:r>
            <a:r>
              <a:rPr sz="1350" spc="-135" dirty="0">
                <a:solidFill>
                  <a:srgbClr val="E0D6DE"/>
                </a:solidFill>
                <a:latin typeface="Verdana"/>
                <a:cs typeface="Verdana"/>
              </a:rPr>
              <a:t> </a:t>
            </a:r>
            <a:r>
              <a:rPr sz="1350" spc="-145">
                <a:solidFill>
                  <a:srgbClr val="E0D6DE"/>
                </a:solidFill>
                <a:latin typeface="Verdana"/>
                <a:cs typeface="Verdana"/>
              </a:rPr>
              <a:t>AWS</a:t>
            </a:r>
            <a:r>
              <a:rPr sz="1350" spc="-135" dirty="0">
                <a:solidFill>
                  <a:srgbClr val="E0D6DE"/>
                </a:solidFill>
                <a:latin typeface="Verdana"/>
                <a:cs typeface="Verdana"/>
              </a:rPr>
              <a:t> </a:t>
            </a:r>
            <a:r>
              <a:rPr sz="1350" spc="-40" dirty="0">
                <a:solidFill>
                  <a:srgbClr val="E0D6DE"/>
                </a:solidFill>
                <a:latin typeface="Verdana"/>
                <a:cs typeface="Verdana"/>
              </a:rPr>
              <a:t>spend</a:t>
            </a:r>
            <a:r>
              <a:rPr sz="1350" spc="-135" dirty="0">
                <a:solidFill>
                  <a:srgbClr val="E0D6DE"/>
                </a:solidFill>
                <a:latin typeface="Verdana"/>
                <a:cs typeface="Verdana"/>
              </a:rPr>
              <a:t> </a:t>
            </a:r>
            <a:r>
              <a:rPr sz="1350" spc="-45" dirty="0">
                <a:solidFill>
                  <a:srgbClr val="E0D6DE"/>
                </a:solidFill>
                <a:latin typeface="Verdana"/>
                <a:cs typeface="Verdana"/>
              </a:rPr>
              <a:t>effectively.</a:t>
            </a:r>
            <a:endParaRPr sz="1350">
              <a:latin typeface="Verdana"/>
              <a:cs typeface="Verdana"/>
            </a:endParaRPr>
          </a:p>
        </p:txBody>
      </p:sp>
      <p:sp>
        <p:nvSpPr>
          <p:cNvPr id="7" name="object 7"/>
          <p:cNvSpPr/>
          <p:nvPr/>
        </p:nvSpPr>
        <p:spPr>
          <a:xfrm>
            <a:off x="600075" y="3038474"/>
            <a:ext cx="2886075" cy="1533525"/>
          </a:xfrm>
          <a:custGeom>
            <a:avLst/>
            <a:gdLst/>
            <a:ahLst/>
            <a:cxnLst/>
            <a:rect l="l" t="t" r="r" b="b"/>
            <a:pathLst>
              <a:path w="2886075" h="1533525">
                <a:moveTo>
                  <a:pt x="2867482" y="0"/>
                </a:moveTo>
                <a:lnTo>
                  <a:pt x="18588" y="0"/>
                </a:lnTo>
                <a:lnTo>
                  <a:pt x="15854" y="546"/>
                </a:lnTo>
                <a:lnTo>
                  <a:pt x="0" y="18592"/>
                </a:lnTo>
                <a:lnTo>
                  <a:pt x="0" y="1512100"/>
                </a:lnTo>
                <a:lnTo>
                  <a:pt x="0" y="1514932"/>
                </a:lnTo>
                <a:lnTo>
                  <a:pt x="18588" y="1533525"/>
                </a:lnTo>
                <a:lnTo>
                  <a:pt x="2867482" y="1533525"/>
                </a:lnTo>
                <a:lnTo>
                  <a:pt x="2886075" y="1514932"/>
                </a:lnTo>
                <a:lnTo>
                  <a:pt x="2886075" y="18592"/>
                </a:lnTo>
                <a:lnTo>
                  <a:pt x="2870225" y="546"/>
                </a:lnTo>
                <a:lnTo>
                  <a:pt x="2867482" y="0"/>
                </a:lnTo>
                <a:close/>
              </a:path>
            </a:pathLst>
          </a:custGeom>
          <a:solidFill>
            <a:srgbClr val="25252B"/>
          </a:solidFill>
        </p:spPr>
        <p:txBody>
          <a:bodyPr wrap="square" lIns="0" tIns="0" rIns="0" bIns="0" rtlCol="0"/>
          <a:lstStyle/>
          <a:p>
            <a:endParaRPr/>
          </a:p>
        </p:txBody>
      </p:sp>
      <p:sp>
        <p:nvSpPr>
          <p:cNvPr id="8" name="object 8"/>
          <p:cNvSpPr txBox="1"/>
          <p:nvPr/>
        </p:nvSpPr>
        <p:spPr>
          <a:xfrm>
            <a:off x="758825" y="3182937"/>
            <a:ext cx="2244090" cy="1198245"/>
          </a:xfrm>
          <a:prstGeom prst="rect">
            <a:avLst/>
          </a:prstGeom>
        </p:spPr>
        <p:txBody>
          <a:bodyPr vert="horz" wrap="square" lIns="0" tIns="17145" rIns="0" bIns="0" rtlCol="0">
            <a:spAutoFit/>
          </a:bodyPr>
          <a:lstStyle/>
          <a:p>
            <a:pPr marL="12700">
              <a:lnSpc>
                <a:spcPct val="100000"/>
              </a:lnSpc>
              <a:spcBef>
                <a:spcPts val="135"/>
              </a:spcBef>
            </a:pPr>
            <a:r>
              <a:rPr sz="1650" dirty="0">
                <a:solidFill>
                  <a:srgbClr val="E0D6DE"/>
                </a:solidFill>
                <a:latin typeface="Verdana"/>
                <a:cs typeface="Verdana"/>
              </a:rPr>
              <a:t>Start</a:t>
            </a:r>
            <a:r>
              <a:rPr sz="1650" spc="-155" dirty="0">
                <a:solidFill>
                  <a:srgbClr val="E0D6DE"/>
                </a:solidFill>
                <a:latin typeface="Verdana"/>
                <a:cs typeface="Verdana"/>
              </a:rPr>
              <a:t> </a:t>
            </a:r>
            <a:r>
              <a:rPr sz="1650" spc="75" dirty="0">
                <a:solidFill>
                  <a:srgbClr val="E0D6DE"/>
                </a:solidFill>
                <a:latin typeface="Verdana"/>
                <a:cs typeface="Verdana"/>
              </a:rPr>
              <a:t>with</a:t>
            </a:r>
            <a:r>
              <a:rPr sz="1650" spc="-155" dirty="0">
                <a:solidFill>
                  <a:srgbClr val="E0D6DE"/>
                </a:solidFill>
                <a:latin typeface="Verdana"/>
                <a:cs typeface="Verdana"/>
              </a:rPr>
              <a:t> </a:t>
            </a:r>
            <a:r>
              <a:rPr sz="1650" spc="-10" dirty="0">
                <a:solidFill>
                  <a:srgbClr val="E0D6DE"/>
                </a:solidFill>
                <a:latin typeface="Verdana"/>
                <a:cs typeface="Verdana"/>
              </a:rPr>
              <a:t>a</a:t>
            </a:r>
            <a:r>
              <a:rPr sz="1650" spc="-155" dirty="0">
                <a:solidFill>
                  <a:srgbClr val="E0D6DE"/>
                </a:solidFill>
                <a:latin typeface="Verdana"/>
                <a:cs typeface="Verdana"/>
              </a:rPr>
              <a:t> </a:t>
            </a:r>
            <a:r>
              <a:rPr sz="1650" spc="-10" dirty="0">
                <a:solidFill>
                  <a:srgbClr val="E0D6DE"/>
                </a:solidFill>
                <a:latin typeface="Verdana"/>
                <a:cs typeface="Verdana"/>
              </a:rPr>
              <a:t>Baseline</a:t>
            </a:r>
            <a:endParaRPr sz="1650">
              <a:latin typeface="Verdana"/>
              <a:cs typeface="Verdana"/>
            </a:endParaRPr>
          </a:p>
          <a:p>
            <a:pPr marL="12700" marR="6985">
              <a:lnSpc>
                <a:spcPct val="131900"/>
              </a:lnSpc>
              <a:spcBef>
                <a:spcPts val="805"/>
              </a:spcBef>
            </a:pPr>
            <a:r>
              <a:rPr sz="1350" spc="-75" dirty="0">
                <a:solidFill>
                  <a:srgbClr val="E0D6DE"/>
                </a:solidFill>
                <a:latin typeface="Verdana"/>
                <a:cs typeface="Verdana"/>
              </a:rPr>
              <a:t>Analyze</a:t>
            </a:r>
            <a:r>
              <a:rPr sz="1350" spc="-135" dirty="0">
                <a:solidFill>
                  <a:srgbClr val="E0D6DE"/>
                </a:solidFill>
                <a:latin typeface="Verdana"/>
                <a:cs typeface="Verdana"/>
              </a:rPr>
              <a:t> </a:t>
            </a:r>
            <a:r>
              <a:rPr sz="1350" spc="-60" dirty="0">
                <a:solidFill>
                  <a:srgbClr val="E0D6DE"/>
                </a:solidFill>
                <a:latin typeface="Verdana"/>
                <a:cs typeface="Verdana"/>
              </a:rPr>
              <a:t>your</a:t>
            </a:r>
            <a:r>
              <a:rPr sz="1350" spc="-130" dirty="0">
                <a:solidFill>
                  <a:srgbClr val="E0D6DE"/>
                </a:solidFill>
                <a:latin typeface="Verdana"/>
                <a:cs typeface="Verdana"/>
              </a:rPr>
              <a:t> </a:t>
            </a:r>
            <a:r>
              <a:rPr sz="1350" spc="-50" dirty="0">
                <a:solidFill>
                  <a:srgbClr val="E0D6DE"/>
                </a:solidFill>
                <a:latin typeface="Verdana"/>
                <a:cs typeface="Verdana"/>
              </a:rPr>
              <a:t>current</a:t>
            </a:r>
            <a:r>
              <a:rPr sz="1350" spc="-130" dirty="0">
                <a:solidFill>
                  <a:srgbClr val="E0D6DE"/>
                </a:solidFill>
                <a:latin typeface="Verdana"/>
                <a:cs typeface="Verdana"/>
              </a:rPr>
              <a:t> </a:t>
            </a:r>
            <a:r>
              <a:rPr sz="1350" spc="-25">
                <a:solidFill>
                  <a:srgbClr val="E0D6DE"/>
                </a:solidFill>
                <a:latin typeface="Verdana"/>
                <a:cs typeface="Verdana"/>
              </a:rPr>
              <a:t>AWS</a:t>
            </a:r>
            <a:r>
              <a:rPr sz="1350" spc="-25" dirty="0">
                <a:solidFill>
                  <a:srgbClr val="E0D6DE"/>
                </a:solidFill>
                <a:latin typeface="Verdana"/>
                <a:cs typeface="Verdana"/>
              </a:rPr>
              <a:t> </a:t>
            </a:r>
            <a:r>
              <a:rPr sz="1350" spc="-40" dirty="0">
                <a:solidFill>
                  <a:srgbClr val="E0D6DE"/>
                </a:solidFill>
                <a:latin typeface="Verdana"/>
                <a:cs typeface="Verdana"/>
              </a:rPr>
              <a:t>spend</a:t>
            </a:r>
            <a:r>
              <a:rPr sz="1350" spc="-135" dirty="0">
                <a:solidFill>
                  <a:srgbClr val="E0D6DE"/>
                </a:solidFill>
                <a:latin typeface="Verdana"/>
                <a:cs typeface="Verdana"/>
              </a:rPr>
              <a:t> </a:t>
            </a:r>
            <a:r>
              <a:rPr sz="1350" spc="-40" dirty="0">
                <a:solidFill>
                  <a:srgbClr val="E0D6DE"/>
                </a:solidFill>
                <a:latin typeface="Verdana"/>
                <a:cs typeface="Verdana"/>
              </a:rPr>
              <a:t>and</a:t>
            </a:r>
            <a:r>
              <a:rPr sz="1350" spc="-135" dirty="0">
                <a:solidFill>
                  <a:srgbClr val="E0D6DE"/>
                </a:solidFill>
                <a:latin typeface="Verdana"/>
                <a:cs typeface="Verdana"/>
              </a:rPr>
              <a:t> </a:t>
            </a:r>
            <a:r>
              <a:rPr sz="1350" spc="-40" dirty="0">
                <a:solidFill>
                  <a:srgbClr val="E0D6DE"/>
                </a:solidFill>
                <a:latin typeface="Verdana"/>
                <a:cs typeface="Verdana"/>
              </a:rPr>
              <a:t>identify</a:t>
            </a:r>
            <a:r>
              <a:rPr sz="1350" spc="-135" dirty="0">
                <a:solidFill>
                  <a:srgbClr val="E0D6DE"/>
                </a:solidFill>
                <a:latin typeface="Verdana"/>
                <a:cs typeface="Verdana"/>
              </a:rPr>
              <a:t> </a:t>
            </a:r>
            <a:r>
              <a:rPr sz="1350" spc="-75" dirty="0">
                <a:solidFill>
                  <a:srgbClr val="E0D6DE"/>
                </a:solidFill>
                <a:latin typeface="Verdana"/>
                <a:cs typeface="Verdana"/>
              </a:rPr>
              <a:t>areas</a:t>
            </a:r>
            <a:r>
              <a:rPr sz="1350" spc="-135" dirty="0">
                <a:solidFill>
                  <a:srgbClr val="E0D6DE"/>
                </a:solidFill>
                <a:latin typeface="Verdana"/>
                <a:cs typeface="Verdana"/>
              </a:rPr>
              <a:t> </a:t>
            </a:r>
            <a:r>
              <a:rPr sz="1350" spc="-35" dirty="0">
                <a:solidFill>
                  <a:srgbClr val="E0D6DE"/>
                </a:solidFill>
                <a:latin typeface="Verdana"/>
                <a:cs typeface="Verdana"/>
              </a:rPr>
              <a:t>for </a:t>
            </a:r>
            <a:r>
              <a:rPr sz="1350" spc="-10" dirty="0">
                <a:solidFill>
                  <a:srgbClr val="E0D6DE"/>
                </a:solidFill>
                <a:latin typeface="Verdana"/>
                <a:cs typeface="Verdana"/>
              </a:rPr>
              <a:t>improvement.</a:t>
            </a:r>
            <a:endParaRPr sz="1350">
              <a:latin typeface="Verdana"/>
              <a:cs typeface="Verdana"/>
            </a:endParaRPr>
          </a:p>
        </p:txBody>
      </p:sp>
      <p:sp>
        <p:nvSpPr>
          <p:cNvPr id="9" name="object 9"/>
          <p:cNvSpPr/>
          <p:nvPr/>
        </p:nvSpPr>
        <p:spPr>
          <a:xfrm>
            <a:off x="3657600" y="3038474"/>
            <a:ext cx="2886075" cy="1533525"/>
          </a:xfrm>
          <a:custGeom>
            <a:avLst/>
            <a:gdLst/>
            <a:ahLst/>
            <a:cxnLst/>
            <a:rect l="l" t="t" r="r" b="b"/>
            <a:pathLst>
              <a:path w="2886075" h="1533525">
                <a:moveTo>
                  <a:pt x="2867482" y="0"/>
                </a:moveTo>
                <a:lnTo>
                  <a:pt x="18592" y="0"/>
                </a:lnTo>
                <a:lnTo>
                  <a:pt x="15849" y="546"/>
                </a:lnTo>
                <a:lnTo>
                  <a:pt x="0" y="18592"/>
                </a:lnTo>
                <a:lnTo>
                  <a:pt x="0" y="1512100"/>
                </a:lnTo>
                <a:lnTo>
                  <a:pt x="0" y="1514932"/>
                </a:lnTo>
                <a:lnTo>
                  <a:pt x="18592" y="1533525"/>
                </a:lnTo>
                <a:lnTo>
                  <a:pt x="2867482" y="1533525"/>
                </a:lnTo>
                <a:lnTo>
                  <a:pt x="2886075" y="1514932"/>
                </a:lnTo>
                <a:lnTo>
                  <a:pt x="2886075" y="18592"/>
                </a:lnTo>
                <a:lnTo>
                  <a:pt x="2870225" y="546"/>
                </a:lnTo>
                <a:lnTo>
                  <a:pt x="2867482" y="0"/>
                </a:lnTo>
                <a:close/>
              </a:path>
            </a:pathLst>
          </a:custGeom>
          <a:solidFill>
            <a:srgbClr val="25252B"/>
          </a:solidFill>
        </p:spPr>
        <p:txBody>
          <a:bodyPr wrap="square" lIns="0" tIns="0" rIns="0" bIns="0" rtlCol="0"/>
          <a:lstStyle/>
          <a:p>
            <a:endParaRPr/>
          </a:p>
        </p:txBody>
      </p:sp>
      <p:sp>
        <p:nvSpPr>
          <p:cNvPr id="10" name="object 10"/>
          <p:cNvSpPr txBox="1"/>
          <p:nvPr/>
        </p:nvSpPr>
        <p:spPr>
          <a:xfrm>
            <a:off x="3816350" y="3182937"/>
            <a:ext cx="2381885" cy="1198245"/>
          </a:xfrm>
          <a:prstGeom prst="rect">
            <a:avLst/>
          </a:prstGeom>
        </p:spPr>
        <p:txBody>
          <a:bodyPr vert="horz" wrap="square" lIns="0" tIns="1905" rIns="0" bIns="0" rtlCol="0">
            <a:spAutoFit/>
          </a:bodyPr>
          <a:lstStyle/>
          <a:p>
            <a:pPr marL="12700" marR="404495">
              <a:lnSpc>
                <a:spcPct val="106100"/>
              </a:lnSpc>
              <a:spcBef>
                <a:spcPts val="15"/>
              </a:spcBef>
            </a:pPr>
            <a:r>
              <a:rPr sz="1650" spc="60" dirty="0">
                <a:solidFill>
                  <a:srgbClr val="E0D6DE"/>
                </a:solidFill>
                <a:latin typeface="Verdana"/>
                <a:cs typeface="Verdana"/>
              </a:rPr>
              <a:t>Develop</a:t>
            </a:r>
            <a:r>
              <a:rPr sz="1650" spc="-204" dirty="0">
                <a:solidFill>
                  <a:srgbClr val="E0D6DE"/>
                </a:solidFill>
                <a:latin typeface="Verdana"/>
                <a:cs typeface="Verdana"/>
              </a:rPr>
              <a:t> </a:t>
            </a:r>
            <a:r>
              <a:rPr sz="1650" spc="-10" dirty="0">
                <a:solidFill>
                  <a:srgbClr val="E0D6DE"/>
                </a:solidFill>
                <a:latin typeface="Verdana"/>
                <a:cs typeface="Verdana"/>
              </a:rPr>
              <a:t>a</a:t>
            </a:r>
            <a:r>
              <a:rPr sz="1650" spc="-204" dirty="0">
                <a:solidFill>
                  <a:srgbClr val="E0D6DE"/>
                </a:solidFill>
                <a:latin typeface="Verdana"/>
                <a:cs typeface="Verdana"/>
              </a:rPr>
              <a:t> </a:t>
            </a:r>
            <a:r>
              <a:rPr sz="1650" spc="85" dirty="0">
                <a:solidFill>
                  <a:srgbClr val="E0D6DE"/>
                </a:solidFill>
                <a:latin typeface="Verdana"/>
                <a:cs typeface="Verdana"/>
              </a:rPr>
              <a:t>Cost </a:t>
            </a:r>
            <a:r>
              <a:rPr sz="1650" spc="65" dirty="0">
                <a:solidFill>
                  <a:srgbClr val="E0D6DE"/>
                </a:solidFill>
                <a:latin typeface="Verdana"/>
                <a:cs typeface="Verdana"/>
              </a:rPr>
              <a:t>Optimization</a:t>
            </a:r>
            <a:r>
              <a:rPr sz="1650" spc="-155" dirty="0">
                <a:solidFill>
                  <a:srgbClr val="E0D6DE"/>
                </a:solidFill>
                <a:latin typeface="Verdana"/>
                <a:cs typeface="Verdana"/>
              </a:rPr>
              <a:t> </a:t>
            </a:r>
            <a:r>
              <a:rPr sz="1650" spc="-20" dirty="0">
                <a:solidFill>
                  <a:srgbClr val="E0D6DE"/>
                </a:solidFill>
                <a:latin typeface="Verdana"/>
                <a:cs typeface="Verdana"/>
              </a:rPr>
              <a:t>Plan</a:t>
            </a:r>
            <a:endParaRPr sz="1650">
              <a:latin typeface="Verdana"/>
              <a:cs typeface="Verdana"/>
            </a:endParaRPr>
          </a:p>
          <a:p>
            <a:pPr marL="12700" marR="5080">
              <a:lnSpc>
                <a:spcPct val="134300"/>
              </a:lnSpc>
              <a:spcBef>
                <a:spcPts val="765"/>
              </a:spcBef>
            </a:pPr>
            <a:r>
              <a:rPr sz="1350" spc="-60" dirty="0">
                <a:solidFill>
                  <a:srgbClr val="E0D6DE"/>
                </a:solidFill>
                <a:latin typeface="Verdana"/>
                <a:cs typeface="Verdana"/>
              </a:rPr>
              <a:t>Define</a:t>
            </a:r>
            <a:r>
              <a:rPr sz="1350" spc="-135" dirty="0">
                <a:solidFill>
                  <a:srgbClr val="E0D6DE"/>
                </a:solidFill>
                <a:latin typeface="Verdana"/>
                <a:cs typeface="Verdana"/>
              </a:rPr>
              <a:t> </a:t>
            </a:r>
            <a:r>
              <a:rPr sz="1350" spc="-70" dirty="0">
                <a:solidFill>
                  <a:srgbClr val="E0D6DE"/>
                </a:solidFill>
                <a:latin typeface="Verdana"/>
                <a:cs typeface="Verdana"/>
              </a:rPr>
              <a:t>goals,</a:t>
            </a:r>
            <a:r>
              <a:rPr sz="1350" spc="-130" dirty="0">
                <a:solidFill>
                  <a:srgbClr val="E0D6DE"/>
                </a:solidFill>
                <a:latin typeface="Verdana"/>
                <a:cs typeface="Verdana"/>
              </a:rPr>
              <a:t> </a:t>
            </a:r>
            <a:r>
              <a:rPr sz="1350" spc="-75" dirty="0">
                <a:solidFill>
                  <a:srgbClr val="E0D6DE"/>
                </a:solidFill>
                <a:latin typeface="Verdana"/>
                <a:cs typeface="Verdana"/>
              </a:rPr>
              <a:t>strategies,</a:t>
            </a:r>
            <a:r>
              <a:rPr sz="1350" spc="-135" dirty="0">
                <a:solidFill>
                  <a:srgbClr val="E0D6DE"/>
                </a:solidFill>
                <a:latin typeface="Verdana"/>
                <a:cs typeface="Verdana"/>
              </a:rPr>
              <a:t> </a:t>
            </a:r>
            <a:r>
              <a:rPr sz="1350" spc="-40" dirty="0">
                <a:solidFill>
                  <a:srgbClr val="E0D6DE"/>
                </a:solidFill>
                <a:latin typeface="Verdana"/>
                <a:cs typeface="Verdana"/>
              </a:rPr>
              <a:t>and</a:t>
            </a:r>
            <a:r>
              <a:rPr sz="1350" spc="-130" dirty="0">
                <a:solidFill>
                  <a:srgbClr val="E0D6DE"/>
                </a:solidFill>
                <a:latin typeface="Verdana"/>
                <a:cs typeface="Verdana"/>
              </a:rPr>
              <a:t> </a:t>
            </a:r>
            <a:r>
              <a:rPr sz="1350" spc="-50" dirty="0">
                <a:solidFill>
                  <a:srgbClr val="E0D6DE"/>
                </a:solidFill>
                <a:latin typeface="Verdana"/>
                <a:cs typeface="Verdana"/>
              </a:rPr>
              <a:t>a </a:t>
            </a:r>
            <a:r>
              <a:rPr sz="1350" spc="-40" dirty="0">
                <a:solidFill>
                  <a:srgbClr val="E0D6DE"/>
                </a:solidFill>
                <a:latin typeface="Verdana"/>
                <a:cs typeface="Verdana"/>
              </a:rPr>
              <a:t>timeline</a:t>
            </a:r>
            <a:r>
              <a:rPr sz="1350" spc="-140" dirty="0">
                <a:solidFill>
                  <a:srgbClr val="E0D6DE"/>
                </a:solidFill>
                <a:latin typeface="Verdana"/>
                <a:cs typeface="Verdana"/>
              </a:rPr>
              <a:t> </a:t>
            </a:r>
            <a:r>
              <a:rPr sz="1350" spc="-50" dirty="0">
                <a:solidFill>
                  <a:srgbClr val="E0D6DE"/>
                </a:solidFill>
                <a:latin typeface="Verdana"/>
                <a:cs typeface="Verdana"/>
              </a:rPr>
              <a:t>for</a:t>
            </a:r>
            <a:r>
              <a:rPr sz="1350" spc="-140" dirty="0">
                <a:solidFill>
                  <a:srgbClr val="E0D6DE"/>
                </a:solidFill>
                <a:latin typeface="Verdana"/>
                <a:cs typeface="Verdana"/>
              </a:rPr>
              <a:t> </a:t>
            </a:r>
            <a:r>
              <a:rPr sz="1350" spc="-10" dirty="0">
                <a:solidFill>
                  <a:srgbClr val="E0D6DE"/>
                </a:solidFill>
                <a:latin typeface="Verdana"/>
                <a:cs typeface="Verdana"/>
              </a:rPr>
              <a:t>implementation.</a:t>
            </a:r>
            <a:endParaRPr sz="1350">
              <a:latin typeface="Verdana"/>
              <a:cs typeface="Verdana"/>
            </a:endParaRPr>
          </a:p>
        </p:txBody>
      </p:sp>
      <p:sp>
        <p:nvSpPr>
          <p:cNvPr id="11" name="object 11"/>
          <p:cNvSpPr/>
          <p:nvPr/>
        </p:nvSpPr>
        <p:spPr>
          <a:xfrm>
            <a:off x="600075" y="4743450"/>
            <a:ext cx="5943600" cy="990600"/>
          </a:xfrm>
          <a:custGeom>
            <a:avLst/>
            <a:gdLst/>
            <a:ahLst/>
            <a:cxnLst/>
            <a:rect l="l" t="t" r="r" b="b"/>
            <a:pathLst>
              <a:path w="5943600" h="990600">
                <a:moveTo>
                  <a:pt x="5925007" y="0"/>
                </a:moveTo>
                <a:lnTo>
                  <a:pt x="18588" y="0"/>
                </a:lnTo>
                <a:lnTo>
                  <a:pt x="15854" y="546"/>
                </a:lnTo>
                <a:lnTo>
                  <a:pt x="0" y="18592"/>
                </a:lnTo>
                <a:lnTo>
                  <a:pt x="0" y="969170"/>
                </a:lnTo>
                <a:lnTo>
                  <a:pt x="0" y="972007"/>
                </a:lnTo>
                <a:lnTo>
                  <a:pt x="18588" y="990596"/>
                </a:lnTo>
                <a:lnTo>
                  <a:pt x="5925007" y="990596"/>
                </a:lnTo>
                <a:lnTo>
                  <a:pt x="5943600" y="972007"/>
                </a:lnTo>
                <a:lnTo>
                  <a:pt x="5943600" y="18592"/>
                </a:lnTo>
                <a:lnTo>
                  <a:pt x="5927750" y="546"/>
                </a:lnTo>
                <a:lnTo>
                  <a:pt x="5925007" y="0"/>
                </a:lnTo>
                <a:close/>
              </a:path>
            </a:pathLst>
          </a:custGeom>
          <a:solidFill>
            <a:srgbClr val="25252B"/>
          </a:solidFill>
        </p:spPr>
        <p:txBody>
          <a:bodyPr wrap="square" lIns="0" tIns="0" rIns="0" bIns="0" rtlCol="0"/>
          <a:lstStyle/>
          <a:p>
            <a:endParaRPr/>
          </a:p>
        </p:txBody>
      </p:sp>
      <p:sp>
        <p:nvSpPr>
          <p:cNvPr id="12" name="object 12"/>
          <p:cNvSpPr txBox="1"/>
          <p:nvPr/>
        </p:nvSpPr>
        <p:spPr>
          <a:xfrm>
            <a:off x="758825" y="4887912"/>
            <a:ext cx="5393055" cy="655320"/>
          </a:xfrm>
          <a:prstGeom prst="rect">
            <a:avLst/>
          </a:prstGeom>
        </p:spPr>
        <p:txBody>
          <a:bodyPr vert="horz" wrap="square" lIns="0" tIns="17145" rIns="0" bIns="0" rtlCol="0">
            <a:spAutoFit/>
          </a:bodyPr>
          <a:lstStyle/>
          <a:p>
            <a:pPr marL="12700">
              <a:lnSpc>
                <a:spcPct val="100000"/>
              </a:lnSpc>
              <a:spcBef>
                <a:spcPts val="135"/>
              </a:spcBef>
            </a:pPr>
            <a:r>
              <a:rPr sz="1650" spc="70" dirty="0">
                <a:solidFill>
                  <a:srgbClr val="E0D6DE"/>
                </a:solidFill>
                <a:latin typeface="Verdana"/>
                <a:cs typeface="Verdana"/>
              </a:rPr>
              <a:t>Continuous</a:t>
            </a:r>
            <a:r>
              <a:rPr sz="1650" spc="-190" dirty="0">
                <a:solidFill>
                  <a:srgbClr val="E0D6DE"/>
                </a:solidFill>
                <a:latin typeface="Verdana"/>
                <a:cs typeface="Verdana"/>
              </a:rPr>
              <a:t> </a:t>
            </a:r>
            <a:r>
              <a:rPr sz="1650" spc="85" dirty="0">
                <a:solidFill>
                  <a:srgbClr val="E0D6DE"/>
                </a:solidFill>
                <a:latin typeface="Verdana"/>
                <a:cs typeface="Verdana"/>
              </a:rPr>
              <a:t>Monitoring</a:t>
            </a:r>
            <a:r>
              <a:rPr sz="1650" spc="-185" dirty="0">
                <a:solidFill>
                  <a:srgbClr val="E0D6DE"/>
                </a:solidFill>
                <a:latin typeface="Verdana"/>
                <a:cs typeface="Verdana"/>
              </a:rPr>
              <a:t> </a:t>
            </a:r>
            <a:r>
              <a:rPr sz="1650" spc="50" dirty="0">
                <a:solidFill>
                  <a:srgbClr val="E0D6DE"/>
                </a:solidFill>
                <a:latin typeface="Verdana"/>
                <a:cs typeface="Verdana"/>
              </a:rPr>
              <a:t>and</a:t>
            </a:r>
            <a:r>
              <a:rPr sz="1650" spc="-190" dirty="0">
                <a:solidFill>
                  <a:srgbClr val="E0D6DE"/>
                </a:solidFill>
                <a:latin typeface="Verdana"/>
                <a:cs typeface="Verdana"/>
              </a:rPr>
              <a:t> </a:t>
            </a:r>
            <a:r>
              <a:rPr sz="1650" spc="-10" dirty="0">
                <a:solidFill>
                  <a:srgbClr val="E0D6DE"/>
                </a:solidFill>
                <a:latin typeface="Verdana"/>
                <a:cs typeface="Verdana"/>
              </a:rPr>
              <a:t>Analysis</a:t>
            </a:r>
            <a:endParaRPr sz="1650">
              <a:latin typeface="Verdana"/>
              <a:cs typeface="Verdana"/>
            </a:endParaRPr>
          </a:p>
          <a:p>
            <a:pPr marL="12700">
              <a:lnSpc>
                <a:spcPct val="100000"/>
              </a:lnSpc>
              <a:spcBef>
                <a:spcPts val="1320"/>
              </a:spcBef>
            </a:pPr>
            <a:r>
              <a:rPr sz="1350" spc="-65" dirty="0">
                <a:solidFill>
                  <a:srgbClr val="E0D6DE"/>
                </a:solidFill>
                <a:latin typeface="Verdana"/>
                <a:cs typeface="Verdana"/>
              </a:rPr>
              <a:t>Regularly</a:t>
            </a:r>
            <a:r>
              <a:rPr sz="1350" spc="-130" dirty="0">
                <a:solidFill>
                  <a:srgbClr val="E0D6DE"/>
                </a:solidFill>
                <a:latin typeface="Verdana"/>
                <a:cs typeface="Verdana"/>
              </a:rPr>
              <a:t> </a:t>
            </a:r>
            <a:r>
              <a:rPr sz="1350" spc="-45" dirty="0">
                <a:solidFill>
                  <a:srgbClr val="E0D6DE"/>
                </a:solidFill>
                <a:latin typeface="Verdana"/>
                <a:cs typeface="Verdana"/>
              </a:rPr>
              <a:t>monitor</a:t>
            </a:r>
            <a:r>
              <a:rPr sz="1350" spc="-125" dirty="0">
                <a:solidFill>
                  <a:srgbClr val="E0D6DE"/>
                </a:solidFill>
                <a:latin typeface="Verdana"/>
                <a:cs typeface="Verdana"/>
              </a:rPr>
              <a:t> </a:t>
            </a:r>
            <a:r>
              <a:rPr sz="1350" spc="-60" dirty="0">
                <a:solidFill>
                  <a:srgbClr val="E0D6DE"/>
                </a:solidFill>
                <a:latin typeface="Verdana"/>
                <a:cs typeface="Verdana"/>
              </a:rPr>
              <a:t>your</a:t>
            </a:r>
            <a:r>
              <a:rPr sz="1350" spc="-130" dirty="0">
                <a:solidFill>
                  <a:srgbClr val="E0D6DE"/>
                </a:solidFill>
                <a:latin typeface="Verdana"/>
                <a:cs typeface="Verdana"/>
              </a:rPr>
              <a:t> </a:t>
            </a:r>
            <a:r>
              <a:rPr sz="1350" spc="-65" dirty="0">
                <a:solidFill>
                  <a:srgbClr val="E0D6DE"/>
                </a:solidFill>
                <a:latin typeface="Verdana"/>
                <a:cs typeface="Verdana"/>
              </a:rPr>
              <a:t>costs</a:t>
            </a:r>
            <a:r>
              <a:rPr sz="1350" spc="-125" dirty="0">
                <a:solidFill>
                  <a:srgbClr val="E0D6DE"/>
                </a:solidFill>
                <a:latin typeface="Verdana"/>
                <a:cs typeface="Verdana"/>
              </a:rPr>
              <a:t> </a:t>
            </a:r>
            <a:r>
              <a:rPr sz="1350" spc="-40" dirty="0">
                <a:solidFill>
                  <a:srgbClr val="E0D6DE"/>
                </a:solidFill>
                <a:latin typeface="Verdana"/>
                <a:cs typeface="Verdana"/>
              </a:rPr>
              <a:t>and</a:t>
            </a:r>
            <a:r>
              <a:rPr sz="1350" spc="-130" dirty="0">
                <a:solidFill>
                  <a:srgbClr val="E0D6DE"/>
                </a:solidFill>
                <a:latin typeface="Verdana"/>
                <a:cs typeface="Verdana"/>
              </a:rPr>
              <a:t> </a:t>
            </a:r>
            <a:r>
              <a:rPr sz="1350" spc="-60" dirty="0">
                <a:solidFill>
                  <a:srgbClr val="E0D6DE"/>
                </a:solidFill>
                <a:latin typeface="Verdana"/>
                <a:cs typeface="Verdana"/>
              </a:rPr>
              <a:t>adjust</a:t>
            </a:r>
            <a:r>
              <a:rPr sz="1350" spc="-125" dirty="0">
                <a:solidFill>
                  <a:srgbClr val="E0D6DE"/>
                </a:solidFill>
                <a:latin typeface="Verdana"/>
                <a:cs typeface="Verdana"/>
              </a:rPr>
              <a:t> </a:t>
            </a:r>
            <a:r>
              <a:rPr sz="1350" spc="-60" dirty="0">
                <a:solidFill>
                  <a:srgbClr val="E0D6DE"/>
                </a:solidFill>
                <a:latin typeface="Verdana"/>
                <a:cs typeface="Verdana"/>
              </a:rPr>
              <a:t>your</a:t>
            </a:r>
            <a:r>
              <a:rPr sz="1350" spc="-130" dirty="0">
                <a:solidFill>
                  <a:srgbClr val="E0D6DE"/>
                </a:solidFill>
                <a:latin typeface="Verdana"/>
                <a:cs typeface="Verdana"/>
              </a:rPr>
              <a:t> </a:t>
            </a:r>
            <a:r>
              <a:rPr sz="1350" spc="-75" dirty="0">
                <a:solidFill>
                  <a:srgbClr val="E0D6DE"/>
                </a:solidFill>
                <a:latin typeface="Verdana"/>
                <a:cs typeface="Verdana"/>
              </a:rPr>
              <a:t>strategies</a:t>
            </a:r>
            <a:r>
              <a:rPr sz="1350" spc="-125" dirty="0">
                <a:solidFill>
                  <a:srgbClr val="E0D6DE"/>
                </a:solidFill>
                <a:latin typeface="Verdana"/>
                <a:cs typeface="Verdana"/>
              </a:rPr>
              <a:t> </a:t>
            </a:r>
            <a:r>
              <a:rPr sz="1350" spc="-35" dirty="0">
                <a:solidFill>
                  <a:srgbClr val="E0D6DE"/>
                </a:solidFill>
                <a:latin typeface="Verdana"/>
                <a:cs typeface="Verdana"/>
              </a:rPr>
              <a:t>accordingly.</a:t>
            </a:r>
            <a:endParaRPr sz="1350">
              <a:latin typeface="Verdana"/>
              <a:cs typeface="Verdan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g editor.jpg"/>
          <p:cNvPicPr>
            <a:picLocks noChangeAspect="1"/>
          </p:cNvPicPr>
          <p:nvPr/>
        </p:nvPicPr>
        <p:blipFill>
          <a:blip r:embed="rId2"/>
          <a:stretch>
            <a:fillRect/>
          </a:stretch>
        </p:blipFill>
        <p:spPr>
          <a:xfrm>
            <a:off x="304800" y="936625"/>
            <a:ext cx="6781800" cy="3168331"/>
          </a:xfrm>
          <a:prstGeom prst="rect">
            <a:avLst/>
          </a:prstGeom>
        </p:spPr>
      </p:pic>
      <p:pic>
        <p:nvPicPr>
          <p:cNvPr id="8" name="Picture 7" descr="tag editor02.jpg"/>
          <p:cNvPicPr>
            <a:picLocks noChangeAspect="1"/>
          </p:cNvPicPr>
          <p:nvPr/>
        </p:nvPicPr>
        <p:blipFill>
          <a:blip r:embed="rId3"/>
          <a:stretch>
            <a:fillRect/>
          </a:stretch>
        </p:blipFill>
        <p:spPr>
          <a:xfrm>
            <a:off x="3886200" y="2504442"/>
            <a:ext cx="7315200" cy="3707494"/>
          </a:xfrm>
          <a:prstGeom prst="rect">
            <a:avLst/>
          </a:prstGeom>
        </p:spPr>
      </p:pic>
      <p:sp>
        <p:nvSpPr>
          <p:cNvPr id="9" name="Right Arrow 8"/>
          <p:cNvSpPr/>
          <p:nvPr/>
        </p:nvSpPr>
        <p:spPr>
          <a:xfrm>
            <a:off x="7086600" y="1622425"/>
            <a:ext cx="838200" cy="45720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TextBox 9"/>
          <p:cNvSpPr txBox="1"/>
          <p:nvPr/>
        </p:nvSpPr>
        <p:spPr>
          <a:xfrm>
            <a:off x="8001000" y="1622425"/>
            <a:ext cx="3129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dirty="0" smtClean="0">
                <a:solidFill>
                  <a:schemeClr val="bg1"/>
                </a:solidFill>
              </a:rPr>
              <a:t>1</a:t>
            </a:r>
            <a:endParaRPr lang="en-US" dirty="0">
              <a:solidFill>
                <a:schemeClr val="bg1"/>
              </a:solidFill>
            </a:endParaRPr>
          </a:p>
        </p:txBody>
      </p:sp>
      <p:sp>
        <p:nvSpPr>
          <p:cNvPr id="11" name="Right Arrow 10"/>
          <p:cNvSpPr/>
          <p:nvPr/>
        </p:nvSpPr>
        <p:spPr>
          <a:xfrm rot="10800000">
            <a:off x="3048000" y="4670425"/>
            <a:ext cx="838200" cy="45720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TextBox 11"/>
          <p:cNvSpPr txBox="1"/>
          <p:nvPr/>
        </p:nvSpPr>
        <p:spPr>
          <a:xfrm>
            <a:off x="2590800" y="4746625"/>
            <a:ext cx="31290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3" name="TextBox 12"/>
          <p:cNvSpPr txBox="1"/>
          <p:nvPr/>
        </p:nvSpPr>
        <p:spPr>
          <a:xfrm>
            <a:off x="8449697" y="936625"/>
            <a:ext cx="2980303" cy="1200329"/>
          </a:xfrm>
          <a:prstGeom prst="rect">
            <a:avLst/>
          </a:prstGeom>
          <a:noFill/>
        </p:spPr>
        <p:txBody>
          <a:bodyPr wrap="none" rtlCol="0">
            <a:spAutoFit/>
          </a:bodyPr>
          <a:lstStyle/>
          <a:p>
            <a:pPr algn="just"/>
            <a:r>
              <a:rPr lang="en-US" dirty="0" smtClean="0">
                <a:solidFill>
                  <a:schemeClr val="bg1"/>
                </a:solidFill>
              </a:rPr>
              <a:t>Tag editor is useful for to </a:t>
            </a:r>
          </a:p>
          <a:p>
            <a:pPr algn="just"/>
            <a:r>
              <a:rPr lang="en-US" dirty="0" smtClean="0">
                <a:solidFill>
                  <a:schemeClr val="bg1"/>
                </a:solidFill>
              </a:rPr>
              <a:t>Check all the resources </a:t>
            </a:r>
          </a:p>
          <a:p>
            <a:pPr algn="just"/>
            <a:r>
              <a:rPr lang="en-US" dirty="0" smtClean="0">
                <a:solidFill>
                  <a:schemeClr val="bg1"/>
                </a:solidFill>
              </a:rPr>
              <a:t>running in aws service and </a:t>
            </a:r>
          </a:p>
          <a:p>
            <a:pPr algn="just"/>
            <a:r>
              <a:rPr lang="en-US" dirty="0" smtClean="0">
                <a:solidFill>
                  <a:schemeClr val="bg1"/>
                </a:solidFill>
              </a:rPr>
              <a:t>useful to check the regions</a:t>
            </a:r>
            <a:endParaRPr lang="en-US" dirty="0">
              <a:solidFill>
                <a:schemeClr val="bg1"/>
              </a:solidFill>
            </a:endParaRPr>
          </a:p>
        </p:txBody>
      </p:sp>
      <p:sp>
        <p:nvSpPr>
          <p:cNvPr id="14" name="TextBox 13"/>
          <p:cNvSpPr txBox="1"/>
          <p:nvPr/>
        </p:nvSpPr>
        <p:spPr>
          <a:xfrm>
            <a:off x="914400" y="327025"/>
            <a:ext cx="5397631" cy="523220"/>
          </a:xfrm>
          <a:prstGeom prst="rect">
            <a:avLst/>
          </a:prstGeom>
          <a:noFill/>
        </p:spPr>
        <p:txBody>
          <a:bodyPr wrap="none" rtlCol="0">
            <a:spAutoFit/>
          </a:bodyPr>
          <a:lstStyle/>
          <a:p>
            <a:r>
              <a:rPr lang="en-US" sz="2800" b="1" dirty="0" smtClean="0">
                <a:solidFill>
                  <a:schemeClr val="tx2">
                    <a:lumMod val="40000"/>
                    <a:lumOff val="60000"/>
                  </a:schemeClr>
                </a:solidFill>
              </a:rPr>
              <a:t>Manually optimizing the cost’s</a:t>
            </a:r>
            <a:endParaRPr lang="en-US" sz="2800" b="1" dirty="0">
              <a:solidFill>
                <a:schemeClr val="tx2">
                  <a:lumMod val="40000"/>
                  <a:lumOff val="60000"/>
                </a:schemeClr>
              </a:solidFill>
            </a:endParaRPr>
          </a:p>
        </p:txBody>
      </p:sp>
      <p:sp>
        <p:nvSpPr>
          <p:cNvPr id="15" name="TextBox 14"/>
          <p:cNvSpPr txBox="1"/>
          <p:nvPr/>
        </p:nvSpPr>
        <p:spPr>
          <a:xfrm>
            <a:off x="0" y="4518025"/>
            <a:ext cx="2590800" cy="646331"/>
          </a:xfrm>
          <a:prstGeom prst="rect">
            <a:avLst/>
          </a:prstGeom>
          <a:noFill/>
        </p:spPr>
        <p:txBody>
          <a:bodyPr wrap="square" rtlCol="0">
            <a:spAutoFit/>
          </a:bodyPr>
          <a:lstStyle/>
          <a:p>
            <a:r>
              <a:rPr lang="en-US" dirty="0" smtClean="0">
                <a:solidFill>
                  <a:schemeClr val="bg1"/>
                </a:solidFill>
              </a:rPr>
              <a:t>Select the resources that running in the aws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825"/>
            <a:ext cx="9988892" cy="677108"/>
          </a:xfrm>
        </p:spPr>
        <p:txBody>
          <a:bodyPr/>
          <a:lstStyle/>
          <a:p>
            <a:r>
              <a:rPr lang="en-US" sz="4400" dirty="0" smtClean="0">
                <a:solidFill>
                  <a:srgbClr val="0070C0"/>
                </a:solidFill>
              </a:rPr>
              <a:t>Payment options in AWS</a:t>
            </a:r>
            <a:endParaRPr lang="en-US" sz="4400" dirty="0">
              <a:solidFill>
                <a:srgbClr val="0070C0"/>
              </a:solidFill>
            </a:endParaRPr>
          </a:p>
        </p:txBody>
      </p:sp>
      <p:sp>
        <p:nvSpPr>
          <p:cNvPr id="3" name="Text Placeholder 2"/>
          <p:cNvSpPr>
            <a:spLocks noGrp="1"/>
          </p:cNvSpPr>
          <p:nvPr>
            <p:ph type="body" idx="1"/>
          </p:nvPr>
        </p:nvSpPr>
        <p:spPr>
          <a:xfrm>
            <a:off x="381000" y="1165225"/>
            <a:ext cx="9829800" cy="1477328"/>
          </a:xfrm>
        </p:spPr>
        <p:txBody>
          <a:bodyPr/>
          <a:lstStyle/>
          <a:p>
            <a:pPr algn="just"/>
            <a:r>
              <a:rPr lang="en-US" sz="2400" b="1" dirty="0" smtClean="0">
                <a:solidFill>
                  <a:schemeClr val="bg1"/>
                </a:solidFill>
                <a:latin typeface="Times New Roman" pitchFamily="18" charset="0"/>
                <a:cs typeface="Times New Roman" pitchFamily="18" charset="0"/>
              </a:rPr>
              <a:t>All Upfront: </a:t>
            </a:r>
            <a:r>
              <a:rPr lang="en-US" sz="2400" dirty="0" smtClean="0">
                <a:latin typeface="Times New Roman" pitchFamily="18" charset="0"/>
                <a:cs typeface="Times New Roman" pitchFamily="18" charset="0"/>
              </a:rPr>
              <a:t>Pay the full cost of the plan upfront.</a:t>
            </a:r>
          </a:p>
          <a:p>
            <a:pPr algn="just"/>
            <a:r>
              <a:rPr lang="en-US" sz="2400" b="1" dirty="0" smtClean="0">
                <a:solidFill>
                  <a:schemeClr val="bg1"/>
                </a:solidFill>
                <a:latin typeface="Times New Roman" pitchFamily="18" charset="0"/>
                <a:cs typeface="Times New Roman" pitchFamily="18" charset="0"/>
              </a:rPr>
              <a:t>Partial Upfront</a:t>
            </a:r>
            <a:r>
              <a:rPr lang="en-US" sz="2400" dirty="0" smtClean="0">
                <a:solidFill>
                  <a:schemeClr val="bg1"/>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Pay part of the plan's cost upfront, with the remaining balance paid monthly.</a:t>
            </a:r>
          </a:p>
          <a:p>
            <a:pPr algn="just"/>
            <a:r>
              <a:rPr lang="en-US" sz="2400" b="1" dirty="0" smtClean="0">
                <a:solidFill>
                  <a:schemeClr val="bg1"/>
                </a:solidFill>
                <a:latin typeface="Times New Roman" pitchFamily="18" charset="0"/>
                <a:cs typeface="Times New Roman" pitchFamily="18" charset="0"/>
              </a:rPr>
              <a:t>No Upfront</a:t>
            </a:r>
            <a:r>
              <a:rPr lang="en-US" sz="2400" dirty="0" smtClean="0">
                <a:solidFill>
                  <a:schemeClr val="bg1"/>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Spread the cost across the term with monthly payments</a:t>
            </a:r>
            <a:endParaRPr lang="en-US" sz="2400" dirty="0">
              <a:latin typeface="Times New Roman" pitchFamily="18" charset="0"/>
              <a:cs typeface="Times New Roman" pitchFamily="18" charset="0"/>
            </a:endParaRPr>
          </a:p>
        </p:txBody>
      </p:sp>
      <p:pic>
        <p:nvPicPr>
          <p:cNvPr id="4" name="Picture 3" descr="paymentoptions.jpg"/>
          <p:cNvPicPr>
            <a:picLocks noChangeAspect="1"/>
          </p:cNvPicPr>
          <p:nvPr/>
        </p:nvPicPr>
        <p:blipFill>
          <a:blip r:embed="rId2"/>
          <a:stretch>
            <a:fillRect/>
          </a:stretch>
        </p:blipFill>
        <p:spPr>
          <a:xfrm>
            <a:off x="914400" y="2679129"/>
            <a:ext cx="8763000" cy="37661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44450"/>
          <a:ext cx="7620000" cy="6400800"/>
        </p:xfrm>
        <a:graphic>
          <a:graphicData uri="http://schemas.openxmlformats.org/drawingml/2006/table">
            <a:tbl>
              <a:tblPr firstRow="1" bandRow="1">
                <a:tableStyleId>{5C22544A-7EE6-4342-B048-85BDC9FD1C3A}</a:tableStyleId>
              </a:tblPr>
              <a:tblGrid>
                <a:gridCol w="2540000"/>
                <a:gridCol w="2540000"/>
                <a:gridCol w="2540000"/>
              </a:tblGrid>
              <a:tr h="295554">
                <a:tc>
                  <a:txBody>
                    <a:bodyPr/>
                    <a:lstStyle/>
                    <a:p>
                      <a:r>
                        <a:rPr lang="en-US" b="1" dirty="0"/>
                        <a:t>Service</a:t>
                      </a:r>
                      <a:endParaRPr lang="en-US" dirty="0"/>
                    </a:p>
                  </a:txBody>
                  <a:tcPr anchor="ctr"/>
                </a:tc>
                <a:tc>
                  <a:txBody>
                    <a:bodyPr/>
                    <a:lstStyle/>
                    <a:p>
                      <a:r>
                        <a:rPr lang="en-US" b="1" dirty="0"/>
                        <a:t>Pricing Model</a:t>
                      </a:r>
                      <a:endParaRPr lang="en-US" dirty="0"/>
                    </a:p>
                  </a:txBody>
                  <a:tcPr anchor="ctr"/>
                </a:tc>
                <a:tc>
                  <a:txBody>
                    <a:bodyPr/>
                    <a:lstStyle/>
                    <a:p>
                      <a:r>
                        <a:rPr lang="en-US" b="1" dirty="0"/>
                        <a:t>Cost Example</a:t>
                      </a:r>
                      <a:r>
                        <a:rPr lang="en-US" dirty="0"/>
                        <a:t> (USD)</a:t>
                      </a:r>
                    </a:p>
                  </a:txBody>
                  <a:tcPr anchor="ctr"/>
                </a:tc>
              </a:tr>
              <a:tr h="510135">
                <a:tc>
                  <a:txBody>
                    <a:bodyPr/>
                    <a:lstStyle/>
                    <a:p>
                      <a:r>
                        <a:rPr lang="en-US" b="1" dirty="0"/>
                        <a:t>Amazon EC2</a:t>
                      </a:r>
                      <a:r>
                        <a:rPr lang="en-US" dirty="0"/>
                        <a:t> (Compute)</a:t>
                      </a:r>
                    </a:p>
                  </a:txBody>
                  <a:tcPr anchor="ctr"/>
                </a:tc>
                <a:tc>
                  <a:txBody>
                    <a:bodyPr/>
                    <a:lstStyle/>
                    <a:p>
                      <a:r>
                        <a:rPr lang="en-US" b="1" dirty="0"/>
                        <a:t>On-demand</a:t>
                      </a:r>
                      <a:r>
                        <a:rPr lang="en-US" dirty="0"/>
                        <a:t> / Reserved</a:t>
                      </a:r>
                    </a:p>
                  </a:txBody>
                  <a:tcPr anchor="ctr"/>
                </a:tc>
                <a:tc>
                  <a:txBody>
                    <a:bodyPr/>
                    <a:lstStyle/>
                    <a:p>
                      <a:r>
                        <a:rPr lang="en-US" dirty="0"/>
                        <a:t>- t3.micro: $0.0104 per hour (on-demand)</a:t>
                      </a:r>
                    </a:p>
                  </a:txBody>
                  <a:tcPr anchor="ctr"/>
                </a:tc>
              </a:tr>
              <a:tr h="510135">
                <a:tc>
                  <a:txBody>
                    <a:bodyPr/>
                    <a:lstStyle/>
                    <a:p>
                      <a:endParaRPr lang="en-US"/>
                    </a:p>
                  </a:txBody>
                  <a:tcPr/>
                </a:tc>
                <a:tc>
                  <a:txBody>
                    <a:bodyPr/>
                    <a:lstStyle/>
                    <a:p>
                      <a:endParaRPr lang="en-US"/>
                    </a:p>
                  </a:txBody>
                  <a:tcPr/>
                </a:tc>
                <a:tc>
                  <a:txBody>
                    <a:bodyPr/>
                    <a:lstStyle/>
                    <a:p>
                      <a:r>
                        <a:rPr lang="en-US" dirty="0"/>
                        <a:t>- 1-Year Reserved (All Upfront): $50/year</a:t>
                      </a:r>
                    </a:p>
                  </a:txBody>
                  <a:tcPr anchor="ctr"/>
                </a:tc>
              </a:tr>
              <a:tr h="510135">
                <a:tc>
                  <a:txBody>
                    <a:bodyPr/>
                    <a:lstStyle/>
                    <a:p>
                      <a:endParaRPr lang="en-US"/>
                    </a:p>
                  </a:txBody>
                  <a:tcPr/>
                </a:tc>
                <a:tc>
                  <a:txBody>
                    <a:bodyPr/>
                    <a:lstStyle/>
                    <a:p>
                      <a:endParaRPr lang="en-US" dirty="0"/>
                    </a:p>
                  </a:txBody>
                  <a:tcPr/>
                </a:tc>
                <a:tc>
                  <a:txBody>
                    <a:bodyPr/>
                    <a:lstStyle/>
                    <a:p>
                      <a:r>
                        <a:rPr lang="en-US" dirty="0"/>
                        <a:t>- 1-Year Reserved (No Upfront): $0.0066/hour</a:t>
                      </a:r>
                    </a:p>
                  </a:txBody>
                  <a:tcPr anchor="ctr"/>
                </a:tc>
              </a:tr>
              <a:tr h="510135">
                <a:tc>
                  <a:txBody>
                    <a:bodyPr/>
                    <a:lstStyle/>
                    <a:p>
                      <a:r>
                        <a:rPr lang="en-US" b="1" dirty="0"/>
                        <a:t>Amazon S3</a:t>
                      </a:r>
                      <a:r>
                        <a:rPr lang="en-US" dirty="0"/>
                        <a:t> (Storage)</a:t>
                      </a:r>
                    </a:p>
                  </a:txBody>
                  <a:tcPr anchor="ctr"/>
                </a:tc>
                <a:tc>
                  <a:txBody>
                    <a:bodyPr/>
                    <a:lstStyle/>
                    <a:p>
                      <a:r>
                        <a:rPr lang="en-US" b="1" dirty="0"/>
                        <a:t>Per GB Stored</a:t>
                      </a:r>
                      <a:endParaRPr lang="en-US" dirty="0"/>
                    </a:p>
                  </a:txBody>
                  <a:tcPr anchor="ctr"/>
                </a:tc>
                <a:tc>
                  <a:txBody>
                    <a:bodyPr/>
                    <a:lstStyle/>
                    <a:p>
                      <a:pPr algn="just"/>
                      <a:r>
                        <a:rPr lang="en-US" dirty="0"/>
                        <a:t>- $0.023 per GB for standard storage (S3)</a:t>
                      </a:r>
                    </a:p>
                  </a:txBody>
                  <a:tcPr anchor="ctr"/>
                </a:tc>
              </a:tr>
              <a:tr h="510135">
                <a:tc>
                  <a:txBody>
                    <a:bodyPr/>
                    <a:lstStyle/>
                    <a:p>
                      <a:endParaRPr lang="en-US"/>
                    </a:p>
                  </a:txBody>
                  <a:tcPr/>
                </a:tc>
                <a:tc>
                  <a:txBody>
                    <a:bodyPr/>
                    <a:lstStyle/>
                    <a:p>
                      <a:endParaRPr lang="en-US" dirty="0"/>
                    </a:p>
                  </a:txBody>
                  <a:tcPr/>
                </a:tc>
                <a:tc>
                  <a:txBody>
                    <a:bodyPr/>
                    <a:lstStyle/>
                    <a:p>
                      <a:pPr algn="just"/>
                      <a:r>
                        <a:rPr lang="en-US" dirty="0"/>
                        <a:t>- $0.004 per GB for Glacier storage (archival)</a:t>
                      </a:r>
                    </a:p>
                  </a:txBody>
                  <a:tcPr anchor="ctr"/>
                </a:tc>
              </a:tr>
              <a:tr h="510135">
                <a:tc>
                  <a:txBody>
                    <a:bodyPr/>
                    <a:lstStyle/>
                    <a:p>
                      <a:r>
                        <a:rPr lang="en-US" b="1" dirty="0"/>
                        <a:t>Amazon RDS</a:t>
                      </a:r>
                      <a:r>
                        <a:rPr lang="en-US" dirty="0"/>
                        <a:t> (Relational DB)</a:t>
                      </a:r>
                    </a:p>
                  </a:txBody>
                  <a:tcPr anchor="ctr"/>
                </a:tc>
                <a:tc>
                  <a:txBody>
                    <a:bodyPr/>
                    <a:lstStyle/>
                    <a:p>
                      <a:r>
                        <a:rPr lang="en-US" b="1" dirty="0"/>
                        <a:t>On-demand / Reserved</a:t>
                      </a:r>
                      <a:endParaRPr lang="en-US" dirty="0"/>
                    </a:p>
                  </a:txBody>
                  <a:tcPr anchor="ctr"/>
                </a:tc>
                <a:tc>
                  <a:txBody>
                    <a:bodyPr/>
                    <a:lstStyle/>
                    <a:p>
                      <a:r>
                        <a:rPr lang="en-US" dirty="0"/>
                        <a:t>- Reserved (1-year All Upfront): ~$150/year</a:t>
                      </a:r>
                    </a:p>
                  </a:txBody>
                  <a:tcPr anchor="ctr"/>
                </a:tc>
              </a:tr>
              <a:tr h="510135">
                <a:tc>
                  <a:txBody>
                    <a:bodyPr/>
                    <a:lstStyle/>
                    <a:p>
                      <a:r>
                        <a:rPr lang="en-US" b="1" dirty="0"/>
                        <a:t>Amazon Elastic Load Balancer (ELB)</a:t>
                      </a:r>
                      <a:endParaRPr lang="en-US" dirty="0"/>
                    </a:p>
                  </a:txBody>
                  <a:tcPr anchor="ctr"/>
                </a:tc>
                <a:tc>
                  <a:txBody>
                    <a:bodyPr/>
                    <a:lstStyle/>
                    <a:p>
                      <a:r>
                        <a:rPr lang="en-US" b="1" dirty="0"/>
                        <a:t>Per Hour + Data Processed</a:t>
                      </a:r>
                      <a:endParaRPr lang="en-US" dirty="0"/>
                    </a:p>
                  </a:txBody>
                  <a:tcPr anchor="ctr"/>
                </a:tc>
                <a:tc>
                  <a:txBody>
                    <a:bodyPr/>
                    <a:lstStyle/>
                    <a:p>
                      <a:r>
                        <a:rPr lang="en-US" dirty="0"/>
                        <a:t>- $0.025 per hour (Classic ELB)</a:t>
                      </a:r>
                    </a:p>
                  </a:txBody>
                  <a:tcPr anchor="ctr"/>
                </a:tc>
              </a:tr>
              <a:tr h="510135">
                <a:tc>
                  <a:txBody>
                    <a:bodyPr/>
                    <a:lstStyle/>
                    <a:p>
                      <a:r>
                        <a:rPr lang="en-US" b="1" dirty="0"/>
                        <a:t>Amazon VPC</a:t>
                      </a:r>
                      <a:r>
                        <a:rPr lang="en-US" dirty="0"/>
                        <a:t> (Networking)</a:t>
                      </a:r>
                    </a:p>
                  </a:txBody>
                  <a:tcPr anchor="ctr"/>
                </a:tc>
                <a:tc>
                  <a:txBody>
                    <a:bodyPr/>
                    <a:lstStyle/>
                    <a:p>
                      <a:r>
                        <a:rPr lang="en-US" b="1" dirty="0"/>
                        <a:t>Per Hour</a:t>
                      </a:r>
                      <a:endParaRPr lang="en-US" dirty="0"/>
                    </a:p>
                  </a:txBody>
                  <a:tcPr anchor="ctr"/>
                </a:tc>
                <a:tc>
                  <a:txBody>
                    <a:bodyPr/>
                    <a:lstStyle/>
                    <a:p>
                      <a:r>
                        <a:rPr lang="en-US" dirty="0"/>
                        <a:t>- $0.01 per hour (for each VPN connection)</a:t>
                      </a:r>
                    </a:p>
                  </a:txBody>
                  <a:tcPr anchor="ctr"/>
                </a:tc>
              </a:tr>
              <a:tr h="728764">
                <a:tc>
                  <a:txBody>
                    <a:bodyPr/>
                    <a:lstStyle/>
                    <a:p>
                      <a:r>
                        <a:rPr lang="en-US" b="1" dirty="0"/>
                        <a:t>Amazon EBS</a:t>
                      </a:r>
                      <a:r>
                        <a:rPr lang="en-US" dirty="0"/>
                        <a:t> (Block Storage)</a:t>
                      </a:r>
                    </a:p>
                  </a:txBody>
                  <a:tcPr anchor="ctr"/>
                </a:tc>
                <a:tc>
                  <a:txBody>
                    <a:bodyPr/>
                    <a:lstStyle/>
                    <a:p>
                      <a:r>
                        <a:rPr lang="en-US" b="1" dirty="0"/>
                        <a:t>Storage</a:t>
                      </a:r>
                      <a:r>
                        <a:rPr lang="en-US" dirty="0"/>
                        <a:t> + </a:t>
                      </a:r>
                      <a:r>
                        <a:rPr lang="en-US" b="1" dirty="0"/>
                        <a:t>I/O Requests</a:t>
                      </a:r>
                      <a:endParaRPr lang="en-US" dirty="0"/>
                    </a:p>
                  </a:txBody>
                  <a:tcPr anchor="ctr"/>
                </a:tc>
                <a:tc>
                  <a:txBody>
                    <a:bodyPr/>
                    <a:lstStyle/>
                    <a:p>
                      <a:r>
                        <a:rPr lang="en-US" dirty="0"/>
                        <a:t>- $0.10 per GB for General Purpose SSD (gp3)</a:t>
                      </a:r>
                    </a:p>
                  </a:txBody>
                  <a:tcPr anchor="ctr"/>
                </a:tc>
              </a:tr>
            </a:tbl>
          </a:graphicData>
        </a:graphic>
      </p:graphicFrame>
      <p:sp>
        <p:nvSpPr>
          <p:cNvPr id="5" name="TextBox 4"/>
          <p:cNvSpPr txBox="1"/>
          <p:nvPr/>
        </p:nvSpPr>
        <p:spPr>
          <a:xfrm rot="16200000">
            <a:off x="94887" y="3356338"/>
            <a:ext cx="2071401" cy="584775"/>
          </a:xfrm>
          <a:prstGeom prst="rect">
            <a:avLst/>
          </a:prstGeom>
          <a:noFill/>
        </p:spPr>
        <p:txBody>
          <a:bodyPr wrap="none" rtlCol="0">
            <a:spAutoFit/>
          </a:bodyPr>
          <a:lstStyle/>
          <a:p>
            <a:r>
              <a:rPr lang="en-US" sz="3200" dirty="0" smtClean="0">
                <a:solidFill>
                  <a:schemeClr val="bg1"/>
                </a:solidFill>
                <a:latin typeface="Brush Script MT" pitchFamily="66" charset="0"/>
              </a:rPr>
              <a:t>Pricing  chart</a:t>
            </a:r>
            <a:endParaRPr lang="en-US" sz="3200" dirty="0">
              <a:solidFill>
                <a:schemeClr val="bg1"/>
              </a:solidFill>
              <a:latin typeface="Brush Script MT"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TotalTime>
  <Words>912</Words>
  <Application>Microsoft Office PowerPoint</Application>
  <PresentationFormat>Custom</PresentationFormat>
  <Paragraphs>135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What is cost optimization?</vt:lpstr>
      <vt:lpstr>Slide 3</vt:lpstr>
      <vt:lpstr>Key AWS Cost Optimization Strategies</vt:lpstr>
      <vt:lpstr>Monitoring and Analyzing AWS Spending</vt:lpstr>
      <vt:lpstr>Applying Cost Optimization Techniques to Your Environment</vt:lpstr>
      <vt:lpstr>Slide 7</vt:lpstr>
      <vt:lpstr>Payment options in AWS</vt:lpstr>
      <vt:lpstr>Slide 9</vt:lpstr>
      <vt:lpstr>What is serverless??..</vt:lpstr>
      <vt:lpstr>Lambda</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35</cp:revision>
  <dcterms:created xsi:type="dcterms:W3CDTF">2024-11-26T12:21:49Z</dcterms:created>
  <dcterms:modified xsi:type="dcterms:W3CDTF">2024-11-29T04:46:55Z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2024-11-26T00:00:00Z</vt:filetime>
  </property>
  <property fmtid="{D5CDD505-2E9C-101B-9397-08002B2CF9AE}" pid="3" name="Creator">
    <vt:lpwstr>pdf-lib (https://github.com/Hopding/pdf-lib)</vt:lpwstr>
  </property>
  <property fmtid="{D5CDD505-2E9C-101B-9397-08002B2CF9AE}" pid="4" name="LastSaved">
    <vt:filetime>2024-11-26T00:00:00Z</vt:filetime>
  </property>
  <property fmtid="{D5CDD505-2E9C-101B-9397-08002B2CF9AE}" pid="5" name="Producer">
    <vt:lpwstr>GPL Ghostscript 10.02.0</vt:lpwstr>
  </property>
</Properties>
</file>