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3" r:id="rId2"/>
    <p:sldId id="341" r:id="rId3"/>
    <p:sldId id="347" r:id="rId4"/>
    <p:sldId id="342" r:id="rId5"/>
    <p:sldId id="343" r:id="rId6"/>
    <p:sldId id="344" r:id="rId7"/>
    <p:sldId id="345" r:id="rId8"/>
    <p:sldId id="3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735DA4-6545-4D50-AC99-01148A864FA2}">
          <p14:sldIdLst>
            <p14:sldId id="333"/>
            <p14:sldId id="341"/>
            <p14:sldId id="347"/>
            <p14:sldId id="342"/>
            <p14:sldId id="343"/>
            <p14:sldId id="344"/>
            <p14:sldId id="345"/>
            <p14:sldId id="346"/>
          </p14:sldIdLst>
        </p14:section>
        <p14:section name="Removed slides" id="{0AA28A0D-E1AD-4675-A161-0EF5AAC5337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172A"/>
    <a:srgbClr val="7E8853"/>
    <a:srgbClr val="E5B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5" autoAdjust="0"/>
    <p:restoredTop sz="96327" autoAdjust="0"/>
  </p:normalViewPr>
  <p:slideViewPr>
    <p:cSldViewPr snapToGrid="0">
      <p:cViewPr varScale="1">
        <p:scale>
          <a:sx n="94" d="100"/>
          <a:sy n="94" d="100"/>
        </p:scale>
        <p:origin x="75" y="3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B60D21-1A8C-402B-84FB-C131C74143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E1E3D-8E3B-40E7-9339-43A24AF3F6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51A4-E3F7-4BF4-8DCC-9A99DCB00CC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47307-9D3C-4B13-B236-5213D0DA39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64B2D-933D-4360-ADD1-C51DD155EC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D12F-C7F8-4AA7-B334-EFE4BED3F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5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FDBC-4CCC-4D85-B33B-2A795D51C69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5D95C-20C5-4549-A17B-6C942228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93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5D95C-20C5-4549-A17B-6C942228DF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5D95C-20C5-4549-A17B-6C942228DF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5D95C-20C5-4549-A17B-6C942228DF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5D95C-20C5-4549-A17B-6C942228DF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5D95C-20C5-4549-A17B-6C942228DF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5D95C-20C5-4549-A17B-6C942228DF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202B3D-4B63-4E76-B98B-CAFD871B3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1433-2B6D-45E5-90AC-EFA69651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434137"/>
            <a:ext cx="2743200" cy="365125"/>
          </a:xfrm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6F91D5-ABC3-4D6E-92F9-E48973FF5A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C5CC06-230F-4142-A9B6-B34394C6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01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0E8-4B40-4AF1-8E1F-7E9229FF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BFA20-5C68-44F4-8E90-234DD3DBE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52B58-F7D7-4440-A83E-223FEBF6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013E-4D37-491C-BDFF-80DBDE63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37B41-DA76-49A8-B659-49FBFEFC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0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7216C-8BE6-4E5D-ADFF-027019484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23064-8EB3-4AAF-8530-9C42C8908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FD56-655D-49CD-B6D6-9763CA12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AE7B0-A66E-41AE-962E-6BFC827E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2B5D-5996-4879-A325-D10D82E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5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6F47-79F8-4545-8C3A-2A28F7CD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CAFC-748A-4C70-A6AA-A8F14115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0B87-FDB7-46E5-A833-0DF21409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4F79-2277-48D0-8BB8-1DF6FA30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7291-B3D0-4062-BA26-4B404DB5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7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200D-0166-4052-B465-FC632A95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D43B5-9B0D-494B-9686-21E6CB6A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977D-DA80-49E0-9DB7-6E0B2436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5564-292D-4026-8FB2-60355B3A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83E3-1CB9-430E-B1FE-5433D000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06D3-5CD4-4FC0-B9AE-F854AC6F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97DA-4723-4C4D-9431-FA2D1BC7D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EB0F3-EC41-433F-85F8-B652CBE8F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648A9-8A7F-4545-8C4F-E7D16391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7F563-8063-4AFC-BD93-6F1218F8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F02FB-AE8C-4060-9AC7-36C33E3B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745A-70F6-4086-8077-ED201107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72688-FFA7-4C22-A07B-0D2EEC6F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DFA25-722D-4BE4-90E4-3D2D3707A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30F2C-C509-432C-AABA-4BB7014BA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BDA91-4D1E-49B9-8EA9-ED4A75153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7CDCE-4DD5-4052-BF4A-87CBDA8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F2341-12E9-4EB2-9374-FE470BB8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AF0BB-2072-4F7C-BC0C-9E154C09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DF9A-FA5C-42C2-AF27-221E843C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121FE-BF74-4F62-83AB-744EB179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4DD77-4933-4033-A051-519D1065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D582B-9690-4996-8FC4-C4732582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B7E8A-11FB-4ED4-B8E6-A410D42C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8C70E-9BB3-4F84-A792-C163FEAD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9591F-8A46-44F7-B420-927EEA46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5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9983-724B-4BD6-830F-24C3178F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E91D-6ADD-4145-A54A-3019A441F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FFB04-1DB1-4E49-AA1C-E7B63734C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4AA3-1A59-40ED-935F-275A592A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111A-BF1E-44BC-887C-9384368A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583B3-663C-4AD9-9112-AC930F54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A800-1B04-41B2-8FAD-AEBCA66C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45A21-01D8-451D-AB8D-F67030135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53B5F-4446-4F52-9944-4FE24D853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4FAC4-F9CC-403F-B1D6-F83D4CE2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529C-C129-4E2B-AC90-CDB71802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F10E2-60AA-45FB-A1C2-85619FE0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88DEF-088E-40D3-8542-A00A325D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D0506-5FDD-4042-BECF-F434477F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1A44-1D4D-4481-BF62-91B2CE121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715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6775-0230-410B-AFFB-2E2EF6C15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928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F91D5-ABC3-4D6E-92F9-E48973FF5A5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BDF68-11A7-4BC2-BCC3-B4DA00B63C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" t="28445" r="48174" b="47097"/>
          <a:stretch/>
        </p:blipFill>
        <p:spPr>
          <a:xfrm>
            <a:off x="152400" y="6058276"/>
            <a:ext cx="2063786" cy="6339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7E6D87-BC67-4654-8949-C34116C4C6B7}"/>
              </a:ext>
            </a:extLst>
          </p:cNvPr>
          <p:cNvSpPr/>
          <p:nvPr userDrawn="1"/>
        </p:nvSpPr>
        <p:spPr>
          <a:xfrm>
            <a:off x="0" y="-5698"/>
            <a:ext cx="12192000" cy="312880"/>
          </a:xfrm>
          <a:prstGeom prst="rect">
            <a:avLst/>
          </a:prstGeom>
          <a:solidFill>
            <a:srgbClr val="DB1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2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5FFD85-73F1-41A6-B97B-5FDE995F521B}"/>
              </a:ext>
            </a:extLst>
          </p:cNvPr>
          <p:cNvSpPr/>
          <p:nvPr/>
        </p:nvSpPr>
        <p:spPr>
          <a:xfrm>
            <a:off x="438149" y="816903"/>
            <a:ext cx="112680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EECE5606 – SP2024 Final Project</a:t>
            </a:r>
          </a:p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Low-Voltage Shunt Capacitive RF-MEMS Switch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FC48B-3ABA-41B3-8ADE-033CA7479AE3}"/>
              </a:ext>
            </a:extLst>
          </p:cNvPr>
          <p:cNvSpPr/>
          <p:nvPr/>
        </p:nvSpPr>
        <p:spPr>
          <a:xfrm>
            <a:off x="2216292" y="4122092"/>
            <a:ext cx="775941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latin typeface="Agency FB" pitchFamily="34" charset="0"/>
            </a:endParaRPr>
          </a:p>
          <a:p>
            <a:pPr lvl="0" algn="ctr"/>
            <a:endParaRPr lang="en-US" sz="2800" b="1" dirty="0">
              <a:latin typeface="Agency FB" pitchFamily="34" charset="0"/>
            </a:endParaRPr>
          </a:p>
          <a:p>
            <a:pPr lvl="0" algn="ctr"/>
            <a:endParaRPr lang="en-US" sz="2800" b="1" dirty="0">
              <a:solidFill>
                <a:srgbClr val="FF0000"/>
              </a:solidFill>
              <a:latin typeface="Agency FB" pitchFamily="34" charset="0"/>
            </a:endParaRPr>
          </a:p>
          <a:p>
            <a:pPr lvl="0"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Pavan Umesh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dirty="0">
              <a:latin typeface="Agency FB" pitchFamily="34" charset="0"/>
            </a:endParaRP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759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FAE2434-6465-4BC6-9870-2BC0862B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75FA2-A092-4513-B82B-83A36B50F571}"/>
              </a:ext>
            </a:extLst>
          </p:cNvPr>
          <p:cNvSpPr txBox="1"/>
          <p:nvPr/>
        </p:nvSpPr>
        <p:spPr>
          <a:xfrm>
            <a:off x="311494" y="298527"/>
            <a:ext cx="8372901" cy="1508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0CF25D-47B9-4A2E-BC2A-7079BD1A5D97}"/>
              </a:ext>
            </a:extLst>
          </p:cNvPr>
          <p:cNvCxnSpPr>
            <a:cxnSpLocks/>
          </p:cNvCxnSpPr>
          <p:nvPr/>
        </p:nvCxnSpPr>
        <p:spPr>
          <a:xfrm flipH="1">
            <a:off x="392431" y="843050"/>
            <a:ext cx="11351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11AC1D-3B2F-9DD6-0735-0FC72277B73E}"/>
              </a:ext>
            </a:extLst>
          </p:cNvPr>
          <p:cNvSpPr txBox="1"/>
          <p:nvPr/>
        </p:nvSpPr>
        <p:spPr>
          <a:xfrm>
            <a:off x="392431" y="921057"/>
            <a:ext cx="11351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Overview and Fabrication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Variations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Top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Structures</a:t>
            </a:r>
          </a:p>
        </p:txBody>
      </p:sp>
    </p:spTree>
    <p:extLst>
      <p:ext uri="{BB962C8B-B14F-4D97-AF65-F5344CB8AC3E}">
        <p14:creationId xmlns:p14="http://schemas.microsoft.com/office/powerpoint/2010/main" val="139960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58227-0AB6-5456-180A-C79B39B5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95E0F-9C71-32E1-BABC-AAAFF67BFC02}"/>
              </a:ext>
            </a:extLst>
          </p:cNvPr>
          <p:cNvCxnSpPr>
            <a:cxnSpLocks/>
          </p:cNvCxnSpPr>
          <p:nvPr/>
        </p:nvCxnSpPr>
        <p:spPr>
          <a:xfrm flipH="1">
            <a:off x="392431" y="843050"/>
            <a:ext cx="11351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EBBC65-B42A-8DB5-8B6B-67563E9999F6}"/>
              </a:ext>
            </a:extLst>
          </p:cNvPr>
          <p:cNvSpPr txBox="1"/>
          <p:nvPr/>
        </p:nvSpPr>
        <p:spPr>
          <a:xfrm>
            <a:off x="311494" y="298527"/>
            <a:ext cx="8372901" cy="1508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Motivation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C7EDA-6EDA-A74E-C5F4-C8358833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579"/>
            <a:ext cx="12192000" cy="2132893"/>
          </a:xfrm>
          <a:prstGeom prst="rect">
            <a:avLst/>
          </a:prstGeom>
        </p:spPr>
      </p:pic>
      <p:pic>
        <p:nvPicPr>
          <p:cNvPr id="10" name="Picture 9" descr="A diagram of 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1FB338BF-6325-6B4F-B32D-0FDDE8AFD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7" y="3185472"/>
            <a:ext cx="4976214" cy="2619949"/>
          </a:xfrm>
          <a:prstGeom prst="rect">
            <a:avLst/>
          </a:prstGeom>
        </p:spPr>
      </p:pic>
      <p:pic>
        <p:nvPicPr>
          <p:cNvPr id="12" name="Picture 11" descr="A diagram of a structure&#10;&#10;Description automatically generated">
            <a:extLst>
              <a:ext uri="{FF2B5EF4-FFF2-40B4-BE49-F238E27FC236}">
                <a16:creationId xmlns:a16="http://schemas.microsoft.com/office/drawing/2014/main" id="{50E5EAB4-4D66-9139-FEA0-D91FD81F9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93" y="1722887"/>
            <a:ext cx="4376720" cy="50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3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FAE2434-6465-4BC6-9870-2BC0862B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75FA2-A092-4513-B82B-83A36B50F571}"/>
              </a:ext>
            </a:extLst>
          </p:cNvPr>
          <p:cNvSpPr txBox="1"/>
          <p:nvPr/>
        </p:nvSpPr>
        <p:spPr>
          <a:xfrm>
            <a:off x="311494" y="298527"/>
            <a:ext cx="8372901" cy="1508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Motivation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0CF25D-47B9-4A2E-BC2A-7079BD1A5D97}"/>
              </a:ext>
            </a:extLst>
          </p:cNvPr>
          <p:cNvCxnSpPr>
            <a:cxnSpLocks/>
          </p:cNvCxnSpPr>
          <p:nvPr/>
        </p:nvCxnSpPr>
        <p:spPr>
          <a:xfrm flipH="1">
            <a:off x="392431" y="843050"/>
            <a:ext cx="11351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11AC1D-3B2F-9DD6-0735-0FC72277B73E}"/>
              </a:ext>
            </a:extLst>
          </p:cNvPr>
          <p:cNvSpPr txBox="1"/>
          <p:nvPr/>
        </p:nvSpPr>
        <p:spPr>
          <a:xfrm>
            <a:off x="392431" y="921057"/>
            <a:ext cx="11351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Traditional RF-MEMS switches operate at high voltages (20-40V), Developing a switch that operates at a low voltage (2.9V) allows seamless integration with CMOS circuits, enhancing chip size reduction and cost 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RF-MEMS switches offer advantages over conventional RF switches, including lower power consumption, lower insertion losses when active, and higher isolation when inactive.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properties make MEMS switches particularly suitable for advanced wireless communication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Employed the Taguchi method for robust geometric optimization, ensuring the switch is both low-voltage and mechanically robust.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Optimized dimensions balance the mechanical stress and electrostatic forces, reducing the susceptibility to failures and improving longevity.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successful design of a low-voltage RF-MEMS switch can lead to more compact, efficient, and cost-effective electronic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Has potential implications for improving the performance and reliability of devices in telecommunications and other high-frequency application.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FAE2434-6465-4BC6-9870-2BC0862B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75FA2-A092-4513-B82B-83A36B50F571}"/>
              </a:ext>
            </a:extLst>
          </p:cNvPr>
          <p:cNvSpPr txBox="1"/>
          <p:nvPr/>
        </p:nvSpPr>
        <p:spPr>
          <a:xfrm>
            <a:off x="311494" y="298527"/>
            <a:ext cx="8372901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Overview and Fabrication Process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0CF25D-47B9-4A2E-BC2A-7079BD1A5D97}"/>
              </a:ext>
            </a:extLst>
          </p:cNvPr>
          <p:cNvCxnSpPr>
            <a:cxnSpLocks/>
          </p:cNvCxnSpPr>
          <p:nvPr/>
        </p:nvCxnSpPr>
        <p:spPr>
          <a:xfrm flipH="1">
            <a:off x="392431" y="843050"/>
            <a:ext cx="11351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rectangular object with a letter&#10;&#10;Description automatically generated">
            <a:extLst>
              <a:ext uri="{FF2B5EF4-FFF2-40B4-BE49-F238E27FC236}">
                <a16:creationId xmlns:a16="http://schemas.microsoft.com/office/drawing/2014/main" id="{7A272DE7-EFC3-04EB-DF19-7E7CFD01E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24" y="1052579"/>
            <a:ext cx="2663821" cy="5964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95581C-94AA-3267-A421-95CD5F0B5AE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643405" y="1649020"/>
            <a:ext cx="0" cy="53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ue and orange rectangular object with white text&#10;&#10;Description automatically generated">
            <a:extLst>
              <a:ext uri="{FF2B5EF4-FFF2-40B4-BE49-F238E27FC236}">
                <a16:creationId xmlns:a16="http://schemas.microsoft.com/office/drawing/2014/main" id="{60E60379-BD93-6BBE-AA42-03173C9A0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4" y="2188315"/>
            <a:ext cx="2663821" cy="122820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174C81-69F9-14BF-3B38-0C30690D6D78}"/>
              </a:ext>
            </a:extLst>
          </p:cNvPr>
          <p:cNvCxnSpPr>
            <a:cxnSpLocks/>
          </p:cNvCxnSpPr>
          <p:nvPr/>
        </p:nvCxnSpPr>
        <p:spPr>
          <a:xfrm>
            <a:off x="1589909" y="3309276"/>
            <a:ext cx="0" cy="67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blue and orange rectangular object with white text&#10;&#10;Description automatically generated">
            <a:extLst>
              <a:ext uri="{FF2B5EF4-FFF2-40B4-BE49-F238E27FC236}">
                <a16:creationId xmlns:a16="http://schemas.microsoft.com/office/drawing/2014/main" id="{D5D53D9C-5EE3-4D8D-0420-553195C4FB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6"/>
          <a:stretch/>
        </p:blipFill>
        <p:spPr>
          <a:xfrm>
            <a:off x="251167" y="4105274"/>
            <a:ext cx="2788985" cy="114845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1BB3F6-63D1-00F8-6870-67E2AA79A13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5288149" y="972476"/>
            <a:ext cx="10159" cy="83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77E6500C-C8AC-C5F0-7346-ECAE8A106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04" y="1803871"/>
            <a:ext cx="2696090" cy="132515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D81BDF-5E16-F796-C50B-FE0C07644777}"/>
              </a:ext>
            </a:extLst>
          </p:cNvPr>
          <p:cNvCxnSpPr>
            <a:cxnSpLocks/>
          </p:cNvCxnSpPr>
          <p:nvPr/>
        </p:nvCxnSpPr>
        <p:spPr>
          <a:xfrm>
            <a:off x="5247509" y="3164496"/>
            <a:ext cx="0" cy="71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diagram of a person with a black hat&#10;&#10;Description automatically generated with medium confidence">
            <a:extLst>
              <a:ext uri="{FF2B5EF4-FFF2-40B4-BE49-F238E27FC236}">
                <a16:creationId xmlns:a16="http://schemas.microsoft.com/office/drawing/2014/main" id="{82BD180D-551D-10F1-D614-B90CC19794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677" y="3877648"/>
            <a:ext cx="3442559" cy="155219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F2CBE7-4A17-D950-CDEA-05533625391E}"/>
              </a:ext>
            </a:extLst>
          </p:cNvPr>
          <p:cNvCxnSpPr>
            <a:cxnSpLocks/>
          </p:cNvCxnSpPr>
          <p:nvPr/>
        </p:nvCxnSpPr>
        <p:spPr>
          <a:xfrm>
            <a:off x="9331829" y="991526"/>
            <a:ext cx="2671" cy="71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iagram of a structure&#10;&#10;Description automatically generated">
            <a:extLst>
              <a:ext uri="{FF2B5EF4-FFF2-40B4-BE49-F238E27FC236}">
                <a16:creationId xmlns:a16="http://schemas.microsoft.com/office/drawing/2014/main" id="{824AA447-B1E4-F4F9-6A18-55C54D213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954" y="1753730"/>
            <a:ext cx="3547436" cy="139922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030C28-4482-639B-85F4-95993921E1C5}"/>
              </a:ext>
            </a:extLst>
          </p:cNvPr>
          <p:cNvCxnSpPr>
            <a:cxnSpLocks/>
          </p:cNvCxnSpPr>
          <p:nvPr/>
        </p:nvCxnSpPr>
        <p:spPr>
          <a:xfrm>
            <a:off x="9250549" y="3103599"/>
            <a:ext cx="0" cy="78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diagram of a structure&#10;&#10;Description automatically generated">
            <a:extLst>
              <a:ext uri="{FF2B5EF4-FFF2-40B4-BE49-F238E27FC236}">
                <a16:creationId xmlns:a16="http://schemas.microsoft.com/office/drawing/2014/main" id="{C2E67A69-0EE7-C9A9-7C0B-D6A8C3A25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92" y="3883251"/>
            <a:ext cx="3442559" cy="155219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30C4C27-D8CF-5FDA-15A5-B12EBAD88478}"/>
              </a:ext>
            </a:extLst>
          </p:cNvPr>
          <p:cNvSpPr txBox="1"/>
          <p:nvPr/>
        </p:nvSpPr>
        <p:spPr>
          <a:xfrm>
            <a:off x="1696719" y="1709980"/>
            <a:ext cx="206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oxidation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EE2F02-362D-8E69-0FDA-ADB32B686D42}"/>
              </a:ext>
            </a:extLst>
          </p:cNvPr>
          <p:cNvSpPr txBox="1"/>
          <p:nvPr/>
        </p:nvSpPr>
        <p:spPr>
          <a:xfrm>
            <a:off x="5325654" y="109024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SiO2 deposition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E24AA8-95AB-10D0-B956-53898A0BA3D8}"/>
              </a:ext>
            </a:extLst>
          </p:cNvPr>
          <p:cNvSpPr txBox="1"/>
          <p:nvPr/>
        </p:nvSpPr>
        <p:spPr>
          <a:xfrm>
            <a:off x="1803400" y="36385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 deposition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C695FD-4848-AC70-19CA-D9907A230AC5}"/>
              </a:ext>
            </a:extLst>
          </p:cNvPr>
          <p:cNvSpPr txBox="1"/>
          <p:nvPr/>
        </p:nvSpPr>
        <p:spPr>
          <a:xfrm>
            <a:off x="9382808" y="12796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 deposition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5C1227-3BD4-2CAE-A5B4-62DE0FEE1D3F}"/>
              </a:ext>
            </a:extLst>
          </p:cNvPr>
          <p:cNvSpPr txBox="1"/>
          <p:nvPr/>
        </p:nvSpPr>
        <p:spPr>
          <a:xfrm>
            <a:off x="5358087" y="3359645"/>
            <a:ext cx="1746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vias etching and </a:t>
            </a:r>
          </a:p>
          <a:p>
            <a:r>
              <a:rPr lang="en-US" dirty="0"/>
              <a:t>Al deposition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146D07-DD8B-872C-3C9D-907879872586}"/>
              </a:ext>
            </a:extLst>
          </p:cNvPr>
          <p:cNvSpPr txBox="1"/>
          <p:nvPr/>
        </p:nvSpPr>
        <p:spPr>
          <a:xfrm>
            <a:off x="9363918" y="3359645"/>
            <a:ext cx="136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SiO2 etching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6EAA6-6C3B-3733-9EFB-582C05157FD0}"/>
              </a:ext>
            </a:extLst>
          </p:cNvPr>
          <p:cNvSpPr/>
          <p:nvPr/>
        </p:nvSpPr>
        <p:spPr>
          <a:xfrm>
            <a:off x="313876" y="4095749"/>
            <a:ext cx="162375" cy="104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4AA141-7E32-91E4-4263-772341941DF7}"/>
              </a:ext>
            </a:extLst>
          </p:cNvPr>
          <p:cNvSpPr/>
          <p:nvPr/>
        </p:nvSpPr>
        <p:spPr>
          <a:xfrm>
            <a:off x="990599" y="4103766"/>
            <a:ext cx="254794" cy="92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8338E-1559-870E-9FB7-73D57C85624E}"/>
              </a:ext>
            </a:extLst>
          </p:cNvPr>
          <p:cNvSpPr/>
          <p:nvPr/>
        </p:nvSpPr>
        <p:spPr>
          <a:xfrm>
            <a:off x="2022869" y="4106141"/>
            <a:ext cx="254794" cy="92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17F61-899F-2C91-F8B2-CECF4B877141}"/>
              </a:ext>
            </a:extLst>
          </p:cNvPr>
          <p:cNvSpPr/>
          <p:nvPr/>
        </p:nvSpPr>
        <p:spPr>
          <a:xfrm>
            <a:off x="2742751" y="4102336"/>
            <a:ext cx="176662" cy="104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FAE2434-6465-4BC6-9870-2BC0862B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75FA2-A092-4513-B82B-83A36B50F571}"/>
              </a:ext>
            </a:extLst>
          </p:cNvPr>
          <p:cNvSpPr txBox="1"/>
          <p:nvPr/>
        </p:nvSpPr>
        <p:spPr>
          <a:xfrm>
            <a:off x="311494" y="298527"/>
            <a:ext cx="8372901" cy="1508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Variations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0CF25D-47B9-4A2E-BC2A-7079BD1A5D97}"/>
              </a:ext>
            </a:extLst>
          </p:cNvPr>
          <p:cNvCxnSpPr>
            <a:cxnSpLocks/>
          </p:cNvCxnSpPr>
          <p:nvPr/>
        </p:nvCxnSpPr>
        <p:spPr>
          <a:xfrm flipH="1">
            <a:off x="392431" y="843050"/>
            <a:ext cx="11351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CBA35B3-80B3-1452-4858-84E64C08D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5" t="7259" r="6445" b="7926"/>
          <a:stretch/>
        </p:blipFill>
        <p:spPr>
          <a:xfrm>
            <a:off x="311494" y="943946"/>
            <a:ext cx="7110386" cy="4918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C1FB11-FD93-88C9-789C-45E529C61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281" y="961690"/>
            <a:ext cx="2509520" cy="54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2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FAE2434-6465-4BC6-9870-2BC0862B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75FA2-A092-4513-B82B-83A36B50F571}"/>
              </a:ext>
            </a:extLst>
          </p:cNvPr>
          <p:cNvSpPr txBox="1"/>
          <p:nvPr/>
        </p:nvSpPr>
        <p:spPr>
          <a:xfrm>
            <a:off x="311494" y="298527"/>
            <a:ext cx="8372901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Top View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0CF25D-47B9-4A2E-BC2A-7079BD1A5D97}"/>
              </a:ext>
            </a:extLst>
          </p:cNvPr>
          <p:cNvCxnSpPr>
            <a:cxnSpLocks/>
          </p:cNvCxnSpPr>
          <p:nvPr/>
        </p:nvCxnSpPr>
        <p:spPr>
          <a:xfrm flipH="1">
            <a:off x="392431" y="843050"/>
            <a:ext cx="11351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B91580-B1D5-F877-C4C7-C601F1AE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37395" y="1855990"/>
            <a:ext cx="4672329" cy="3012678"/>
          </a:xfrm>
          <a:prstGeom prst="rect">
            <a:avLst/>
          </a:prstGeom>
        </p:spPr>
      </p:pic>
      <p:pic>
        <p:nvPicPr>
          <p:cNvPr id="8" name="Picture 7" descr="A graph paper with lines&#10;&#10;Description automatically generated with medium confidence">
            <a:extLst>
              <a:ext uri="{FF2B5EF4-FFF2-40B4-BE49-F238E27FC236}">
                <a16:creationId xmlns:a16="http://schemas.microsoft.com/office/drawing/2014/main" id="{492253A4-B974-0C02-D788-A4A2C21492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9"/>
          <a:stretch/>
        </p:blipFill>
        <p:spPr>
          <a:xfrm>
            <a:off x="4038944" y="1026164"/>
            <a:ext cx="3474376" cy="2235195"/>
          </a:xfrm>
          <a:prstGeom prst="rect">
            <a:avLst/>
          </a:prstGeom>
        </p:spPr>
      </p:pic>
      <p:pic>
        <p:nvPicPr>
          <p:cNvPr id="10" name="Picture 9" descr="A purple lines on a white background&#10;&#10;Description automatically generated">
            <a:extLst>
              <a:ext uri="{FF2B5EF4-FFF2-40B4-BE49-F238E27FC236}">
                <a16:creationId xmlns:a16="http://schemas.microsoft.com/office/drawing/2014/main" id="{3C466672-7456-69B9-27FA-B3611C9BC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75" y="3631290"/>
            <a:ext cx="3449957" cy="2274815"/>
          </a:xfrm>
          <a:prstGeom prst="rect">
            <a:avLst/>
          </a:prstGeom>
        </p:spPr>
      </p:pic>
      <p:pic>
        <p:nvPicPr>
          <p:cNvPr id="12" name="Picture 11" descr="A grid of lines on a white background&#10;&#10;Description automatically generated">
            <a:extLst>
              <a:ext uri="{FF2B5EF4-FFF2-40B4-BE49-F238E27FC236}">
                <a16:creationId xmlns:a16="http://schemas.microsoft.com/office/drawing/2014/main" id="{E26C3839-8F1B-CA13-7D43-02E7A84BF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84" y="3631290"/>
            <a:ext cx="3618131" cy="2332626"/>
          </a:xfrm>
          <a:prstGeom prst="rect">
            <a:avLst/>
          </a:prstGeom>
        </p:spPr>
      </p:pic>
      <p:pic>
        <p:nvPicPr>
          <p:cNvPr id="15" name="Picture 14" descr="A blue line drawing of a square shape&#10;&#10;Description automatically generated">
            <a:extLst>
              <a:ext uri="{FF2B5EF4-FFF2-40B4-BE49-F238E27FC236}">
                <a16:creationId xmlns:a16="http://schemas.microsoft.com/office/drawing/2014/main" id="{67EF7C49-7226-BA4A-6EFD-C730576D43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55" y="910339"/>
            <a:ext cx="3657257" cy="2218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0BC8EA-2234-777B-8E12-1969B2A10EAD}"/>
              </a:ext>
            </a:extLst>
          </p:cNvPr>
          <p:cNvSpPr txBox="1"/>
          <p:nvPr/>
        </p:nvSpPr>
        <p:spPr>
          <a:xfrm>
            <a:off x="889000" y="5770880"/>
            <a:ext cx="19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View of Masks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2CE4C-F8EE-6B37-7A32-991E79D07FD4}"/>
              </a:ext>
            </a:extLst>
          </p:cNvPr>
          <p:cNvSpPr txBox="1"/>
          <p:nvPr/>
        </p:nvSpPr>
        <p:spPr>
          <a:xfrm>
            <a:off x="3751702" y="3188539"/>
            <a:ext cx="389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Masks 1:-  Negative Photoresist/ Liftoff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70947-3048-86DB-966C-4DF71ADB9029}"/>
              </a:ext>
            </a:extLst>
          </p:cNvPr>
          <p:cNvSpPr txBox="1"/>
          <p:nvPr/>
        </p:nvSpPr>
        <p:spPr>
          <a:xfrm>
            <a:off x="8277100" y="5906105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Masks 4:- Positive Photoresist/ Etching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21597-388A-3B03-5E13-1EF33CC50868}"/>
              </a:ext>
            </a:extLst>
          </p:cNvPr>
          <p:cNvSpPr txBox="1"/>
          <p:nvPr/>
        </p:nvSpPr>
        <p:spPr>
          <a:xfrm>
            <a:off x="8008958" y="3188539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Masks 2:- Negative Photoresist/ Liftoff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CCC52-A981-125D-267D-83C84FDE9033}"/>
              </a:ext>
            </a:extLst>
          </p:cNvPr>
          <p:cNvSpPr txBox="1"/>
          <p:nvPr/>
        </p:nvSpPr>
        <p:spPr>
          <a:xfrm>
            <a:off x="3573820" y="5906105"/>
            <a:ext cx="391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Masks 3:- Positive Photoresist</a:t>
            </a:r>
            <a:r>
              <a:rPr lang="en-US"/>
              <a:t>/ Etching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FAE2434-6465-4BC6-9870-2BC0862B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1D5-ABC3-4D6E-92F9-E48973FF5A5E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75FA2-A092-4513-B82B-83A36B50F571}"/>
              </a:ext>
            </a:extLst>
          </p:cNvPr>
          <p:cNvSpPr txBox="1"/>
          <p:nvPr/>
        </p:nvSpPr>
        <p:spPr>
          <a:xfrm>
            <a:off x="311494" y="298527"/>
            <a:ext cx="8372901" cy="1508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Structures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0CF25D-47B9-4A2E-BC2A-7079BD1A5D97}"/>
              </a:ext>
            </a:extLst>
          </p:cNvPr>
          <p:cNvCxnSpPr>
            <a:cxnSpLocks/>
          </p:cNvCxnSpPr>
          <p:nvPr/>
        </p:nvCxnSpPr>
        <p:spPr>
          <a:xfrm flipH="1">
            <a:off x="392431" y="843050"/>
            <a:ext cx="11351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2B5599C-EF02-DD31-CE3B-8E418C285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509806" y="261630"/>
            <a:ext cx="442837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696773-91E5-9F6D-357C-83559EDF0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964" y="1420091"/>
            <a:ext cx="2246240" cy="45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3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14387</TotalTime>
  <Words>258</Words>
  <Application>Microsoft Office PowerPoint</Application>
  <PresentationFormat>Widescreen</PresentationFormat>
  <Paragraphs>53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</dc:creator>
  <cp:lastModifiedBy>Pavan Umesh</cp:lastModifiedBy>
  <cp:revision>464</cp:revision>
  <dcterms:created xsi:type="dcterms:W3CDTF">2018-10-06T22:21:59Z</dcterms:created>
  <dcterms:modified xsi:type="dcterms:W3CDTF">2024-04-25T07:39:12Z</dcterms:modified>
</cp:coreProperties>
</file>