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68" r:id="rId5"/>
    <p:sldId id="276" r:id="rId6"/>
    <p:sldId id="278" r:id="rId7"/>
    <p:sldId id="275" r:id="rId8"/>
    <p:sldId id="281" r:id="rId9"/>
    <p:sldId id="279" r:id="rId10"/>
    <p:sldId id="270" r:id="rId11"/>
    <p:sldId id="271" r:id="rId12"/>
    <p:sldId id="280" r:id="rId13"/>
    <p:sldId id="272" r:id="rId14"/>
    <p:sldId id="282" r:id="rId15"/>
    <p:sldId id="273" r:id="rId16"/>
    <p:sldId id="277" r:id="rId17"/>
    <p:sldId id="269" r:id="rId18"/>
  </p:sldIdLst>
  <p:sldSz cx="20104100" cy="11309350"/>
  <p:notesSz cx="20104100" cy="1130935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5pPr>
    <a:lvl6pPr marL="2286000" algn="l" defTabSz="914400" rtl="0" eaLnBrk="1" latinLnBrk="0" hangingPunct="1">
      <a:defRPr kern="1200">
        <a:solidFill>
          <a:schemeClr val="tx1"/>
        </a:solidFill>
        <a:latin typeface="Calibri" pitchFamily="34" charset="0"/>
        <a:ea typeface="ＭＳ Ｐゴシック" pitchFamily="34" charset="-128"/>
        <a:cs typeface="+mn-cs"/>
      </a:defRPr>
    </a:lvl6pPr>
    <a:lvl7pPr marL="2743200" algn="l" defTabSz="914400" rtl="0" eaLnBrk="1" latinLnBrk="0" hangingPunct="1">
      <a:defRPr kern="1200">
        <a:solidFill>
          <a:schemeClr val="tx1"/>
        </a:solidFill>
        <a:latin typeface="Calibri" pitchFamily="34" charset="0"/>
        <a:ea typeface="ＭＳ Ｐゴシック" pitchFamily="34" charset="-128"/>
        <a:cs typeface="+mn-cs"/>
      </a:defRPr>
    </a:lvl7pPr>
    <a:lvl8pPr marL="3200400" algn="l" defTabSz="914400" rtl="0" eaLnBrk="1" latinLnBrk="0" hangingPunct="1">
      <a:defRPr kern="1200">
        <a:solidFill>
          <a:schemeClr val="tx1"/>
        </a:solidFill>
        <a:latin typeface="Calibri" pitchFamily="34" charset="0"/>
        <a:ea typeface="ＭＳ Ｐゴシック" pitchFamily="34" charset="-128"/>
        <a:cs typeface="+mn-cs"/>
      </a:defRPr>
    </a:lvl8pPr>
    <a:lvl9pPr marL="3657600" algn="l" defTabSz="914400" rtl="0" eaLnBrk="1" latinLnBrk="0" hangingPunct="1">
      <a:defRPr kern="1200">
        <a:solidFill>
          <a:schemeClr val="tx1"/>
        </a:solidFill>
        <a:latin typeface="Calibri"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3"/>
    <a:srgbClr val="681748"/>
    <a:srgbClr val="5E6D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84" autoAdjust="0"/>
  </p:normalViewPr>
  <p:slideViewPr>
    <p:cSldViewPr>
      <p:cViewPr varScale="1">
        <p:scale>
          <a:sx n="49" d="100"/>
          <a:sy n="49" d="100"/>
        </p:scale>
        <p:origin x="76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Soil</a:t>
            </a:r>
            <a:r>
              <a:rPr lang="en-US" baseline="0"/>
              <a:t> Fertility v/s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Sheet1!$A$1</c:f>
              <c:strCache>
                <c:ptCount val="1"/>
                <c:pt idx="0">
                  <c:v>Soil Fertility(in %)</c:v>
                </c:pt>
              </c:strCache>
            </c:strRef>
          </c:tx>
          <c:spPr>
            <a:ln w="28575" cap="rnd">
              <a:solidFill>
                <a:schemeClr val="accent1"/>
              </a:solidFill>
              <a:round/>
            </a:ln>
            <a:effectLst/>
          </c:spPr>
          <c:marker>
            <c:symbol val="none"/>
          </c:marker>
          <c:val>
            <c:numRef>
              <c:f>Sheet1!$A$2:$A$7</c:f>
              <c:numCache>
                <c:formatCode>General</c:formatCode>
                <c:ptCount val="6"/>
                <c:pt idx="0">
                  <c:v>100</c:v>
                </c:pt>
                <c:pt idx="1">
                  <c:v>90</c:v>
                </c:pt>
                <c:pt idx="2">
                  <c:v>80</c:v>
                </c:pt>
                <c:pt idx="3">
                  <c:v>70</c:v>
                </c:pt>
                <c:pt idx="4">
                  <c:v>60</c:v>
                </c:pt>
                <c:pt idx="5">
                  <c:v>50</c:v>
                </c:pt>
              </c:numCache>
            </c:numRef>
          </c:val>
          <c:smooth val="0"/>
          <c:extLst>
            <c:ext xmlns:c16="http://schemas.microsoft.com/office/drawing/2014/chart" uri="{C3380CC4-5D6E-409C-BE32-E72D297353CC}">
              <c16:uniqueId val="{00000000-854D-4933-97EA-2B1A78831B39}"/>
            </c:ext>
          </c:extLst>
        </c:ser>
        <c:ser>
          <c:idx val="1"/>
          <c:order val="1"/>
          <c:tx>
            <c:strRef>
              <c:f>Sheet1!$D$1</c:f>
              <c:strCache>
                <c:ptCount val="1"/>
                <c:pt idx="0">
                  <c:v>Total Revenue Earned(in Rs)</c:v>
                </c:pt>
              </c:strCache>
            </c:strRef>
          </c:tx>
          <c:spPr>
            <a:ln w="28575" cap="rnd">
              <a:solidFill>
                <a:schemeClr val="accent2"/>
              </a:solidFill>
              <a:round/>
            </a:ln>
            <a:effectLst/>
          </c:spPr>
          <c:marker>
            <c:symbol val="none"/>
          </c:marker>
          <c:val>
            <c:numRef>
              <c:f>Sheet1!$D$2:$D$7</c:f>
              <c:numCache>
                <c:formatCode>General</c:formatCode>
                <c:ptCount val="6"/>
                <c:pt idx="0">
                  <c:v>556000</c:v>
                </c:pt>
                <c:pt idx="1">
                  <c:v>514800</c:v>
                </c:pt>
                <c:pt idx="2">
                  <c:v>432000</c:v>
                </c:pt>
                <c:pt idx="3">
                  <c:v>355600</c:v>
                </c:pt>
                <c:pt idx="4">
                  <c:v>321600</c:v>
                </c:pt>
                <c:pt idx="5">
                  <c:v>300000</c:v>
                </c:pt>
              </c:numCache>
            </c:numRef>
          </c:val>
          <c:smooth val="0"/>
          <c:extLst>
            <c:ext xmlns:c16="http://schemas.microsoft.com/office/drawing/2014/chart" uri="{C3380CC4-5D6E-409C-BE32-E72D297353CC}">
              <c16:uniqueId val="{00000001-854D-4933-97EA-2B1A78831B39}"/>
            </c:ext>
          </c:extLst>
        </c:ser>
        <c:dLbls>
          <c:showLegendKey val="0"/>
          <c:showVal val="0"/>
          <c:showCatName val="0"/>
          <c:showSerName val="0"/>
          <c:showPercent val="0"/>
          <c:showBubbleSize val="0"/>
        </c:dLbls>
        <c:smooth val="0"/>
        <c:axId val="581439736"/>
        <c:axId val="581437816"/>
      </c:lineChart>
      <c:catAx>
        <c:axId val="5814397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437816"/>
        <c:crosses val="autoZero"/>
        <c:auto val="1"/>
        <c:lblAlgn val="ctr"/>
        <c:lblOffset val="100"/>
        <c:noMultiLvlLbl val="0"/>
      </c:catAx>
      <c:valAx>
        <c:axId val="581437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439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Soil Fertility v/s Revenue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Sheet2!$A$1</c:f>
              <c:strCache>
                <c:ptCount val="1"/>
                <c:pt idx="0">
                  <c:v>Soil Fertility(in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Sheet2!$A$2:$A$8</c:f>
              <c:numCache>
                <c:formatCode>General</c:formatCode>
                <c:ptCount val="7"/>
                <c:pt idx="0">
                  <c:v>100</c:v>
                </c:pt>
                <c:pt idx="1">
                  <c:v>97</c:v>
                </c:pt>
                <c:pt idx="2">
                  <c:v>94</c:v>
                </c:pt>
                <c:pt idx="3">
                  <c:v>91</c:v>
                </c:pt>
                <c:pt idx="4">
                  <c:v>88</c:v>
                </c:pt>
                <c:pt idx="5">
                  <c:v>85</c:v>
                </c:pt>
                <c:pt idx="6">
                  <c:v>82</c:v>
                </c:pt>
              </c:numCache>
            </c:numRef>
          </c:val>
          <c:smooth val="0"/>
          <c:extLst>
            <c:ext xmlns:c16="http://schemas.microsoft.com/office/drawing/2014/chart" uri="{C3380CC4-5D6E-409C-BE32-E72D297353CC}">
              <c16:uniqueId val="{00000000-E2B8-4DA7-B755-2B31ECCE0203}"/>
            </c:ext>
          </c:extLst>
        </c:ser>
        <c:ser>
          <c:idx val="1"/>
          <c:order val="1"/>
          <c:tx>
            <c:strRef>
              <c:f>Sheet2!$H$1</c:f>
              <c:strCache>
                <c:ptCount val="1"/>
                <c:pt idx="0">
                  <c:v>Total Revenue(in Rs)</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Sheet2!$H$2:$H$8</c:f>
              <c:numCache>
                <c:formatCode>General</c:formatCode>
                <c:ptCount val="7"/>
                <c:pt idx="0">
                  <c:v>509600</c:v>
                </c:pt>
                <c:pt idx="1">
                  <c:v>500520</c:v>
                </c:pt>
                <c:pt idx="2">
                  <c:v>472256</c:v>
                </c:pt>
                <c:pt idx="3">
                  <c:v>422968</c:v>
                </c:pt>
                <c:pt idx="4">
                  <c:v>444224</c:v>
                </c:pt>
                <c:pt idx="5">
                  <c:v>465800</c:v>
                </c:pt>
                <c:pt idx="6">
                  <c:v>465760.00000000012</c:v>
                </c:pt>
              </c:numCache>
            </c:numRef>
          </c:val>
          <c:smooth val="0"/>
          <c:extLst>
            <c:ext xmlns:c16="http://schemas.microsoft.com/office/drawing/2014/chart" uri="{C3380CC4-5D6E-409C-BE32-E72D297353CC}">
              <c16:uniqueId val="{00000001-E2B8-4DA7-B755-2B31ECCE0203}"/>
            </c:ext>
          </c:extLst>
        </c:ser>
        <c:dLbls>
          <c:dLblPos val="ctr"/>
          <c:showLegendKey val="0"/>
          <c:showVal val="1"/>
          <c:showCatName val="0"/>
          <c:showSerName val="0"/>
          <c:showPercent val="0"/>
          <c:showBubbleSize val="0"/>
        </c:dLbls>
        <c:marker val="1"/>
        <c:smooth val="0"/>
        <c:axId val="235382128"/>
        <c:axId val="235384048"/>
      </c:lineChart>
      <c:catAx>
        <c:axId val="23538212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35384048"/>
        <c:crosses val="autoZero"/>
        <c:auto val="1"/>
        <c:lblAlgn val="ctr"/>
        <c:lblOffset val="100"/>
        <c:noMultiLvlLbl val="0"/>
      </c:catAx>
      <c:valAx>
        <c:axId val="23538404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3821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DA8A9926-E532-4F88-BA61-9527F1E08C4B}" type="datetimeFigureOut">
              <a:rPr lang="en-US" altLang="en-US"/>
              <a:pPr>
                <a:defRPr/>
              </a:pPr>
              <a:t>3/6/2020</a:t>
            </a:fld>
            <a:endParaRPr lang="en-US" altLang="en-US"/>
          </a:p>
        </p:txBody>
      </p:sp>
      <p:sp>
        <p:nvSpPr>
          <p:cNvPr id="6" name="Holder 6"/>
          <p:cNvSpPr>
            <a:spLocks noGrp="1"/>
          </p:cNvSpPr>
          <p:nvPr>
            <p:ph type="sldNum" sz="quarter" idx="12"/>
          </p:nvPr>
        </p:nvSpPr>
        <p:spPr/>
        <p:txBody>
          <a:bodyPr/>
          <a:lstStyle>
            <a:lvl1pPr>
              <a:defRPr/>
            </a:lvl1pPr>
          </a:lstStyle>
          <a:p>
            <a:pPr>
              <a:defRPr/>
            </a:pPr>
            <a:fld id="{6FFBBB84-C509-4BAD-9987-529B79810BFB}"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58D76C6E-D002-43BF-B268-F1A660A5244E}" type="datetimeFigureOut">
              <a:rPr lang="en-US" altLang="en-US"/>
              <a:pPr>
                <a:defRPr/>
              </a:pPr>
              <a:t>3/6/2020</a:t>
            </a:fld>
            <a:endParaRPr lang="en-US" altLang="en-US"/>
          </a:p>
        </p:txBody>
      </p:sp>
      <p:sp>
        <p:nvSpPr>
          <p:cNvPr id="6" name="Holder 6"/>
          <p:cNvSpPr>
            <a:spLocks noGrp="1"/>
          </p:cNvSpPr>
          <p:nvPr>
            <p:ph type="sldNum" sz="quarter" idx="12"/>
          </p:nvPr>
        </p:nvSpPr>
        <p:spPr/>
        <p:txBody>
          <a:bodyPr/>
          <a:lstStyle>
            <a:lvl1pPr>
              <a:defRPr/>
            </a:lvl1pPr>
          </a:lstStyle>
          <a:p>
            <a:pPr>
              <a:defRPr/>
            </a:pPr>
            <a:fld id="{D5EA1F6C-0885-4B4F-AC9F-5B592F3287A2}"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pPr>
              <a:defRPr/>
            </a:pPr>
            <a:fld id="{BA0751ED-EE1C-4FB8-A8AB-6F6C4426FE23}" type="datetimeFigureOut">
              <a:rPr lang="en-US" altLang="en-US"/>
              <a:pPr>
                <a:defRPr/>
              </a:pPr>
              <a:t>3/6/2020</a:t>
            </a:fld>
            <a:endParaRPr lang="en-US" altLang="en-US"/>
          </a:p>
        </p:txBody>
      </p:sp>
      <p:sp>
        <p:nvSpPr>
          <p:cNvPr id="7" name="Holder 6"/>
          <p:cNvSpPr>
            <a:spLocks noGrp="1"/>
          </p:cNvSpPr>
          <p:nvPr>
            <p:ph type="sldNum" sz="quarter" idx="12"/>
          </p:nvPr>
        </p:nvSpPr>
        <p:spPr/>
        <p:txBody>
          <a:bodyPr/>
          <a:lstStyle>
            <a:lvl1pPr>
              <a:defRPr/>
            </a:lvl1pPr>
          </a:lstStyle>
          <a:p>
            <a:pPr>
              <a:defRPr/>
            </a:pPr>
            <a:fld id="{02F7EFCF-26F5-4FEF-8A13-33B138E2B6F9}"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4"/>
          <p:cNvSpPr>
            <a:spLocks noGrp="1"/>
          </p:cNvSpPr>
          <p:nvPr>
            <p:ph type="ftr" sz="quarter" idx="10"/>
          </p:nvPr>
        </p:nvSpPr>
        <p:spPr/>
        <p:txBody>
          <a:bodyPr/>
          <a:lstStyle>
            <a:lvl1pPr>
              <a:defRPr/>
            </a:lvl1pPr>
          </a:lstStyle>
          <a:p>
            <a:pPr>
              <a:defRPr/>
            </a:pPr>
            <a:endParaRPr/>
          </a:p>
        </p:txBody>
      </p:sp>
      <p:sp>
        <p:nvSpPr>
          <p:cNvPr id="4" name="Holder 5"/>
          <p:cNvSpPr>
            <a:spLocks noGrp="1"/>
          </p:cNvSpPr>
          <p:nvPr>
            <p:ph type="dt" sz="half" idx="11"/>
          </p:nvPr>
        </p:nvSpPr>
        <p:spPr/>
        <p:txBody>
          <a:bodyPr/>
          <a:lstStyle>
            <a:lvl1pPr>
              <a:defRPr/>
            </a:lvl1pPr>
          </a:lstStyle>
          <a:p>
            <a:pPr>
              <a:defRPr/>
            </a:pPr>
            <a:fld id="{06CD59CC-8B1F-4DB3-9C65-F92179266E58}" type="datetimeFigureOut">
              <a:rPr lang="en-US" altLang="en-US"/>
              <a:pPr>
                <a:defRPr/>
              </a:pPr>
              <a:t>3/6/2020</a:t>
            </a:fld>
            <a:endParaRPr lang="en-US" altLang="en-US"/>
          </a:p>
        </p:txBody>
      </p:sp>
      <p:sp>
        <p:nvSpPr>
          <p:cNvPr id="5" name="Holder 6"/>
          <p:cNvSpPr>
            <a:spLocks noGrp="1"/>
          </p:cNvSpPr>
          <p:nvPr>
            <p:ph type="sldNum" sz="quarter" idx="12"/>
          </p:nvPr>
        </p:nvSpPr>
        <p:spPr/>
        <p:txBody>
          <a:bodyPr/>
          <a:lstStyle>
            <a:lvl1pPr>
              <a:defRPr/>
            </a:lvl1pPr>
          </a:lstStyle>
          <a:p>
            <a:pPr>
              <a:defRPr/>
            </a:pPr>
            <a:fld id="{F767089B-D14E-4DF7-9875-9FF81D73D26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9D48FAF7-8468-49CB-8F9E-9064455BD987}" type="datetimeFigureOut">
              <a:rPr lang="en-US" altLang="en-US"/>
              <a:pPr>
                <a:defRPr/>
              </a:pPr>
              <a:t>3/6/2020</a:t>
            </a:fld>
            <a:endParaRPr lang="en-US" altLang="en-US"/>
          </a:p>
        </p:txBody>
      </p:sp>
      <p:sp>
        <p:nvSpPr>
          <p:cNvPr id="4" name="Holder 6"/>
          <p:cNvSpPr>
            <a:spLocks noGrp="1"/>
          </p:cNvSpPr>
          <p:nvPr>
            <p:ph type="sldNum" sz="quarter" idx="12"/>
          </p:nvPr>
        </p:nvSpPr>
        <p:spPr/>
        <p:txBody>
          <a:bodyPr/>
          <a:lstStyle>
            <a:lvl1pPr>
              <a:defRPr/>
            </a:lvl1pPr>
          </a:lstStyle>
          <a:p>
            <a:pPr>
              <a:defRPr/>
            </a:pPr>
            <a:fld id="{B48E7752-BE2C-408D-B292-EC6D278F88E1}"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400"/>
              <a:buNone/>
              <a:defRPr b="0" i="0">
                <a:solidFill>
                  <a:schemeClr val="dk1"/>
                </a:solidFill>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014604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p:cNvSpPr>
            <a:spLocks/>
          </p:cNvSpPr>
          <p:nvPr/>
        </p:nvSpPr>
        <p:spPr bwMode="auto">
          <a:xfrm>
            <a:off x="0" y="11296650"/>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22859">
            <a:solidFill>
              <a:srgbClr val="E76A81"/>
            </a:solidFill>
            <a:round/>
            <a:headEnd/>
            <a:tailEnd/>
          </a:ln>
        </p:spPr>
        <p:txBody>
          <a:bodyPr lIns="0" tIns="0" rIns="0" bIns="0"/>
          <a:lstStyle/>
          <a:p>
            <a:endParaRPr lang="en-US"/>
          </a:p>
        </p:txBody>
      </p:sp>
      <p:sp>
        <p:nvSpPr>
          <p:cNvPr id="1027" name="bk object 17"/>
          <p:cNvSpPr>
            <a:spLocks/>
          </p:cNvSpPr>
          <p:nvPr/>
        </p:nvSpPr>
        <p:spPr bwMode="auto">
          <a:xfrm>
            <a:off x="0" y="11274425"/>
            <a:ext cx="20075525" cy="0"/>
          </a:xfrm>
          <a:custGeom>
            <a:avLst/>
            <a:gdLst>
              <a:gd name="T0" fmla="*/ 0 w 20076160"/>
              <a:gd name="T1" fmla="*/ 20070322 w 20076160"/>
              <a:gd name="T2" fmla="*/ 0 60000 65536"/>
              <a:gd name="T3" fmla="*/ 0 60000 65536"/>
            </a:gdLst>
            <a:ahLst/>
            <a:cxnLst>
              <a:cxn ang="T2">
                <a:pos x="T0" y="0"/>
              </a:cxn>
              <a:cxn ang="T3">
                <a:pos x="T1" y="0"/>
              </a:cxn>
            </a:cxnLst>
            <a:rect l="0" t="0" r="r" b="b"/>
            <a:pathLst>
              <a:path w="20076160">
                <a:moveTo>
                  <a:pt x="0" y="0"/>
                </a:moveTo>
                <a:lnTo>
                  <a:pt x="20076037" y="0"/>
                </a:lnTo>
              </a:path>
            </a:pathLst>
          </a:custGeom>
          <a:noFill/>
          <a:ln w="22859">
            <a:solidFill>
              <a:srgbClr val="E76A81"/>
            </a:solidFill>
            <a:round/>
            <a:headEnd/>
            <a:tailEnd/>
          </a:ln>
        </p:spPr>
        <p:txBody>
          <a:bodyPr lIns="0" tIns="0" rIns="0" bIns="0"/>
          <a:lstStyle/>
          <a:p>
            <a:endParaRPr lang="en-US"/>
          </a:p>
        </p:txBody>
      </p:sp>
      <p:sp>
        <p:nvSpPr>
          <p:cNvPr id="1028" name="bk object 18"/>
          <p:cNvSpPr>
            <a:spLocks/>
          </p:cNvSpPr>
          <p:nvPr/>
        </p:nvSpPr>
        <p:spPr bwMode="auto">
          <a:xfrm>
            <a:off x="28575" y="47625"/>
            <a:ext cx="0" cy="11214100"/>
          </a:xfrm>
          <a:custGeom>
            <a:avLst/>
            <a:gdLst>
              <a:gd name="T0" fmla="*/ 0 h 11215370"/>
              <a:gd name="T1" fmla="*/ 11203945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218">
            <a:solidFill>
              <a:srgbClr val="E76A81"/>
            </a:solidFill>
            <a:round/>
            <a:headEnd/>
            <a:tailEnd/>
          </a:ln>
        </p:spPr>
        <p:txBody>
          <a:bodyPr lIns="0" tIns="0" rIns="0" bIns="0"/>
          <a:lstStyle/>
          <a:p>
            <a:endParaRPr lang="en-US"/>
          </a:p>
        </p:txBody>
      </p:sp>
      <p:sp>
        <p:nvSpPr>
          <p:cNvPr id="1029" name="bk object 19"/>
          <p:cNvSpPr>
            <a:spLocks/>
          </p:cNvSpPr>
          <p:nvPr/>
        </p:nvSpPr>
        <p:spPr bwMode="auto">
          <a:xfrm>
            <a:off x="0" y="23813"/>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46990">
            <a:solidFill>
              <a:srgbClr val="E76A81"/>
            </a:solidFill>
            <a:round/>
            <a:headEnd/>
            <a:tailEnd/>
          </a:ln>
        </p:spPr>
        <p:txBody>
          <a:bodyPr lIns="0" tIns="0" rIns="0" bIns="0"/>
          <a:lstStyle/>
          <a:p>
            <a:endParaRPr lang="en-US"/>
          </a:p>
        </p:txBody>
      </p:sp>
      <p:sp>
        <p:nvSpPr>
          <p:cNvPr id="1030" name="bk object 20"/>
          <p:cNvSpPr>
            <a:spLocks/>
          </p:cNvSpPr>
          <p:nvPr/>
        </p:nvSpPr>
        <p:spPr bwMode="auto">
          <a:xfrm>
            <a:off x="20075525" y="11261725"/>
            <a:ext cx="28575" cy="23813"/>
          </a:xfrm>
          <a:custGeom>
            <a:avLst/>
            <a:gdLst>
              <a:gd name="T0" fmla="*/ 0 w 28575"/>
              <a:gd name="T1" fmla="*/ 33022 h 22859"/>
              <a:gd name="T2" fmla="*/ 28061 w 28575"/>
              <a:gd name="T3" fmla="*/ 33022 h 22859"/>
              <a:gd name="T4" fmla="*/ 28061 w 28575"/>
              <a:gd name="T5" fmla="*/ 0 h 22859"/>
              <a:gd name="T6" fmla="*/ 0 w 28575"/>
              <a:gd name="T7" fmla="*/ 0 h 22859"/>
              <a:gd name="T8" fmla="*/ 0 w 28575"/>
              <a:gd name="T9" fmla="*/ 33022 h 228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75" h="22859">
                <a:moveTo>
                  <a:pt x="0" y="22856"/>
                </a:moveTo>
                <a:lnTo>
                  <a:pt x="28061" y="22856"/>
                </a:lnTo>
                <a:lnTo>
                  <a:pt x="28061" y="0"/>
                </a:lnTo>
                <a:lnTo>
                  <a:pt x="0" y="0"/>
                </a:lnTo>
                <a:lnTo>
                  <a:pt x="0" y="22856"/>
                </a:lnTo>
                <a:close/>
              </a:path>
            </a:pathLst>
          </a:custGeom>
          <a:solidFill>
            <a:srgbClr val="E76A81"/>
          </a:solidFill>
          <a:ln w="9525">
            <a:noFill/>
            <a:round/>
            <a:headEnd/>
            <a:tailEnd/>
          </a:ln>
        </p:spPr>
        <p:txBody>
          <a:bodyPr lIns="0" tIns="0" rIns="0" bIns="0"/>
          <a:lstStyle/>
          <a:p>
            <a:endParaRPr lang="en-US"/>
          </a:p>
        </p:txBody>
      </p:sp>
      <p:sp>
        <p:nvSpPr>
          <p:cNvPr id="1031" name="bk object 21"/>
          <p:cNvSpPr>
            <a:spLocks/>
          </p:cNvSpPr>
          <p:nvPr/>
        </p:nvSpPr>
        <p:spPr bwMode="auto">
          <a:xfrm>
            <a:off x="20075525" y="47625"/>
            <a:ext cx="0" cy="11214100"/>
          </a:xfrm>
          <a:custGeom>
            <a:avLst/>
            <a:gdLst>
              <a:gd name="T0" fmla="*/ 0 h 11215370"/>
              <a:gd name="T1" fmla="*/ 11203945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176">
            <a:solidFill>
              <a:srgbClr val="E76A81"/>
            </a:solidFill>
            <a:round/>
            <a:headEnd/>
            <a:tailEnd/>
          </a:ln>
        </p:spPr>
        <p:txBody>
          <a:bodyPr lIns="0" tIns="0" rIns="0" bIns="0"/>
          <a:lstStyle/>
          <a:p>
            <a:endParaRPr lang="en-US"/>
          </a:p>
        </p:txBody>
      </p:sp>
      <p:sp>
        <p:nvSpPr>
          <p:cNvPr id="1032" name="Holder 2"/>
          <p:cNvSpPr>
            <a:spLocks noGrp="1"/>
          </p:cNvSpPr>
          <p:nvPr>
            <p:ph type="title"/>
          </p:nvPr>
        </p:nvSpPr>
        <p:spPr bwMode="auto">
          <a:xfrm>
            <a:off x="581025" y="407988"/>
            <a:ext cx="18942050" cy="4841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altLang="en-US"/>
          </a:p>
        </p:txBody>
      </p:sp>
      <p:sp>
        <p:nvSpPr>
          <p:cNvPr id="1033" name="Holder 3"/>
          <p:cNvSpPr>
            <a:spLocks noGrp="1"/>
          </p:cNvSpPr>
          <p:nvPr>
            <p:ph type="body" idx="1"/>
          </p:nvPr>
        </p:nvSpPr>
        <p:spPr bwMode="auto">
          <a:xfrm>
            <a:off x="2746375" y="2613025"/>
            <a:ext cx="14611350" cy="22717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p:cNvSpPr>
            <a:spLocks noGrp="1"/>
          </p:cNvSpPr>
          <p:nvPr>
            <p:ph type="ftr" sz="quarter" idx="5"/>
          </p:nvPr>
        </p:nvSpPr>
        <p:spPr>
          <a:xfrm>
            <a:off x="6835775" y="10517188"/>
            <a:ext cx="6432550" cy="566737"/>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ea typeface="+mn-ea"/>
                <a:cs typeface="+mn-cs"/>
              </a:defRPr>
            </a:lvl1pPr>
          </a:lstStyle>
          <a:p>
            <a:pPr>
              <a:defRPr/>
            </a:pPr>
            <a:endParaRPr/>
          </a:p>
        </p:txBody>
      </p:sp>
      <p:sp>
        <p:nvSpPr>
          <p:cNvPr id="5" name="Holder 5"/>
          <p:cNvSpPr>
            <a:spLocks noGrp="1"/>
          </p:cNvSpPr>
          <p:nvPr>
            <p:ph type="dt" sz="half" idx="6"/>
          </p:nvPr>
        </p:nvSpPr>
        <p:spPr>
          <a:xfrm>
            <a:off x="1004888" y="10517188"/>
            <a:ext cx="4624387" cy="566737"/>
          </a:xfrm>
          <a:prstGeom prst="rect">
            <a:avLst/>
          </a:prstGeom>
        </p:spPr>
        <p:txBody>
          <a:bodyPr vert="horz" wrap="square" lIns="0" tIns="0" rIns="0" bIns="0" numCol="1" anchor="t" anchorCtr="0" compatLnSpc="1">
            <a:prstTxWarp prst="textNoShape">
              <a:avLst/>
            </a:prstTxWarp>
            <a:spAutoFit/>
          </a:bodyPr>
          <a:lstStyle>
            <a:lvl1pPr eaLnBrk="1" hangingPunct="1">
              <a:defRPr>
                <a:solidFill>
                  <a:srgbClr val="898989"/>
                </a:solidFill>
              </a:defRPr>
            </a:lvl1pPr>
          </a:lstStyle>
          <a:p>
            <a:pPr>
              <a:defRPr/>
            </a:pPr>
            <a:fld id="{76E13F85-0253-4CEC-A9A2-F9882BC5079E}" type="datetimeFigureOut">
              <a:rPr lang="en-US" altLang="en-US"/>
              <a:pPr>
                <a:defRPr/>
              </a:pPr>
              <a:t>3/6/2020</a:t>
            </a:fld>
            <a:endParaRPr lang="en-US" altLang="en-US"/>
          </a:p>
        </p:txBody>
      </p:sp>
      <p:sp>
        <p:nvSpPr>
          <p:cNvPr id="6" name="Holder 6"/>
          <p:cNvSpPr>
            <a:spLocks noGrp="1"/>
          </p:cNvSpPr>
          <p:nvPr>
            <p:ph type="sldNum" sz="quarter" idx="7"/>
          </p:nvPr>
        </p:nvSpPr>
        <p:spPr>
          <a:xfrm>
            <a:off x="14474825" y="10517188"/>
            <a:ext cx="4624388" cy="566737"/>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pPr>
              <a:defRPr/>
            </a:pPr>
            <a:fld id="{813CA28A-089F-4F52-835D-910D9E044D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Lst>
  <p:txStyles>
    <p:titleStyle>
      <a:lvl1pPr algn="ctr" rtl="0" eaLnBrk="0" fontAlgn="base" hangingPunct="0">
        <a:spcBef>
          <a:spcPct val="0"/>
        </a:spcBef>
        <a:spcAft>
          <a:spcPct val="0"/>
        </a:spcAft>
        <a:defRPr>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defRPr>
          <a:solidFill>
            <a:schemeClr val="tx1"/>
          </a:solidFill>
          <a:latin typeface="+mn-lt"/>
          <a:ea typeface="ＭＳ Ｐゴシック" charset="0"/>
          <a:cs typeface="ＭＳ Ｐゴシック" charset="0"/>
        </a:defRPr>
      </a:lvl1pPr>
      <a:lvl2pPr marL="457200" algn="l" rtl="0" eaLnBrk="0" fontAlgn="base" hangingPunct="0">
        <a:spcBef>
          <a:spcPct val="20000"/>
        </a:spcBef>
        <a:spcAft>
          <a:spcPct val="0"/>
        </a:spcAft>
        <a:defRPr>
          <a:solidFill>
            <a:schemeClr val="tx1"/>
          </a:solidFill>
          <a:latin typeface="+mn-lt"/>
          <a:ea typeface="ＭＳ Ｐゴシック" charset="0"/>
          <a:cs typeface="+mn-cs"/>
        </a:defRPr>
      </a:lvl2pPr>
      <a:lvl3pPr marL="914400" algn="l" rtl="0" eaLnBrk="0" fontAlgn="base" hangingPunct="0">
        <a:spcBef>
          <a:spcPct val="20000"/>
        </a:spcBef>
        <a:spcAft>
          <a:spcPct val="0"/>
        </a:spcAft>
        <a:defRPr>
          <a:solidFill>
            <a:schemeClr val="tx1"/>
          </a:solidFill>
          <a:latin typeface="+mn-lt"/>
          <a:ea typeface="ＭＳ Ｐゴシック" charset="0"/>
          <a:cs typeface="+mn-cs"/>
        </a:defRPr>
      </a:lvl3pPr>
      <a:lvl4pPr marL="1371600" algn="l" rtl="0" eaLnBrk="0" fontAlgn="base" hangingPunct="0">
        <a:spcBef>
          <a:spcPct val="20000"/>
        </a:spcBef>
        <a:spcAft>
          <a:spcPct val="0"/>
        </a:spcAft>
        <a:defRPr>
          <a:solidFill>
            <a:schemeClr val="tx1"/>
          </a:solidFill>
          <a:latin typeface="+mn-lt"/>
          <a:ea typeface="ＭＳ Ｐゴシック" charset="0"/>
          <a:cs typeface="+mn-cs"/>
        </a:defRPr>
      </a:lvl4pPr>
      <a:lvl5pPr marL="1828800" algn="l" rtl="0" eaLnBrk="0" fontAlgn="base" hangingPunct="0">
        <a:spcBef>
          <a:spcPct val="20000"/>
        </a:spcBef>
        <a:spcAft>
          <a:spcPct val="0"/>
        </a:spcAft>
        <a:defRPr>
          <a:solidFill>
            <a:schemeClr val="tx1"/>
          </a:solidFill>
          <a:latin typeface="+mn-lt"/>
          <a:ea typeface="ＭＳ Ｐゴシック" charset="0"/>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author/37085446227"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ieeexplore.ieee.org/xpl/conhome/8785053/proceeding" TargetMode="External"/><Relationship Id="rId4" Type="http://schemas.openxmlformats.org/officeDocument/2006/relationships/hyperlink" Target="https://ieeexplore.ieee.org/author/3847400670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7171" name="object 2"/>
          <p:cNvSpPr txBox="1">
            <a:spLocks noChangeArrowheads="1"/>
          </p:cNvSpPr>
          <p:nvPr/>
        </p:nvSpPr>
        <p:spPr bwMode="auto">
          <a:xfrm>
            <a:off x="5251450" y="4283075"/>
            <a:ext cx="10058400" cy="3684588"/>
          </a:xfrm>
          <a:prstGeom prst="rect">
            <a:avLst/>
          </a:prstGeom>
          <a:noFill/>
          <a:ln w="9525">
            <a:noFill/>
            <a:miter lim="800000"/>
            <a:headEnd/>
            <a:tailEnd/>
          </a:ln>
        </p:spPr>
        <p:txBody>
          <a:bodyPr lIns="0" tIns="11430" rIns="0" bIns="0">
            <a:spAutoFit/>
          </a:bodyPr>
          <a:lstStyle/>
          <a:p>
            <a:pPr marL="12700" algn="ctr" eaLnBrk="1" hangingPunct="1">
              <a:spcBef>
                <a:spcPts val="88"/>
              </a:spcBef>
              <a:tabLst>
                <a:tab pos="3514725" algn="l"/>
              </a:tabLst>
            </a:pPr>
            <a:r>
              <a:rPr lang="pt-BR" altLang="en-US" sz="7900" dirty="0">
                <a:solidFill>
                  <a:srgbClr val="005893"/>
                </a:solidFill>
                <a:latin typeface="Playfair Display" charset="0"/>
              </a:rPr>
              <a:t>Design Thinking</a:t>
            </a:r>
          </a:p>
          <a:p>
            <a:pPr marL="12700" algn="ctr" eaLnBrk="1" hangingPunct="1">
              <a:spcBef>
                <a:spcPts val="88"/>
              </a:spcBef>
              <a:tabLst>
                <a:tab pos="3514725" algn="l"/>
              </a:tabLst>
            </a:pPr>
            <a:r>
              <a:rPr lang="pt-BR" altLang="en-US" sz="7900" dirty="0">
                <a:solidFill>
                  <a:srgbClr val="FF0000"/>
                </a:solidFill>
                <a:latin typeface="Playfair Display" charset="0"/>
              </a:rPr>
              <a:t>Department of CSE</a:t>
            </a:r>
          </a:p>
          <a:p>
            <a:pPr marL="12700" algn="ctr" eaLnBrk="1" hangingPunct="1">
              <a:spcBef>
                <a:spcPts val="88"/>
              </a:spcBef>
              <a:tabLst>
                <a:tab pos="3514725" algn="l"/>
              </a:tabLst>
            </a:pPr>
            <a:r>
              <a:rPr lang="pt-BR" altLang="en-US" sz="7900" dirty="0">
                <a:solidFill>
                  <a:srgbClr val="005893"/>
                </a:solidFill>
                <a:latin typeface="Playfair Display" charset="0"/>
              </a:rPr>
              <a:t>Phase II</a:t>
            </a:r>
          </a:p>
        </p:txBody>
      </p:sp>
      <p:sp>
        <p:nvSpPr>
          <p:cNvPr id="7172" name="object 3"/>
          <p:cNvSpPr>
            <a:spLocks/>
          </p:cNvSpPr>
          <p:nvPr/>
        </p:nvSpPr>
        <p:spPr bwMode="auto">
          <a:xfrm>
            <a:off x="-6350" y="15875"/>
            <a:ext cx="9377363" cy="6477000"/>
          </a:xfrm>
          <a:custGeom>
            <a:avLst/>
            <a:gdLst>
              <a:gd name="T0" fmla="*/ 29896008 w 7436484"/>
              <a:gd name="T1" fmla="*/ 0 h 5134610"/>
              <a:gd name="T2" fmla="*/ 0 w 7436484"/>
              <a:gd name="T3" fmla="*/ 0 h 5134610"/>
              <a:gd name="T4" fmla="*/ 0 w 7436484"/>
              <a:gd name="T5" fmla="*/ 20690855 h 5134610"/>
              <a:gd name="T6" fmla="*/ 29896008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US"/>
          </a:p>
        </p:txBody>
      </p:sp>
      <p:sp>
        <p:nvSpPr>
          <p:cNvPr id="7173" name="object 4"/>
          <p:cNvSpPr>
            <a:spLocks noChangeArrowheads="1"/>
          </p:cNvSpPr>
          <p:nvPr/>
        </p:nvSpPr>
        <p:spPr bwMode="auto">
          <a:xfrm>
            <a:off x="471488" y="415925"/>
            <a:ext cx="1846262" cy="1841500"/>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7174" name="object 5"/>
          <p:cNvSpPr>
            <a:spLocks noChangeArrowheads="1"/>
          </p:cNvSpPr>
          <p:nvPr/>
        </p:nvSpPr>
        <p:spPr bwMode="auto">
          <a:xfrm>
            <a:off x="5603875" y="1336675"/>
            <a:ext cx="146050" cy="147638"/>
          </a:xfrm>
          <a:prstGeom prst="rect">
            <a:avLst/>
          </a:prstGeom>
          <a:blipFill dpi="0" rotWithShape="1">
            <a:blip r:embed="rId3"/>
            <a:srcRect/>
            <a:stretch>
              <a:fillRect/>
            </a:stretch>
          </a:blipFill>
          <a:ln w="9525">
            <a:noFill/>
            <a:miter lim="800000"/>
            <a:headEnd/>
            <a:tailEnd/>
          </a:ln>
        </p:spPr>
        <p:txBody>
          <a:bodyPr lIns="0" tIns="0" rIns="0" bIns="0"/>
          <a:lstStyle/>
          <a:p>
            <a:pPr eaLnBrk="1" hangingPunct="1"/>
            <a:endParaRPr lang="en-US" altLang="en-US"/>
          </a:p>
        </p:txBody>
      </p:sp>
      <p:sp>
        <p:nvSpPr>
          <p:cNvPr id="6" name="object 6"/>
          <p:cNvSpPr txBox="1"/>
          <p:nvPr/>
        </p:nvSpPr>
        <p:spPr>
          <a:xfrm>
            <a:off x="2508250" y="720725"/>
            <a:ext cx="3810000" cy="1231900"/>
          </a:xfrm>
          <a:prstGeom prst="rect">
            <a:avLst/>
          </a:prstGeom>
        </p:spPr>
        <p:txBody>
          <a:bodyPr lIns="0" tIns="13335" rIns="0" bIns="0">
            <a:spAutoFit/>
          </a:bodyPr>
          <a:lstStyle/>
          <a:p>
            <a:pPr marL="12700" eaLnBrk="1" hangingPunct="1">
              <a:lnSpc>
                <a:spcPts val="4695"/>
              </a:lnSpc>
              <a:spcBef>
                <a:spcPts val="105"/>
              </a:spcBef>
              <a:defRPr/>
            </a:pPr>
            <a:r>
              <a:rPr lang="en-IN" sz="4250" b="1" spc="-35" dirty="0">
                <a:solidFill>
                  <a:srgbClr val="FFFFFF"/>
                </a:solidFill>
                <a:latin typeface="Helvetica-Bold"/>
                <a:ea typeface="ＭＳ Ｐゴシック" charset="0"/>
                <a:cs typeface="Helvetica-Bold"/>
              </a:rPr>
              <a:t>RV College of </a:t>
            </a:r>
          </a:p>
          <a:p>
            <a:pPr marL="12700" eaLnBrk="1" hangingPunct="1">
              <a:lnSpc>
                <a:spcPts val="4695"/>
              </a:lnSpc>
              <a:spcBef>
                <a:spcPts val="105"/>
              </a:spcBef>
              <a:defRPr/>
            </a:pPr>
            <a:r>
              <a:rPr lang="en-IN" sz="4250" b="1" spc="-35" dirty="0">
                <a:solidFill>
                  <a:srgbClr val="FFFFFF"/>
                </a:solidFill>
                <a:latin typeface="Helvetica-Bold"/>
                <a:ea typeface="ＭＳ Ｐゴシック" charset="0"/>
                <a:cs typeface="Helvetica-Bold"/>
              </a:rPr>
              <a:t>Engineering</a:t>
            </a:r>
            <a:endParaRPr sz="4250" dirty="0">
              <a:latin typeface="Helvetica-Bold"/>
              <a:ea typeface="ＭＳ Ｐゴシック" charset="0"/>
              <a:cs typeface="Helvetica-Bold"/>
            </a:endParaRPr>
          </a:p>
        </p:txBody>
      </p:sp>
      <p:sp>
        <p:nvSpPr>
          <p:cNvPr id="7" name="object 7"/>
          <p:cNvSpPr txBox="1"/>
          <p:nvPr/>
        </p:nvSpPr>
        <p:spPr>
          <a:xfrm>
            <a:off x="16117888" y="407988"/>
            <a:ext cx="3405187" cy="484187"/>
          </a:xfrm>
          <a:prstGeom prst="rect">
            <a:avLst/>
          </a:prstGeom>
        </p:spPr>
        <p:txBody>
          <a:bodyPr lIns="0" tIns="12700" rIns="0" bIns="0">
            <a:spAutoFit/>
          </a:bodyPr>
          <a:lstStyle/>
          <a:p>
            <a:pPr marL="12700" eaLnBrk="1" hangingPunct="1">
              <a:spcBef>
                <a:spcPts val="100"/>
              </a:spcBef>
              <a:defRPr/>
            </a:pPr>
            <a:r>
              <a:rPr sz="3000" i="1" spc="-5" dirty="0">
                <a:solidFill>
                  <a:srgbClr val="422C75"/>
                </a:solidFill>
                <a:latin typeface="Playfair Display"/>
                <a:ea typeface="ＭＳ Ｐゴシック" charset="0"/>
                <a:cs typeface="Playfair Display"/>
              </a:rPr>
              <a:t>Go, change </a:t>
            </a:r>
            <a:r>
              <a:rPr sz="3000" i="1" dirty="0">
                <a:solidFill>
                  <a:srgbClr val="422C75"/>
                </a:solidFill>
                <a:latin typeface="Playfair Display"/>
                <a:ea typeface="ＭＳ Ｐゴシック" charset="0"/>
                <a:cs typeface="Playfair Display"/>
              </a:rPr>
              <a:t>the</a:t>
            </a:r>
            <a:r>
              <a:rPr sz="3000" i="1" spc="-80" dirty="0">
                <a:solidFill>
                  <a:srgbClr val="422C75"/>
                </a:solidFill>
                <a:latin typeface="Playfair Display"/>
                <a:ea typeface="ＭＳ Ｐゴシック" charset="0"/>
                <a:cs typeface="Playfair Display"/>
              </a:rPr>
              <a:t> </a:t>
            </a:r>
            <a:r>
              <a:rPr sz="3000" i="1" spc="-5" dirty="0">
                <a:solidFill>
                  <a:srgbClr val="422C75"/>
                </a:solidFill>
                <a:latin typeface="Playfair Display"/>
                <a:ea typeface="ＭＳ Ｐゴシック" charset="0"/>
                <a:cs typeface="Playfair Display"/>
              </a:rPr>
              <a:t>world</a:t>
            </a:r>
            <a:endParaRPr sz="3000" dirty="0">
              <a:latin typeface="Playfair Display"/>
              <a:ea typeface="ＭＳ Ｐゴシック" charset="0"/>
              <a:cs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00CF-715C-4671-91F0-794C16D900A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9E74800E-9E71-494A-AFFB-1540D1B50971}"/>
              </a:ext>
            </a:extLst>
          </p:cNvPr>
          <p:cNvSpPr>
            <a:spLocks noGrp="1"/>
          </p:cNvSpPr>
          <p:nvPr>
            <p:ph type="body" idx="1"/>
          </p:nvPr>
        </p:nvSpPr>
        <p:spPr/>
        <p:txBody>
          <a:bodyPr/>
          <a:lstStyle/>
          <a:p>
            <a:endParaRPr lang="en-US"/>
          </a:p>
        </p:txBody>
      </p:sp>
      <p:sp>
        <p:nvSpPr>
          <p:cNvPr id="13" name="Google Shape;187;p21">
            <a:extLst>
              <a:ext uri="{FF2B5EF4-FFF2-40B4-BE49-F238E27FC236}">
                <a16:creationId xmlns:a16="http://schemas.microsoft.com/office/drawing/2014/main" id="{6620A2EB-38EE-43CF-B3AD-CD2EEF145C8F}"/>
              </a:ext>
            </a:extLst>
          </p:cNvPr>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6600" b="1" i="0" u="sng"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88;p21">
            <a:extLst>
              <a:ext uri="{FF2B5EF4-FFF2-40B4-BE49-F238E27FC236}">
                <a16:creationId xmlns:a16="http://schemas.microsoft.com/office/drawing/2014/main" id="{1B947385-7648-4E6B-86F6-28ACF0BFB4F5}"/>
              </a:ext>
            </a:extLst>
          </p:cNvPr>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89;p21">
            <a:extLst>
              <a:ext uri="{FF2B5EF4-FFF2-40B4-BE49-F238E27FC236}">
                <a16:creationId xmlns:a16="http://schemas.microsoft.com/office/drawing/2014/main" id="{18F4C01F-73C3-493E-A41F-1197EBB360A4}"/>
              </a:ext>
            </a:extLst>
          </p:cNvPr>
          <p:cNvSpPr txBox="1"/>
          <p:nvPr/>
        </p:nvSpPr>
        <p:spPr>
          <a:xfrm>
            <a:off x="1004887" y="301625"/>
            <a:ext cx="708025" cy="70961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90;p21">
            <a:extLst>
              <a:ext uri="{FF2B5EF4-FFF2-40B4-BE49-F238E27FC236}">
                <a16:creationId xmlns:a16="http://schemas.microsoft.com/office/drawing/2014/main" id="{5F39AD78-5007-4CB4-A52A-0BB59F5C87F6}"/>
              </a:ext>
            </a:extLst>
          </p:cNvPr>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 name="Google Shape;191;p21">
            <a:extLst>
              <a:ext uri="{FF2B5EF4-FFF2-40B4-BE49-F238E27FC236}">
                <a16:creationId xmlns:a16="http://schemas.microsoft.com/office/drawing/2014/main" id="{6BDAAE17-BD1C-431A-9A51-8B35DB142F68}"/>
              </a:ext>
            </a:extLst>
          </p:cNvPr>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Google Shape;192;p21">
            <a:extLst>
              <a:ext uri="{FF2B5EF4-FFF2-40B4-BE49-F238E27FC236}">
                <a16:creationId xmlns:a16="http://schemas.microsoft.com/office/drawing/2014/main" id="{1717D4B7-A7A6-496D-83B5-1088212D7DC1}"/>
              </a:ext>
            </a:extLst>
          </p:cNvPr>
          <p:cNvSpPr txBox="1"/>
          <p:nvPr/>
        </p:nvSpPr>
        <p:spPr>
          <a:xfrm>
            <a:off x="1822450" y="438150"/>
            <a:ext cx="1371600" cy="492125"/>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dirty="0">
                <a:solidFill>
                  <a:srgbClr val="231F20"/>
                </a:solidFill>
                <a:latin typeface="Helvetica Neue"/>
                <a:ea typeface="Helvetica Neue"/>
                <a:cs typeface="Helvetica Neue"/>
                <a:sym typeface="Helvetica Neue"/>
              </a:rPr>
              <a:t>RV College of</a:t>
            </a:r>
            <a:endParaRPr dirty="0"/>
          </a:p>
          <a:p>
            <a:pPr marL="12700" marR="0" lvl="0" indent="0" algn="l" rtl="0">
              <a:lnSpc>
                <a:spcPct val="106250"/>
              </a:lnSpc>
              <a:spcBef>
                <a:spcPts val="100"/>
              </a:spcBef>
              <a:spcAft>
                <a:spcPts val="0"/>
              </a:spcAft>
              <a:buClr>
                <a:srgbClr val="231F20"/>
              </a:buClr>
              <a:buSzPts val="1600"/>
              <a:buFont typeface="Helvetica Neue"/>
              <a:buNone/>
            </a:pPr>
            <a:r>
              <a:rPr lang="en-US" sz="1600" b="1" i="0" u="none" dirty="0">
                <a:solidFill>
                  <a:srgbClr val="231F20"/>
                </a:solidFill>
                <a:latin typeface="Helvetica Neue"/>
                <a:ea typeface="Helvetica Neue"/>
                <a:cs typeface="Helvetica Neue"/>
                <a:sym typeface="Helvetica Neue"/>
              </a:rPr>
              <a:t>Engineering </a:t>
            </a:r>
            <a:endParaRPr dirty="0"/>
          </a:p>
        </p:txBody>
      </p:sp>
      <p:sp>
        <p:nvSpPr>
          <p:cNvPr id="19" name="Google Shape;193;p21">
            <a:extLst>
              <a:ext uri="{FF2B5EF4-FFF2-40B4-BE49-F238E27FC236}">
                <a16:creationId xmlns:a16="http://schemas.microsoft.com/office/drawing/2014/main" id="{1013FBF3-CE3A-4D55-A19B-22126A8EE81E}"/>
              </a:ext>
            </a:extLst>
          </p:cNvPr>
          <p:cNvSpPr txBox="1"/>
          <p:nvPr/>
        </p:nvSpPr>
        <p:spPr>
          <a:xfrm>
            <a:off x="4413250" y="301625"/>
            <a:ext cx="10242550" cy="766762"/>
          </a:xfrm>
          <a:prstGeom prst="rect">
            <a:avLst/>
          </a:prstGeom>
          <a:noFill/>
          <a:ln>
            <a:noFill/>
          </a:ln>
        </p:spPr>
        <p:txBody>
          <a:bodyPr spcFirstLastPara="1" wrap="square" lIns="0" tIns="12050" rIns="0" bIns="0" anchor="t" anchorCtr="0">
            <a:noAutofit/>
          </a:bodyPr>
          <a:lstStyle/>
          <a:p>
            <a:pPr marL="12700" marR="0" lvl="0" indent="0" algn="ctr" rtl="0">
              <a:lnSpc>
                <a:spcPct val="100000"/>
              </a:lnSpc>
              <a:spcBef>
                <a:spcPts val="0"/>
              </a:spcBef>
              <a:spcAft>
                <a:spcPts val="0"/>
              </a:spcAft>
              <a:buClr>
                <a:srgbClr val="005893"/>
              </a:buClr>
              <a:buSzPts val="4900"/>
              <a:buFont typeface="Playfair Display"/>
              <a:buNone/>
            </a:pPr>
            <a:r>
              <a:rPr lang="en-US" sz="4900" dirty="0">
                <a:solidFill>
                  <a:srgbClr val="005893"/>
                </a:solidFill>
                <a:latin typeface="Playfair Display"/>
                <a:sym typeface="Playfair Display"/>
              </a:rPr>
              <a:t>Data Analytics</a:t>
            </a:r>
            <a:endParaRPr dirty="0"/>
          </a:p>
        </p:txBody>
      </p:sp>
      <p:sp>
        <p:nvSpPr>
          <p:cNvPr id="20" name="Google Shape;194;p21">
            <a:extLst>
              <a:ext uri="{FF2B5EF4-FFF2-40B4-BE49-F238E27FC236}">
                <a16:creationId xmlns:a16="http://schemas.microsoft.com/office/drawing/2014/main" id="{AFE0384A-A27D-479C-A67E-A2F15228C4AB}"/>
              </a:ext>
            </a:extLst>
          </p:cNvPr>
          <p:cNvSpPr txBox="1">
            <a:spLocks/>
          </p:cNvSpPr>
          <p:nvPr/>
        </p:nvSpPr>
        <p:spPr>
          <a:xfrm>
            <a:off x="15843250" y="407987"/>
            <a:ext cx="3679825" cy="4619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000" b="0" i="1" u="none" strike="noStrike" cap="none">
                <a:solidFill>
                  <a:srgbClr val="422C75"/>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pPr algn="r">
              <a:buClr>
                <a:srgbClr val="422C75"/>
              </a:buClr>
              <a:buSzPts val="3000"/>
              <a:buFont typeface="Playfair Display"/>
              <a:buNone/>
            </a:pPr>
            <a:r>
              <a:rPr lang="en-US"/>
              <a:t>Go, change the world</a:t>
            </a:r>
          </a:p>
        </p:txBody>
      </p:sp>
      <p:pic>
        <p:nvPicPr>
          <p:cNvPr id="21" name="Picture 20">
            <a:extLst>
              <a:ext uri="{FF2B5EF4-FFF2-40B4-BE49-F238E27FC236}">
                <a16:creationId xmlns:a16="http://schemas.microsoft.com/office/drawing/2014/main" id="{5E0944AD-150E-430C-8554-D90A2227514D}"/>
              </a:ext>
            </a:extLst>
          </p:cNvPr>
          <p:cNvPicPr>
            <a:picLocks noChangeAspect="1"/>
          </p:cNvPicPr>
          <p:nvPr/>
        </p:nvPicPr>
        <p:blipFill>
          <a:blip r:embed="rId3"/>
          <a:stretch>
            <a:fillRect/>
          </a:stretch>
        </p:blipFill>
        <p:spPr>
          <a:xfrm>
            <a:off x="4144986" y="1523841"/>
            <a:ext cx="12253864" cy="4450080"/>
          </a:xfrm>
          <a:prstGeom prst="rect">
            <a:avLst/>
          </a:prstGeom>
        </p:spPr>
      </p:pic>
      <p:graphicFrame>
        <p:nvGraphicFramePr>
          <p:cNvPr id="22" name="Chart 21">
            <a:extLst>
              <a:ext uri="{FF2B5EF4-FFF2-40B4-BE49-F238E27FC236}">
                <a16:creationId xmlns:a16="http://schemas.microsoft.com/office/drawing/2014/main" id="{1CB6AB35-0B1B-4360-8AFF-7B15F68A6360}"/>
              </a:ext>
            </a:extLst>
          </p:cNvPr>
          <p:cNvGraphicFramePr>
            <a:graphicFrameLocks/>
          </p:cNvGraphicFramePr>
          <p:nvPr/>
        </p:nvGraphicFramePr>
        <p:xfrm>
          <a:off x="7284720" y="6305549"/>
          <a:ext cx="7757160" cy="40576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0925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2E1C-4A29-4A11-9B85-E76C57CEF5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p>
        </p:txBody>
      </p:sp>
      <p:sp>
        <p:nvSpPr>
          <p:cNvPr id="3" name="Text Placeholder 2">
            <a:extLst>
              <a:ext uri="{FF2B5EF4-FFF2-40B4-BE49-F238E27FC236}">
                <a16:creationId xmlns:a16="http://schemas.microsoft.com/office/drawing/2014/main" id="{C240D9A0-4783-4FC6-ACBE-6242758F8BA1}"/>
              </a:ext>
            </a:extLst>
          </p:cNvPr>
          <p:cNvSpPr>
            <a:spLocks noGrp="1"/>
          </p:cNvSpPr>
          <p:nvPr>
            <p:ph type="body" idx="1"/>
          </p:nvPr>
        </p:nvSpPr>
        <p:spPr/>
        <p:txBody>
          <a:bodyPr/>
          <a:lstStyle/>
          <a:p>
            <a:endParaRPr lang="en-US"/>
          </a:p>
        </p:txBody>
      </p:sp>
      <p:sp>
        <p:nvSpPr>
          <p:cNvPr id="4" name="Google Shape;187;p21">
            <a:extLst>
              <a:ext uri="{FF2B5EF4-FFF2-40B4-BE49-F238E27FC236}">
                <a16:creationId xmlns:a16="http://schemas.microsoft.com/office/drawing/2014/main" id="{15399FDB-1052-4547-B4C3-10BE11F304F4}"/>
              </a:ext>
            </a:extLst>
          </p:cNvPr>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4800" b="1" i="0" u="sng"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 name="Google Shape;188;p21">
            <a:extLst>
              <a:ext uri="{FF2B5EF4-FFF2-40B4-BE49-F238E27FC236}">
                <a16:creationId xmlns:a16="http://schemas.microsoft.com/office/drawing/2014/main" id="{5250675E-776F-496F-AFE5-E7A82C66E012}"/>
              </a:ext>
            </a:extLst>
          </p:cNvPr>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 name="Google Shape;189;p21">
            <a:extLst>
              <a:ext uri="{FF2B5EF4-FFF2-40B4-BE49-F238E27FC236}">
                <a16:creationId xmlns:a16="http://schemas.microsoft.com/office/drawing/2014/main" id="{F6F5853A-4A30-4CFB-B944-72CBE20D8D74}"/>
              </a:ext>
            </a:extLst>
          </p:cNvPr>
          <p:cNvSpPr txBox="1"/>
          <p:nvPr/>
        </p:nvSpPr>
        <p:spPr>
          <a:xfrm>
            <a:off x="1004887" y="301625"/>
            <a:ext cx="708025" cy="70961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190;p21">
            <a:extLst>
              <a:ext uri="{FF2B5EF4-FFF2-40B4-BE49-F238E27FC236}">
                <a16:creationId xmlns:a16="http://schemas.microsoft.com/office/drawing/2014/main" id="{E15A03C4-1189-4ABE-B81B-3F7F400D2A7D}"/>
              </a:ext>
            </a:extLst>
          </p:cNvPr>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191;p21">
            <a:extLst>
              <a:ext uri="{FF2B5EF4-FFF2-40B4-BE49-F238E27FC236}">
                <a16:creationId xmlns:a16="http://schemas.microsoft.com/office/drawing/2014/main" id="{FD5FC4BC-DD36-4798-9297-CC846535B3CC}"/>
              </a:ext>
            </a:extLst>
          </p:cNvPr>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192;p21">
            <a:extLst>
              <a:ext uri="{FF2B5EF4-FFF2-40B4-BE49-F238E27FC236}">
                <a16:creationId xmlns:a16="http://schemas.microsoft.com/office/drawing/2014/main" id="{5F83077E-D353-434B-A3DB-DF1860C01C3C}"/>
              </a:ext>
            </a:extLst>
          </p:cNvPr>
          <p:cNvSpPr txBox="1"/>
          <p:nvPr/>
        </p:nvSpPr>
        <p:spPr>
          <a:xfrm>
            <a:off x="1822450" y="438150"/>
            <a:ext cx="1371600" cy="492125"/>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0" name="Google Shape;193;p21">
            <a:extLst>
              <a:ext uri="{FF2B5EF4-FFF2-40B4-BE49-F238E27FC236}">
                <a16:creationId xmlns:a16="http://schemas.microsoft.com/office/drawing/2014/main" id="{CC9805A3-CB30-473F-BAFA-87848EB10396}"/>
              </a:ext>
            </a:extLst>
          </p:cNvPr>
          <p:cNvSpPr txBox="1"/>
          <p:nvPr/>
        </p:nvSpPr>
        <p:spPr>
          <a:xfrm>
            <a:off x="4413250" y="301625"/>
            <a:ext cx="10242550" cy="766762"/>
          </a:xfrm>
          <a:prstGeom prst="rect">
            <a:avLst/>
          </a:prstGeom>
          <a:noFill/>
          <a:ln>
            <a:noFill/>
          </a:ln>
        </p:spPr>
        <p:txBody>
          <a:bodyPr spcFirstLastPara="1" wrap="square" lIns="0" tIns="12050" rIns="0" bIns="0" anchor="t" anchorCtr="0">
            <a:noAutofit/>
          </a:bodyPr>
          <a:lstStyle/>
          <a:p>
            <a:pPr marL="12700" marR="0" lvl="0" indent="0" algn="ctr" rtl="0">
              <a:lnSpc>
                <a:spcPct val="100000"/>
              </a:lnSpc>
              <a:spcBef>
                <a:spcPts val="0"/>
              </a:spcBef>
              <a:spcAft>
                <a:spcPts val="0"/>
              </a:spcAft>
              <a:buClr>
                <a:srgbClr val="005893"/>
              </a:buClr>
              <a:buSzPts val="4900"/>
              <a:buFont typeface="Playfair Display"/>
              <a:buNone/>
            </a:pPr>
            <a:r>
              <a:rPr lang="en-US" sz="4900" dirty="0">
                <a:solidFill>
                  <a:srgbClr val="005893"/>
                </a:solidFill>
                <a:latin typeface="Playfair Display"/>
                <a:sym typeface="Playfair Display"/>
              </a:rPr>
              <a:t>Data Analytics</a:t>
            </a:r>
            <a:endParaRPr dirty="0"/>
          </a:p>
        </p:txBody>
      </p:sp>
      <p:sp>
        <p:nvSpPr>
          <p:cNvPr id="11" name="Google Shape;194;p21">
            <a:extLst>
              <a:ext uri="{FF2B5EF4-FFF2-40B4-BE49-F238E27FC236}">
                <a16:creationId xmlns:a16="http://schemas.microsoft.com/office/drawing/2014/main" id="{DF71B506-8DC5-45EB-A315-E93F3918D6A7}"/>
              </a:ext>
            </a:extLst>
          </p:cNvPr>
          <p:cNvSpPr txBox="1">
            <a:spLocks/>
          </p:cNvSpPr>
          <p:nvPr/>
        </p:nvSpPr>
        <p:spPr>
          <a:xfrm>
            <a:off x="15843250" y="407987"/>
            <a:ext cx="3679825" cy="4619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000" b="0" i="1" u="none" strike="noStrike" cap="none">
                <a:solidFill>
                  <a:srgbClr val="422C75"/>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pPr algn="r">
              <a:buClr>
                <a:srgbClr val="422C75"/>
              </a:buClr>
              <a:buSzPts val="3000"/>
              <a:buFont typeface="Playfair Display"/>
              <a:buNone/>
            </a:pPr>
            <a:r>
              <a:rPr lang="en-US"/>
              <a:t>Go, change the world</a:t>
            </a:r>
          </a:p>
        </p:txBody>
      </p:sp>
      <p:sp>
        <p:nvSpPr>
          <p:cNvPr id="13" name="TextBox 12">
            <a:extLst>
              <a:ext uri="{FF2B5EF4-FFF2-40B4-BE49-F238E27FC236}">
                <a16:creationId xmlns:a16="http://schemas.microsoft.com/office/drawing/2014/main" id="{5A329A6B-A9E4-451D-BCE2-77CE65415C41}"/>
              </a:ext>
            </a:extLst>
          </p:cNvPr>
          <p:cNvSpPr txBox="1"/>
          <p:nvPr/>
        </p:nvSpPr>
        <p:spPr>
          <a:xfrm>
            <a:off x="1478280" y="2362200"/>
            <a:ext cx="17297400" cy="2522525"/>
          </a:xfrm>
          <a:prstGeom prst="rect">
            <a:avLst/>
          </a:prstGeom>
          <a:noFill/>
          <a:ln>
            <a:noFill/>
          </a:ln>
        </p:spPr>
        <p:txBody>
          <a:bodyPr spcFirstLastPara="1" wrap="square" lIns="0" tIns="12050" rIns="0" bIns="0" rtlCol="0" anchor="t" anchorCtr="0">
            <a:noAutofit/>
          </a:bodyPr>
          <a:lstStyle/>
          <a:p>
            <a:pPr marL="12700" marR="0" indent="0" algn="l" rtl="0">
              <a:lnSpc>
                <a:spcPct val="101000"/>
              </a:lnSpc>
              <a:spcBef>
                <a:spcPts val="0"/>
              </a:spcBef>
              <a:spcAft>
                <a:spcPts val="0"/>
              </a:spcAft>
              <a:buClr>
                <a:srgbClr val="6D6E71"/>
              </a:buClr>
              <a:buSzPts val="4800"/>
              <a:buFont typeface="Helvetica Neue"/>
              <a:buNone/>
            </a:pPr>
            <a:r>
              <a:rPr lang="en-US" sz="4800" dirty="0">
                <a:solidFill>
                  <a:srgbClr val="6D6E71"/>
                </a:solidFill>
                <a:latin typeface="Times New Roman" panose="02020603050405020304" pitchFamily="18" charset="0"/>
                <a:cs typeface="Times New Roman" panose="02020603050405020304" pitchFamily="18" charset="0"/>
                <a:sym typeface="Helvetica Neue"/>
              </a:rPr>
              <a:t>Another farmer of same region grows 3:2 proportion of wheat and Bengal gram. Bengal gram is a dicot, deep rooted crop which fixes atmospheric nitrogen in to soil. This would maintain nitrogen content in the soil. Now, say the remaining nutrients contributing to fertility reduce by 3% a year.(100% soil fertility would yield 2 ton of Bengal gram per hectare)</a:t>
            </a:r>
          </a:p>
          <a:p>
            <a:pPr marL="12700" marR="0" indent="0" algn="l" rtl="0">
              <a:lnSpc>
                <a:spcPct val="101000"/>
              </a:lnSpc>
              <a:spcBef>
                <a:spcPts val="0"/>
              </a:spcBef>
              <a:spcAft>
                <a:spcPts val="0"/>
              </a:spcAft>
              <a:buClr>
                <a:srgbClr val="6D6E71"/>
              </a:buClr>
              <a:buSzPts val="4800"/>
              <a:buFont typeface="Helvetica Neue"/>
              <a:buNone/>
            </a:pPr>
            <a:endParaRPr lang="en-US" sz="4800" dirty="0">
              <a:solidFill>
                <a:srgbClr val="6D6E71"/>
              </a:solidFill>
              <a:latin typeface="Times New Roman" panose="02020603050405020304" pitchFamily="18" charset="0"/>
              <a:cs typeface="Times New Roman" panose="02020603050405020304" pitchFamily="18" charset="0"/>
              <a:sym typeface="Helvetica Neue"/>
            </a:endParaRPr>
          </a:p>
          <a:p>
            <a:pPr marL="12700" marR="0" indent="0" algn="l" rtl="0">
              <a:lnSpc>
                <a:spcPct val="101000"/>
              </a:lnSpc>
              <a:spcBef>
                <a:spcPts val="0"/>
              </a:spcBef>
              <a:spcAft>
                <a:spcPts val="0"/>
              </a:spcAft>
              <a:buClr>
                <a:srgbClr val="6D6E71"/>
              </a:buClr>
              <a:buSzPts val="4800"/>
              <a:buFont typeface="Helvetica Neue"/>
              <a:buNone/>
            </a:pPr>
            <a:r>
              <a:rPr lang="en-US" sz="4800" dirty="0">
                <a:solidFill>
                  <a:srgbClr val="6D6E71"/>
                </a:solidFill>
                <a:latin typeface="Times New Roman" panose="02020603050405020304" pitchFamily="18" charset="0"/>
                <a:cs typeface="Times New Roman" panose="02020603050405020304" pitchFamily="18" charset="0"/>
                <a:sym typeface="Helvetica Neue"/>
              </a:rPr>
              <a:t>Next slide shows the revenue analysis of this farmer. </a:t>
            </a:r>
          </a:p>
        </p:txBody>
      </p:sp>
    </p:spTree>
    <p:extLst>
      <p:ext uri="{BB962C8B-B14F-4D97-AF65-F5344CB8AC3E}">
        <p14:creationId xmlns:p14="http://schemas.microsoft.com/office/powerpoint/2010/main" val="351650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76C8-80F0-4081-A290-9EB18525DDE6}"/>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E40B0779-25B2-4A90-BAB2-715298FBD605}"/>
              </a:ext>
            </a:extLst>
          </p:cNvPr>
          <p:cNvSpPr>
            <a:spLocks noGrp="1"/>
          </p:cNvSpPr>
          <p:nvPr>
            <p:ph type="body" idx="1"/>
          </p:nvPr>
        </p:nvSpPr>
        <p:spPr/>
        <p:txBody>
          <a:bodyPr/>
          <a:lstStyle/>
          <a:p>
            <a:endParaRPr lang="en-US"/>
          </a:p>
        </p:txBody>
      </p:sp>
      <p:sp>
        <p:nvSpPr>
          <p:cNvPr id="5" name="Google Shape;187;p21">
            <a:extLst>
              <a:ext uri="{FF2B5EF4-FFF2-40B4-BE49-F238E27FC236}">
                <a16:creationId xmlns:a16="http://schemas.microsoft.com/office/drawing/2014/main" id="{F72FE230-0480-45E8-A401-44D5262936EF}"/>
              </a:ext>
            </a:extLst>
          </p:cNvPr>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6600" b="1" i="0" u="sng"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88;p21">
            <a:extLst>
              <a:ext uri="{FF2B5EF4-FFF2-40B4-BE49-F238E27FC236}">
                <a16:creationId xmlns:a16="http://schemas.microsoft.com/office/drawing/2014/main" id="{BA40B450-6585-4CED-BCE0-33DA409CC937}"/>
              </a:ext>
            </a:extLst>
          </p:cNvPr>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189;p21">
            <a:extLst>
              <a:ext uri="{FF2B5EF4-FFF2-40B4-BE49-F238E27FC236}">
                <a16:creationId xmlns:a16="http://schemas.microsoft.com/office/drawing/2014/main" id="{168F5E66-BDCB-400A-8EAB-AF85EE6380AC}"/>
              </a:ext>
            </a:extLst>
          </p:cNvPr>
          <p:cNvSpPr txBox="1"/>
          <p:nvPr/>
        </p:nvSpPr>
        <p:spPr>
          <a:xfrm>
            <a:off x="1004887" y="301625"/>
            <a:ext cx="708025" cy="70961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190;p21">
            <a:extLst>
              <a:ext uri="{FF2B5EF4-FFF2-40B4-BE49-F238E27FC236}">
                <a16:creationId xmlns:a16="http://schemas.microsoft.com/office/drawing/2014/main" id="{431EA401-30CC-4B61-9A66-C9F480988DDD}"/>
              </a:ext>
            </a:extLst>
          </p:cNvPr>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191;p21">
            <a:extLst>
              <a:ext uri="{FF2B5EF4-FFF2-40B4-BE49-F238E27FC236}">
                <a16:creationId xmlns:a16="http://schemas.microsoft.com/office/drawing/2014/main" id="{526C5B5E-3321-4536-B503-C9D9064966DF}"/>
              </a:ext>
            </a:extLst>
          </p:cNvPr>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92;p21">
            <a:extLst>
              <a:ext uri="{FF2B5EF4-FFF2-40B4-BE49-F238E27FC236}">
                <a16:creationId xmlns:a16="http://schemas.microsoft.com/office/drawing/2014/main" id="{6E2E9B14-D27D-4538-9494-F270A1E62BF7}"/>
              </a:ext>
            </a:extLst>
          </p:cNvPr>
          <p:cNvSpPr txBox="1"/>
          <p:nvPr/>
        </p:nvSpPr>
        <p:spPr>
          <a:xfrm>
            <a:off x="1822450" y="438150"/>
            <a:ext cx="1371600" cy="492125"/>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1" name="Google Shape;193;p21">
            <a:extLst>
              <a:ext uri="{FF2B5EF4-FFF2-40B4-BE49-F238E27FC236}">
                <a16:creationId xmlns:a16="http://schemas.microsoft.com/office/drawing/2014/main" id="{EE4AC879-05DD-4FD1-BE55-33E393A0B30B}"/>
              </a:ext>
            </a:extLst>
          </p:cNvPr>
          <p:cNvSpPr txBox="1"/>
          <p:nvPr/>
        </p:nvSpPr>
        <p:spPr>
          <a:xfrm>
            <a:off x="4413250" y="301625"/>
            <a:ext cx="10242550" cy="766762"/>
          </a:xfrm>
          <a:prstGeom prst="rect">
            <a:avLst/>
          </a:prstGeom>
          <a:noFill/>
          <a:ln>
            <a:noFill/>
          </a:ln>
        </p:spPr>
        <p:txBody>
          <a:bodyPr spcFirstLastPara="1" wrap="square" lIns="0" tIns="12050" rIns="0" bIns="0" anchor="t" anchorCtr="0">
            <a:noAutofit/>
          </a:bodyPr>
          <a:lstStyle/>
          <a:p>
            <a:pPr marL="12700" marR="0" lvl="0" indent="0" algn="ctr" rtl="0">
              <a:lnSpc>
                <a:spcPct val="100000"/>
              </a:lnSpc>
              <a:spcBef>
                <a:spcPts val="0"/>
              </a:spcBef>
              <a:spcAft>
                <a:spcPts val="0"/>
              </a:spcAft>
              <a:buClr>
                <a:srgbClr val="005893"/>
              </a:buClr>
              <a:buSzPts val="4900"/>
              <a:buFont typeface="Playfair Display"/>
              <a:buNone/>
            </a:pPr>
            <a:r>
              <a:rPr lang="en-US" sz="4900" dirty="0">
                <a:solidFill>
                  <a:srgbClr val="005893"/>
                </a:solidFill>
                <a:latin typeface="Playfair Display"/>
                <a:sym typeface="Playfair Display"/>
              </a:rPr>
              <a:t>Data Analytics</a:t>
            </a:r>
            <a:endParaRPr dirty="0"/>
          </a:p>
        </p:txBody>
      </p:sp>
      <p:sp>
        <p:nvSpPr>
          <p:cNvPr id="12" name="Google Shape;194;p21">
            <a:extLst>
              <a:ext uri="{FF2B5EF4-FFF2-40B4-BE49-F238E27FC236}">
                <a16:creationId xmlns:a16="http://schemas.microsoft.com/office/drawing/2014/main" id="{77169581-E017-4650-86BF-36B183C45870}"/>
              </a:ext>
            </a:extLst>
          </p:cNvPr>
          <p:cNvSpPr txBox="1">
            <a:spLocks/>
          </p:cNvSpPr>
          <p:nvPr/>
        </p:nvSpPr>
        <p:spPr>
          <a:xfrm>
            <a:off x="15843250" y="407987"/>
            <a:ext cx="3679825" cy="4619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000" b="0" i="1" u="none" strike="noStrike" cap="none">
                <a:solidFill>
                  <a:srgbClr val="422C75"/>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pPr algn="r">
              <a:buClr>
                <a:srgbClr val="422C75"/>
              </a:buClr>
              <a:buSzPts val="3000"/>
              <a:buFont typeface="Playfair Display"/>
              <a:buNone/>
            </a:pPr>
            <a:r>
              <a:rPr lang="en-US"/>
              <a:t>Go, change the world</a:t>
            </a:r>
          </a:p>
        </p:txBody>
      </p:sp>
      <p:pic>
        <p:nvPicPr>
          <p:cNvPr id="13" name="Picture 12">
            <a:extLst>
              <a:ext uri="{FF2B5EF4-FFF2-40B4-BE49-F238E27FC236}">
                <a16:creationId xmlns:a16="http://schemas.microsoft.com/office/drawing/2014/main" id="{726ACC61-A872-4598-80AA-497F39C79933}"/>
              </a:ext>
            </a:extLst>
          </p:cNvPr>
          <p:cNvPicPr>
            <a:picLocks noChangeAspect="1"/>
          </p:cNvPicPr>
          <p:nvPr/>
        </p:nvPicPr>
        <p:blipFill>
          <a:blip r:embed="rId3"/>
          <a:stretch>
            <a:fillRect/>
          </a:stretch>
        </p:blipFill>
        <p:spPr>
          <a:xfrm>
            <a:off x="1004887" y="1693779"/>
            <a:ext cx="18212435" cy="3666642"/>
          </a:xfrm>
          <a:prstGeom prst="rect">
            <a:avLst/>
          </a:prstGeom>
        </p:spPr>
      </p:pic>
      <p:graphicFrame>
        <p:nvGraphicFramePr>
          <p:cNvPr id="15" name="Chart 14">
            <a:extLst>
              <a:ext uri="{FF2B5EF4-FFF2-40B4-BE49-F238E27FC236}">
                <a16:creationId xmlns:a16="http://schemas.microsoft.com/office/drawing/2014/main" id="{D5464AA0-D996-4C70-85FB-2D4AFE729061}"/>
              </a:ext>
            </a:extLst>
          </p:cNvPr>
          <p:cNvGraphicFramePr>
            <a:graphicFrameLocks/>
          </p:cNvGraphicFramePr>
          <p:nvPr/>
        </p:nvGraphicFramePr>
        <p:xfrm>
          <a:off x="6207536" y="5861987"/>
          <a:ext cx="8148544" cy="47140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4507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609"/>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6387"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6388" name="object 5"/>
          <p:cNvSpPr>
            <a:spLocks noChangeArrowheads="1"/>
          </p:cNvSpPr>
          <p:nvPr/>
        </p:nvSpPr>
        <p:spPr bwMode="auto">
          <a:xfrm>
            <a:off x="1008063" y="402267"/>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6389"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6390"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6392"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a:solidFill>
                  <a:srgbClr val="005893"/>
                </a:solidFill>
                <a:latin typeface="Playfair Display" charset="0"/>
              </a:rPr>
              <a:t>Prototyping Tools and Technologies</a:t>
            </a:r>
          </a:p>
        </p:txBody>
      </p:sp>
      <p:sp>
        <p:nvSpPr>
          <p:cNvPr id="16393"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13" name="Google Shape;201;p22">
            <a:extLst>
              <a:ext uri="{FF2B5EF4-FFF2-40B4-BE49-F238E27FC236}">
                <a16:creationId xmlns:a16="http://schemas.microsoft.com/office/drawing/2014/main" id="{5BC61D86-2F3F-4A6F-8D9D-1CF1E3F3959D}"/>
              </a:ext>
            </a:extLst>
          </p:cNvPr>
          <p:cNvSpPr/>
          <p:nvPr/>
        </p:nvSpPr>
        <p:spPr>
          <a:xfrm>
            <a:off x="2929737" y="683543"/>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202;p22">
            <a:extLst>
              <a:ext uri="{FF2B5EF4-FFF2-40B4-BE49-F238E27FC236}">
                <a16:creationId xmlns:a16="http://schemas.microsoft.com/office/drawing/2014/main" id="{71FD1018-3B6C-4F30-B73D-A159F65CE16B}"/>
              </a:ext>
            </a:extLst>
          </p:cNvPr>
          <p:cNvSpPr/>
          <p:nvPr/>
        </p:nvSpPr>
        <p:spPr>
          <a:xfrm>
            <a:off x="2945612" y="696243"/>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206;p22">
            <a:extLst>
              <a:ext uri="{FF2B5EF4-FFF2-40B4-BE49-F238E27FC236}">
                <a16:creationId xmlns:a16="http://schemas.microsoft.com/office/drawing/2014/main" id="{732E9922-95E7-40A5-9BA4-3906CEA22AF6}"/>
              </a:ext>
            </a:extLst>
          </p:cNvPr>
          <p:cNvSpPr txBox="1"/>
          <p:nvPr/>
        </p:nvSpPr>
        <p:spPr>
          <a:xfrm>
            <a:off x="253750" y="1585231"/>
            <a:ext cx="19596600" cy="946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lvl="0" indent="0" algn="l" rtl="0">
              <a:spcBef>
                <a:spcPts val="0"/>
              </a:spcBef>
              <a:spcAft>
                <a:spcPts val="0"/>
              </a:spcAft>
              <a:buNone/>
            </a:pPr>
            <a:endParaRPr sz="3600" dirty="0">
              <a:latin typeface="Calibri" panose="020F0502020204030204"/>
              <a:ea typeface="Calibri" panose="020F0502020204030204"/>
              <a:cs typeface="Calibri" panose="020F0502020204030204"/>
              <a:sym typeface="Calibri" panose="020F0502020204030204"/>
            </a:endParaRPr>
          </a:p>
          <a:p>
            <a:pPr marL="457200" lvl="0" indent="0" algn="l" rtl="0">
              <a:spcBef>
                <a:spcPts val="0"/>
              </a:spcBef>
              <a:spcAft>
                <a:spcPts val="0"/>
              </a:spcAft>
              <a:buNone/>
            </a:pPr>
            <a:endParaRPr sz="3600" dirty="0">
              <a:latin typeface="Calibri" panose="020F0502020204030204"/>
              <a:ea typeface="Calibri" panose="020F0502020204030204"/>
              <a:cs typeface="Calibri" panose="020F0502020204030204"/>
              <a:sym typeface="Calibri" panose="020F0502020204030204"/>
            </a:endParaRPr>
          </a:p>
          <a:p>
            <a:pPr marL="457200" lvl="0" indent="0" algn="l" rtl="0">
              <a:spcBef>
                <a:spcPts val="0"/>
              </a:spcBef>
              <a:spcAft>
                <a:spcPts val="0"/>
              </a:spcAft>
              <a:buNone/>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To prototype our model, we will need the following:</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0" algn="l" rtl="0">
              <a:spcBef>
                <a:spcPts val="0"/>
              </a:spcBef>
              <a:spcAft>
                <a:spcPts val="0"/>
              </a:spcAft>
              <a:buNone/>
            </a:pP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457200" algn="l" rtl="0">
              <a:spcBef>
                <a:spcPts val="0"/>
              </a:spcBef>
              <a:spcAft>
                <a:spcPts val="0"/>
              </a:spcAft>
              <a:buSzPts val="3600"/>
              <a:buFont typeface="Calibri" panose="020F0502020204030204"/>
              <a:buChar char="●"/>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Sensors which would be useful in agricultural IOT like Temperature and humidity sensor, water level sensors, irrigation monitoring sensor </a:t>
            </a:r>
            <a:r>
              <a:rPr lang="en-US" sz="3600" dirty="0" err="1">
                <a:latin typeface="Times New Roman" panose="02020603050405020304" pitchFamily="18" charset="0"/>
                <a:ea typeface="Calibri" panose="020F0502020204030204"/>
                <a:cs typeface="Times New Roman" panose="02020603050405020304" pitchFamily="18" charset="0"/>
                <a:sym typeface="Calibri" panose="020F0502020204030204"/>
              </a:rPr>
              <a:t>etc</a:t>
            </a: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 which are needed for creating datasets.</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457200" algn="l" rtl="0">
              <a:spcBef>
                <a:spcPts val="0"/>
              </a:spcBef>
              <a:spcAft>
                <a:spcPts val="0"/>
              </a:spcAft>
              <a:buSzPts val="3600"/>
              <a:buFont typeface="Calibri" panose="020F0502020204030204"/>
              <a:buChar char="●"/>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Microcontroller with ESP8266 module like NODE MCU for creating a Local host as it is cost effective compared to Raspberry PI.</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457200" algn="l" rtl="0">
              <a:spcBef>
                <a:spcPts val="0"/>
              </a:spcBef>
              <a:spcAft>
                <a:spcPts val="0"/>
              </a:spcAft>
              <a:buSzPts val="3600"/>
              <a:buFont typeface="Calibri" panose="020F0502020204030204"/>
              <a:buChar char="●"/>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A cloud platform to analyze the real time data and make smart prediction for real time monitoring and resource utilization.</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457200" algn="l" rtl="0">
              <a:spcBef>
                <a:spcPts val="0"/>
              </a:spcBef>
              <a:spcAft>
                <a:spcPts val="0"/>
              </a:spcAft>
              <a:buSzPts val="3600"/>
              <a:buFont typeface="Calibri" panose="020F0502020204030204"/>
              <a:buChar char="●"/>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A machine learning model constraint to n(yet to be decided) parameters to create our probabilistic model.</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457200" algn="l" rtl="0">
              <a:spcBef>
                <a:spcPts val="0"/>
              </a:spcBef>
              <a:spcAft>
                <a:spcPts val="0"/>
              </a:spcAft>
              <a:buSzPts val="3600"/>
              <a:buFont typeface="Calibri" panose="020F0502020204030204"/>
              <a:buChar char="●"/>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A server coupled with a scalable database as we need to have zonal data partitioned and provide zone specific recommendation for the farmer. </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EF5D-4416-45BB-B86A-9C6840574B1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C50F277-402A-4549-A369-68C775B0C861}"/>
              </a:ext>
            </a:extLst>
          </p:cNvPr>
          <p:cNvSpPr>
            <a:spLocks noGrp="1"/>
          </p:cNvSpPr>
          <p:nvPr>
            <p:ph type="body" idx="1"/>
          </p:nvPr>
        </p:nvSpPr>
        <p:spPr/>
        <p:txBody>
          <a:bodyPr/>
          <a:lstStyle/>
          <a:p>
            <a:endParaRPr lang="en-US"/>
          </a:p>
        </p:txBody>
      </p:sp>
      <p:sp>
        <p:nvSpPr>
          <p:cNvPr id="4" name="Rectangle 3">
            <a:extLst>
              <a:ext uri="{FF2B5EF4-FFF2-40B4-BE49-F238E27FC236}">
                <a16:creationId xmlns:a16="http://schemas.microsoft.com/office/drawing/2014/main" id="{1C296BB2-15F0-4581-8A5C-815F8BE36FD2}"/>
              </a:ext>
            </a:extLst>
          </p:cNvPr>
          <p:cNvSpPr/>
          <p:nvPr/>
        </p:nvSpPr>
        <p:spPr>
          <a:xfrm>
            <a:off x="0" y="3609"/>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5" name="object 4">
            <a:extLst>
              <a:ext uri="{FF2B5EF4-FFF2-40B4-BE49-F238E27FC236}">
                <a16:creationId xmlns:a16="http://schemas.microsoft.com/office/drawing/2014/main" id="{F7F78EFE-DACE-4FB7-BF3F-5CB5B8433BA8}"/>
              </a:ext>
            </a:extLst>
          </p:cNvPr>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6" name="object 5">
            <a:extLst>
              <a:ext uri="{FF2B5EF4-FFF2-40B4-BE49-F238E27FC236}">
                <a16:creationId xmlns:a16="http://schemas.microsoft.com/office/drawing/2014/main" id="{726BCB7C-51CC-4DF1-A28F-EBC378509D2F}"/>
              </a:ext>
            </a:extLst>
          </p:cNvPr>
          <p:cNvSpPr>
            <a:spLocks noChangeArrowheads="1"/>
          </p:cNvSpPr>
          <p:nvPr/>
        </p:nvSpPr>
        <p:spPr bwMode="auto">
          <a:xfrm>
            <a:off x="1008063" y="402267"/>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7" name="object 6">
            <a:extLst>
              <a:ext uri="{FF2B5EF4-FFF2-40B4-BE49-F238E27FC236}">
                <a16:creationId xmlns:a16="http://schemas.microsoft.com/office/drawing/2014/main" id="{F18F19D3-FE0C-44E7-9CF9-C2E1632C6AED}"/>
              </a:ext>
            </a:extLst>
          </p:cNvPr>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8" name="object 7">
            <a:extLst>
              <a:ext uri="{FF2B5EF4-FFF2-40B4-BE49-F238E27FC236}">
                <a16:creationId xmlns:a16="http://schemas.microsoft.com/office/drawing/2014/main" id="{818DDA30-DE29-4170-B995-F9BB36F40543}"/>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9" name="object 8">
            <a:extLst>
              <a:ext uri="{FF2B5EF4-FFF2-40B4-BE49-F238E27FC236}">
                <a16:creationId xmlns:a16="http://schemas.microsoft.com/office/drawing/2014/main" id="{95E0D632-EAEE-4379-9213-A811D4E3ADCA}"/>
              </a:ext>
            </a:extLst>
          </p:cNvPr>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 name="object 9">
            <a:extLst>
              <a:ext uri="{FF2B5EF4-FFF2-40B4-BE49-F238E27FC236}">
                <a16:creationId xmlns:a16="http://schemas.microsoft.com/office/drawing/2014/main" id="{70EA14DA-3F0E-4750-9289-752D69316600}"/>
              </a:ext>
            </a:extLst>
          </p:cNvPr>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Methodology (in brief)</a:t>
            </a:r>
          </a:p>
        </p:txBody>
      </p:sp>
      <p:sp>
        <p:nvSpPr>
          <p:cNvPr id="11" name="Title 10">
            <a:extLst>
              <a:ext uri="{FF2B5EF4-FFF2-40B4-BE49-F238E27FC236}">
                <a16:creationId xmlns:a16="http://schemas.microsoft.com/office/drawing/2014/main" id="{BE5FAB6D-C8BF-47CB-86F8-E489FD1C5BD2}"/>
              </a:ext>
            </a:extLst>
          </p:cNvPr>
          <p:cNvSpPr txBox="1">
            <a:spLocks/>
          </p:cNvSpPr>
          <p:nvPr/>
        </p:nvSpPr>
        <p:spPr bwMode="auto">
          <a:xfrm>
            <a:off x="15843250" y="407988"/>
            <a:ext cx="3679825" cy="461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3000" b="0" i="1">
                <a:solidFill>
                  <a:srgbClr val="422C75"/>
                </a:solidFill>
                <a:latin typeface="Playfair Display"/>
                <a:ea typeface="ＭＳ Ｐゴシック" charset="0"/>
                <a:cs typeface="Playfair Display"/>
              </a:defRPr>
            </a:lvl1pPr>
            <a:lvl2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r" defTabSz="914400" eaLnBrk="1" hangingPunct="1"/>
            <a:r>
              <a:rPr lang="en-US" altLang="en-US" kern="0">
                <a:latin typeface="Playfair Display" charset="0"/>
                <a:ea typeface="ＭＳ Ｐゴシック" pitchFamily="34" charset="-128"/>
              </a:rPr>
              <a:t>Go, change the world</a:t>
            </a:r>
          </a:p>
        </p:txBody>
      </p:sp>
      <p:sp>
        <p:nvSpPr>
          <p:cNvPr id="12" name="Google Shape;201;p22">
            <a:extLst>
              <a:ext uri="{FF2B5EF4-FFF2-40B4-BE49-F238E27FC236}">
                <a16:creationId xmlns:a16="http://schemas.microsoft.com/office/drawing/2014/main" id="{B47E8026-F062-4005-98DA-CE6AD8F32E8E}"/>
              </a:ext>
            </a:extLst>
          </p:cNvPr>
          <p:cNvSpPr/>
          <p:nvPr/>
        </p:nvSpPr>
        <p:spPr>
          <a:xfrm>
            <a:off x="2929737" y="683543"/>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 name="Google Shape;202;p22">
            <a:extLst>
              <a:ext uri="{FF2B5EF4-FFF2-40B4-BE49-F238E27FC236}">
                <a16:creationId xmlns:a16="http://schemas.microsoft.com/office/drawing/2014/main" id="{49D77E84-3CDA-44F8-AFAA-CE0BEEBD0DB5}"/>
              </a:ext>
            </a:extLst>
          </p:cNvPr>
          <p:cNvSpPr/>
          <p:nvPr/>
        </p:nvSpPr>
        <p:spPr>
          <a:xfrm>
            <a:off x="2945612" y="696243"/>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206;p22">
            <a:extLst>
              <a:ext uri="{FF2B5EF4-FFF2-40B4-BE49-F238E27FC236}">
                <a16:creationId xmlns:a16="http://schemas.microsoft.com/office/drawing/2014/main" id="{3BBCED5F-12C8-427A-8A4F-7CD9924AC70D}"/>
              </a:ext>
            </a:extLst>
          </p:cNvPr>
          <p:cNvSpPr txBox="1"/>
          <p:nvPr/>
        </p:nvSpPr>
        <p:spPr>
          <a:xfrm>
            <a:off x="253750" y="1585231"/>
            <a:ext cx="19596600" cy="946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lvl="0" indent="0" algn="l" rtl="0">
              <a:spcBef>
                <a:spcPts val="0"/>
              </a:spcBef>
              <a:spcAft>
                <a:spcPts val="0"/>
              </a:spcAft>
              <a:buNone/>
            </a:pP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0" algn="l" rtl="0">
              <a:lnSpc>
                <a:spcPct val="150000"/>
              </a:lnSpc>
              <a:spcBef>
                <a:spcPts val="0"/>
              </a:spcBef>
              <a:spcAft>
                <a:spcPts val="0"/>
              </a:spcAft>
              <a:buNone/>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Methodology mainly consists of setting up of IoT nodes in the farm in distributed manner. Collecting various data like humidity, temperature, soil pH etc. This data would be supplemented by these data from past 5 years. The demand and supply are also included. These are  used to train AI model.</a:t>
            </a:r>
          </a:p>
          <a:p>
            <a:pPr marL="457200" lvl="0" indent="0" algn="l" rtl="0">
              <a:lnSpc>
                <a:spcPct val="150000"/>
              </a:lnSpc>
              <a:spcBef>
                <a:spcPts val="0"/>
              </a:spcBef>
              <a:spcAft>
                <a:spcPts val="0"/>
              </a:spcAft>
              <a:buNone/>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During the sowing season we borrow the multi-cropping factor for n crops. from the .</a:t>
            </a:r>
          </a:p>
          <a:p>
            <a:pPr marL="457200" lvl="0" indent="0" algn="l" rtl="0">
              <a:lnSpc>
                <a:spcPct val="150000"/>
              </a:lnSpc>
              <a:spcBef>
                <a:spcPts val="0"/>
              </a:spcBef>
              <a:spcAft>
                <a:spcPts val="0"/>
              </a:spcAft>
              <a:buNone/>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The performance of the electronic nodes is also supported by the model.</a:t>
            </a:r>
          </a:p>
        </p:txBody>
      </p:sp>
    </p:spTree>
    <p:extLst>
      <p:ext uri="{BB962C8B-B14F-4D97-AF65-F5344CB8AC3E}">
        <p14:creationId xmlns:p14="http://schemas.microsoft.com/office/powerpoint/2010/main" val="1403289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7411"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7412"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7413"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7414"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7416"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a:solidFill>
                  <a:srgbClr val="005893"/>
                </a:solidFill>
                <a:latin typeface="Playfair Display" charset="0"/>
              </a:rPr>
              <a:t>Expected Outcome</a:t>
            </a:r>
          </a:p>
        </p:txBody>
      </p:sp>
      <p:sp>
        <p:nvSpPr>
          <p:cNvPr id="17417"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2" name="TextBox 1">
            <a:extLst>
              <a:ext uri="{FF2B5EF4-FFF2-40B4-BE49-F238E27FC236}">
                <a16:creationId xmlns:a16="http://schemas.microsoft.com/office/drawing/2014/main" id="{29BE21D3-2734-4A73-8B96-5D919BD3A42C}"/>
              </a:ext>
            </a:extLst>
          </p:cNvPr>
          <p:cNvSpPr txBox="1"/>
          <p:nvPr/>
        </p:nvSpPr>
        <p:spPr>
          <a:xfrm>
            <a:off x="1212850" y="2073275"/>
            <a:ext cx="17526000" cy="5078313"/>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Improvement in farmers’ standard of life and increase in farm yield.</a:t>
            </a:r>
          </a:p>
          <a:p>
            <a:pPr marL="571500" indent="-571500">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Improvement in </a:t>
            </a:r>
            <a:r>
              <a:rPr lang="en-US" sz="4000" i="1" dirty="0">
                <a:latin typeface="Times New Roman" panose="02020603050405020304" pitchFamily="18" charset="0"/>
                <a:cs typeface="Times New Roman" panose="02020603050405020304" pitchFamily="18" charset="0"/>
              </a:rPr>
              <a:t>Producer’s share in Consumer’s Rupee</a:t>
            </a:r>
          </a:p>
          <a:p>
            <a:pPr marL="571500" indent="-571500">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Increase in contribution of agriculture to Indian economy</a:t>
            </a:r>
          </a:p>
          <a:p>
            <a:pPr marL="571500" indent="-571500">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India would become self sustained in agriculture and horticulture products</a:t>
            </a:r>
          </a:p>
          <a:p>
            <a:pPr marL="571500" indent="-571500">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Reduction in number of farmer suicides</a:t>
            </a:r>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7411"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7412"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7413"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7414"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7416"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Gantt Chart</a:t>
            </a:r>
          </a:p>
        </p:txBody>
      </p:sp>
      <p:sp>
        <p:nvSpPr>
          <p:cNvPr id="17417"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pic>
        <p:nvPicPr>
          <p:cNvPr id="4" name="Picture 3">
            <a:extLst>
              <a:ext uri="{FF2B5EF4-FFF2-40B4-BE49-F238E27FC236}">
                <a16:creationId xmlns:a16="http://schemas.microsoft.com/office/drawing/2014/main" id="{2A9A2675-DCE5-444F-94E1-EA7D225CE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250" y="1454152"/>
            <a:ext cx="14504988" cy="9571699"/>
          </a:xfrm>
          <a:prstGeom prst="rect">
            <a:avLst/>
          </a:prstGeom>
        </p:spPr>
      </p:pic>
      <p:sp>
        <p:nvSpPr>
          <p:cNvPr id="2" name="TextBox 1">
            <a:extLst>
              <a:ext uri="{FF2B5EF4-FFF2-40B4-BE49-F238E27FC236}">
                <a16:creationId xmlns:a16="http://schemas.microsoft.com/office/drawing/2014/main" id="{EB93D928-AB87-4BE4-8CBE-ED3BBDE945FF}"/>
              </a:ext>
            </a:extLst>
          </p:cNvPr>
          <p:cNvSpPr txBox="1"/>
          <p:nvPr/>
        </p:nvSpPr>
        <p:spPr>
          <a:xfrm>
            <a:off x="3194050" y="6645275"/>
            <a:ext cx="2895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Forming groups based on common interest.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Exploring a common domain with proper reasoning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Analyzing the contribution of the domain to economy</a:t>
            </a:r>
          </a:p>
        </p:txBody>
      </p:sp>
      <p:sp>
        <p:nvSpPr>
          <p:cNvPr id="3" name="TextBox 2">
            <a:extLst>
              <a:ext uri="{FF2B5EF4-FFF2-40B4-BE49-F238E27FC236}">
                <a16:creationId xmlns:a16="http://schemas.microsoft.com/office/drawing/2014/main" id="{9B398A73-B6F1-40E4-99B2-8AF59911C7E3}"/>
              </a:ext>
            </a:extLst>
          </p:cNvPr>
          <p:cNvSpPr txBox="1"/>
          <p:nvPr/>
        </p:nvSpPr>
        <p:spPr>
          <a:xfrm>
            <a:off x="6851650" y="7178675"/>
            <a:ext cx="2743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Extending Empathy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Formulating our subtheme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Defining constraints</a:t>
            </a:r>
          </a:p>
        </p:txBody>
      </p:sp>
      <p:sp>
        <p:nvSpPr>
          <p:cNvPr id="5" name="TextBox 4">
            <a:extLst>
              <a:ext uri="{FF2B5EF4-FFF2-40B4-BE49-F238E27FC236}">
                <a16:creationId xmlns:a16="http://schemas.microsoft.com/office/drawing/2014/main" id="{B8C90667-7279-4EE4-B9BC-4FC2C21EA06A}"/>
              </a:ext>
            </a:extLst>
          </p:cNvPr>
          <p:cNvSpPr txBox="1"/>
          <p:nvPr/>
        </p:nvSpPr>
        <p:spPr>
          <a:xfrm>
            <a:off x="10509250" y="8016875"/>
            <a:ext cx="2209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Exploring various challenges</a:t>
            </a:r>
          </a:p>
          <a:p>
            <a:pPr marL="285750" indent="-285750">
              <a:buFont typeface="Arial" panose="020B0604020202020204" pitchFamily="34" charset="0"/>
              <a:buChar char="•"/>
            </a:pPr>
            <a:r>
              <a:rPr lang="en-US" dirty="0"/>
              <a:t>Deep-rooting on a specific challenge </a:t>
            </a:r>
          </a:p>
        </p:txBody>
      </p:sp>
      <p:sp>
        <p:nvSpPr>
          <p:cNvPr id="6" name="TextBox 5">
            <a:extLst>
              <a:ext uri="{FF2B5EF4-FFF2-40B4-BE49-F238E27FC236}">
                <a16:creationId xmlns:a16="http://schemas.microsoft.com/office/drawing/2014/main" id="{C1045211-8D23-416C-9544-6F0D23473898}"/>
              </a:ext>
            </a:extLst>
          </p:cNvPr>
          <p:cNvSpPr txBox="1"/>
          <p:nvPr/>
        </p:nvSpPr>
        <p:spPr>
          <a:xfrm>
            <a:off x="13633450" y="9312275"/>
            <a:ext cx="281940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Analyzing technical constraints and mapping them with abstract ones</a:t>
            </a:r>
          </a:p>
        </p:txBody>
      </p:sp>
    </p:spTree>
    <p:extLst>
      <p:ext uri="{BB962C8B-B14F-4D97-AF65-F5344CB8AC3E}">
        <p14:creationId xmlns:p14="http://schemas.microsoft.com/office/powerpoint/2010/main" val="4100543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8435"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843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8437"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843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8440"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a:solidFill>
                  <a:srgbClr val="005893"/>
                </a:solidFill>
                <a:latin typeface="Playfair Display" charset="0"/>
              </a:rPr>
              <a:t>References</a:t>
            </a:r>
          </a:p>
        </p:txBody>
      </p:sp>
      <p:sp>
        <p:nvSpPr>
          <p:cNvPr id="18441"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2" name="TextBox 1">
            <a:extLst>
              <a:ext uri="{FF2B5EF4-FFF2-40B4-BE49-F238E27FC236}">
                <a16:creationId xmlns:a16="http://schemas.microsoft.com/office/drawing/2014/main" id="{87CB5107-856A-4F2A-8E8D-4D4B3AAEB9AD}"/>
              </a:ext>
            </a:extLst>
          </p:cNvPr>
          <p:cNvSpPr txBox="1"/>
          <p:nvPr/>
        </p:nvSpPr>
        <p:spPr>
          <a:xfrm>
            <a:off x="1365250" y="1844675"/>
            <a:ext cx="16992600" cy="8987076"/>
          </a:xfrm>
          <a:prstGeom prst="rect">
            <a:avLst/>
          </a:prstGeom>
          <a:noFill/>
        </p:spPr>
        <p:txBody>
          <a:bodyPr wrap="square" rtlCol="0">
            <a:spAutoFit/>
          </a:bodyPr>
          <a:lstStyle/>
          <a:p>
            <a:pPr marL="742950" lvl="0" indent="-742950">
              <a:spcBef>
                <a:spcPts val="0"/>
              </a:spcBef>
              <a:spcAft>
                <a:spcPts val="0"/>
              </a:spcAft>
              <a:buClr>
                <a:schemeClr val="dk1"/>
              </a:buClr>
              <a:buSzPts val="3600"/>
              <a:buFont typeface="+mj-lt"/>
              <a:buAutoNum type="arabicPeriod"/>
            </a:pPr>
            <a:r>
              <a:rPr lang="en-US" sz="4000" dirty="0">
                <a:solidFill>
                  <a:schemeClr val="dk1"/>
                </a:solidFill>
                <a:latin typeface="Calibri"/>
                <a:ea typeface="Calibri"/>
                <a:cs typeface="Calibri"/>
                <a:sym typeface="Calibri"/>
              </a:rPr>
              <a:t>U.B Sangolkar, </a:t>
            </a:r>
            <a:r>
              <a:rPr lang="en-US" sz="4000" b="1" dirty="0">
                <a:solidFill>
                  <a:schemeClr val="dk1"/>
                </a:solidFill>
                <a:latin typeface="Calibri"/>
                <a:ea typeface="Calibri"/>
                <a:cs typeface="Calibri"/>
                <a:sym typeface="Calibri"/>
              </a:rPr>
              <a:t>Producer’s share in consumer rupee in marketing of fresh banana, </a:t>
            </a:r>
            <a:r>
              <a:rPr lang="en-US" sz="4000" dirty="0">
                <a:solidFill>
                  <a:schemeClr val="dk1"/>
                </a:solidFill>
                <a:latin typeface="Calibri"/>
                <a:ea typeface="Calibri"/>
                <a:cs typeface="Calibri"/>
                <a:sym typeface="Calibri"/>
              </a:rPr>
              <a:t>International Journal of Commerce and Business Management</a:t>
            </a:r>
          </a:p>
          <a:p>
            <a:pPr marL="742950" lvl="0" indent="-742950">
              <a:spcBef>
                <a:spcPts val="0"/>
              </a:spcBef>
              <a:spcAft>
                <a:spcPts val="0"/>
              </a:spcAft>
              <a:buClr>
                <a:schemeClr val="dk1"/>
              </a:buClr>
              <a:buSzPts val="3600"/>
              <a:buFont typeface="+mj-lt"/>
              <a:buAutoNum type="arabicPeriod"/>
            </a:pPr>
            <a:endParaRPr lang="en-US" sz="4000" dirty="0">
              <a:solidFill>
                <a:schemeClr val="dk1"/>
              </a:solidFill>
              <a:latin typeface="Calibri"/>
              <a:ea typeface="Calibri"/>
              <a:cs typeface="Calibri"/>
              <a:sym typeface="Calibri"/>
            </a:endParaRPr>
          </a:p>
          <a:p>
            <a:pPr marL="742950" lvl="0" indent="-742950">
              <a:spcBef>
                <a:spcPts val="0"/>
              </a:spcBef>
              <a:spcAft>
                <a:spcPts val="0"/>
              </a:spcAft>
              <a:buClr>
                <a:schemeClr val="dk1"/>
              </a:buClr>
              <a:buSzPts val="3600"/>
              <a:buFont typeface="+mj-lt"/>
              <a:buAutoNum type="arabicPeriod"/>
            </a:pPr>
            <a:r>
              <a:rPr lang="en-US" sz="4000" dirty="0">
                <a:solidFill>
                  <a:schemeClr val="dk1"/>
                </a:solidFill>
                <a:latin typeface="Calibri"/>
                <a:ea typeface="Calibri"/>
                <a:cs typeface="Calibri"/>
                <a:sym typeface="Calibri"/>
              </a:rPr>
              <a:t>Sujeet More, Jimmy Singla , </a:t>
            </a:r>
            <a:r>
              <a:rPr lang="en-US" sz="4000" b="1" dirty="0">
                <a:solidFill>
                  <a:schemeClr val="dk1"/>
                </a:solidFill>
                <a:latin typeface="Calibri"/>
                <a:ea typeface="Calibri"/>
                <a:cs typeface="Calibri"/>
                <a:sym typeface="Calibri"/>
              </a:rPr>
              <a:t>Machine Learning Techniques with IoT in Agriculture</a:t>
            </a:r>
            <a:r>
              <a:rPr lang="en-US" sz="4000" dirty="0">
                <a:solidFill>
                  <a:schemeClr val="dk1"/>
                </a:solidFill>
                <a:latin typeface="Calibri"/>
                <a:ea typeface="Calibri"/>
                <a:cs typeface="Calibri"/>
                <a:sym typeface="Calibri"/>
              </a:rPr>
              <a:t>, International Journal of Advanced Trends in Computer Science and Engineering.</a:t>
            </a:r>
          </a:p>
          <a:p>
            <a:pPr marL="1200150" lvl="0" indent="-742950">
              <a:spcBef>
                <a:spcPts val="0"/>
              </a:spcBef>
              <a:spcAft>
                <a:spcPts val="0"/>
              </a:spcAft>
              <a:buFont typeface="+mj-lt"/>
              <a:buAutoNum type="arabicPeriod"/>
            </a:pPr>
            <a:endParaRPr lang="en-US" sz="4000" dirty="0">
              <a:solidFill>
                <a:schemeClr val="dk1"/>
              </a:solidFill>
              <a:latin typeface="Calibri"/>
              <a:ea typeface="Calibri"/>
              <a:cs typeface="Calibri"/>
              <a:sym typeface="Calibri"/>
            </a:endParaRPr>
          </a:p>
          <a:p>
            <a:pPr marL="742950" lvl="0" indent="-742950">
              <a:spcBef>
                <a:spcPts val="0"/>
              </a:spcBef>
              <a:spcAft>
                <a:spcPts val="0"/>
              </a:spcAft>
              <a:buClr>
                <a:schemeClr val="dk1"/>
              </a:buClr>
              <a:buSzPts val="3600"/>
              <a:buFont typeface="+mj-lt"/>
              <a:buAutoNum type="arabicPeriod"/>
            </a:pPr>
            <a:r>
              <a:rPr lang="en-US" sz="4000" dirty="0">
                <a:solidFill>
                  <a:schemeClr val="dk1"/>
                </a:solidFill>
                <a:latin typeface="Calibri"/>
                <a:ea typeface="Calibri"/>
                <a:cs typeface="Calibri"/>
                <a:sym typeface="Calibri"/>
              </a:rPr>
              <a:t>Mohan Sridharan , Prasanna Gowda, </a:t>
            </a:r>
            <a:r>
              <a:rPr lang="en-US" sz="4000" b="1" dirty="0">
                <a:solidFill>
                  <a:schemeClr val="dk1"/>
                </a:solidFill>
                <a:latin typeface="Calibri"/>
                <a:ea typeface="Calibri"/>
                <a:cs typeface="Calibri"/>
                <a:sym typeface="Calibri"/>
              </a:rPr>
              <a:t>Application of statistical machine learning algorithms in precision agriculture</a:t>
            </a:r>
            <a:r>
              <a:rPr lang="en-US" sz="4000" dirty="0">
                <a:solidFill>
                  <a:schemeClr val="dk1"/>
                </a:solidFill>
                <a:latin typeface="Calibri"/>
                <a:ea typeface="Calibri"/>
                <a:cs typeface="Calibri"/>
                <a:sym typeface="Calibri"/>
              </a:rPr>
              <a:t>, 7th Asian-Australasian Conference on Precision Agriculture.</a:t>
            </a:r>
          </a:p>
          <a:p>
            <a:pPr marL="742950" lvl="0" indent="-742950">
              <a:spcBef>
                <a:spcPts val="0"/>
              </a:spcBef>
              <a:spcAft>
                <a:spcPts val="0"/>
              </a:spcAft>
              <a:buClr>
                <a:schemeClr val="dk1"/>
              </a:buClr>
              <a:buSzPts val="3600"/>
              <a:buFont typeface="+mj-lt"/>
              <a:buAutoNum type="arabicPeriod"/>
            </a:pPr>
            <a:endParaRPr lang="en-US" sz="4000" dirty="0">
              <a:solidFill>
                <a:schemeClr val="dk1"/>
              </a:solidFill>
              <a:latin typeface="Calibri"/>
              <a:ea typeface="Calibri"/>
              <a:cs typeface="Calibri"/>
              <a:sym typeface="Calibri"/>
            </a:endParaRPr>
          </a:p>
          <a:p>
            <a:pPr marL="742950" lvl="0" indent="-742950">
              <a:spcBef>
                <a:spcPts val="0"/>
              </a:spcBef>
              <a:spcAft>
                <a:spcPts val="0"/>
              </a:spcAft>
              <a:buClr>
                <a:schemeClr val="dk1"/>
              </a:buClr>
              <a:buSzPts val="3600"/>
              <a:buFont typeface="+mj-lt"/>
              <a:buAutoNum type="arabicPeriod"/>
            </a:pPr>
            <a:r>
              <a:rPr lang="en-US" sz="4000" dirty="0">
                <a:highlight>
                  <a:srgbClr val="FFFFFF"/>
                </a:highlight>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Jérôme Treboux</a:t>
            </a:r>
            <a:r>
              <a:rPr lang="en-US" sz="4000" dirty="0">
                <a:highlight>
                  <a:srgbClr val="FFFFFF"/>
                </a:highlight>
                <a:uFill>
                  <a:noFill/>
                </a:uFill>
                <a:hlinkClick r:id="rId3">
                  <a:extLst>
                    <a:ext uri="{A12FA001-AC4F-418D-AE19-62706E023703}">
                      <ahyp:hlinkClr xmlns:ahyp="http://schemas.microsoft.com/office/drawing/2018/hyperlinkcolor" val="tx"/>
                    </a:ext>
                  </a:extLst>
                </a:hlinkClick>
              </a:rPr>
              <a:t> </a:t>
            </a:r>
            <a:r>
              <a:rPr lang="en-US" sz="4000" dirty="0">
                <a:highlight>
                  <a:srgbClr val="FFFFFF"/>
                </a:highlight>
              </a:rPr>
              <a:t>, </a:t>
            </a:r>
            <a:r>
              <a:rPr lang="en-US" sz="4000" dirty="0">
                <a:highlight>
                  <a:srgbClr val="FFFFFF"/>
                </a:highlight>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Dominique Genoud</a:t>
            </a:r>
            <a:r>
              <a:rPr lang="en-US" sz="4000" dirty="0">
                <a:latin typeface="Calibri"/>
                <a:ea typeface="Calibri"/>
                <a:cs typeface="Calibri"/>
                <a:sym typeface="Calibri"/>
              </a:rPr>
              <a:t>, </a:t>
            </a:r>
            <a:r>
              <a:rPr lang="en-US" sz="4000" dirty="0">
                <a:solidFill>
                  <a:srgbClr val="333333"/>
                </a:solidFill>
                <a:highlight>
                  <a:srgbClr val="FFFFFF"/>
                </a:highlight>
              </a:rPr>
              <a:t>High Precision Agriculture: </a:t>
            </a:r>
            <a:r>
              <a:rPr lang="en-US" sz="4000" b="1" dirty="0">
                <a:solidFill>
                  <a:srgbClr val="333333"/>
                </a:solidFill>
                <a:highlight>
                  <a:srgbClr val="FFFFFF"/>
                </a:highlight>
                <a:latin typeface="Calibri"/>
                <a:ea typeface="Calibri"/>
                <a:cs typeface="Calibri"/>
                <a:sym typeface="Calibri"/>
              </a:rPr>
              <a:t>An Application Of Improved Machine-Learning Algorithms</a:t>
            </a:r>
            <a:r>
              <a:rPr lang="en-US" sz="4000" dirty="0">
                <a:solidFill>
                  <a:srgbClr val="333333"/>
                </a:solidFill>
                <a:highlight>
                  <a:srgbClr val="FFFFFF"/>
                </a:highlight>
                <a:latin typeface="Calibri"/>
                <a:ea typeface="Calibri"/>
                <a:cs typeface="Calibri"/>
                <a:sym typeface="Calibri"/>
              </a:rPr>
              <a:t>, </a:t>
            </a:r>
            <a:r>
              <a:rPr lang="en-US" sz="4000" dirty="0">
                <a:highlight>
                  <a:srgbClr val="FFFFFF"/>
                </a:highlight>
                <a:uFill>
                  <a:noFill/>
                </a:uFill>
                <a:latin typeface="Calibri"/>
                <a:ea typeface="Calibri"/>
                <a:cs typeface="Calibri"/>
                <a:sym typeface="Calibri"/>
                <a:hlinkClick r:id="rId5">
                  <a:extLst>
                    <a:ext uri="{A12FA001-AC4F-418D-AE19-62706E023703}">
                      <ahyp:hlinkClr xmlns:ahyp="http://schemas.microsoft.com/office/drawing/2018/hyperlinkcolor" val="tx"/>
                    </a:ext>
                  </a:extLst>
                </a:hlinkClick>
              </a:rPr>
              <a:t>2019 6th Swiss Conference on Data Science (SDS)</a:t>
            </a:r>
            <a:endParaRPr lang="en-US" sz="4000" dirty="0">
              <a:highlight>
                <a:srgbClr val="FFFFFF"/>
              </a:highlight>
              <a:uFill>
                <a:noFill/>
              </a:uFill>
              <a:latin typeface="Calibri"/>
              <a:ea typeface="Calibri"/>
              <a:cs typeface="Calibri"/>
              <a:sym typeface="Calibri"/>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298450" y="1844675"/>
            <a:ext cx="19805650" cy="692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defTabSz="457200">
              <a:tabLst>
                <a:tab pos="8416925" algn="l"/>
              </a:tabLst>
              <a:defRPr>
                <a:solidFill>
                  <a:schemeClr val="tx1"/>
                </a:solidFill>
                <a:latin typeface="Calibri" pitchFamily="34" charset="0"/>
                <a:ea typeface="ＭＳ Ｐゴシック" pitchFamily="34" charset="-128"/>
              </a:defRPr>
            </a:lvl1pPr>
            <a:lvl2pPr marL="742950" indent="-285750" defTabSz="457200">
              <a:tabLst>
                <a:tab pos="8416925" algn="l"/>
              </a:tabLst>
              <a:defRPr>
                <a:solidFill>
                  <a:schemeClr val="tx1"/>
                </a:solidFill>
                <a:latin typeface="Calibri" pitchFamily="34" charset="0"/>
                <a:ea typeface="ＭＳ Ｐゴシック" pitchFamily="34" charset="-128"/>
              </a:defRPr>
            </a:lvl2pPr>
            <a:lvl3pPr marL="1143000" indent="-228600" defTabSz="457200">
              <a:tabLst>
                <a:tab pos="8416925" algn="l"/>
              </a:tabLst>
              <a:defRPr>
                <a:solidFill>
                  <a:schemeClr val="tx1"/>
                </a:solidFill>
                <a:latin typeface="Calibri" pitchFamily="34" charset="0"/>
                <a:ea typeface="ＭＳ Ｐゴシック" pitchFamily="34" charset="-128"/>
              </a:defRPr>
            </a:lvl3pPr>
            <a:lvl4pPr marL="1600200" indent="-228600" defTabSz="457200">
              <a:tabLst>
                <a:tab pos="8416925" algn="l"/>
              </a:tabLst>
              <a:defRPr>
                <a:solidFill>
                  <a:schemeClr val="tx1"/>
                </a:solidFill>
                <a:latin typeface="Calibri" pitchFamily="34" charset="0"/>
                <a:ea typeface="ＭＳ Ｐゴシック" pitchFamily="34" charset="-128"/>
              </a:defRPr>
            </a:lvl4pPr>
            <a:lvl5pPr marL="2057400" indent="-228600" defTabSz="457200">
              <a:tabLst>
                <a:tab pos="8416925" algn="l"/>
              </a:tabLst>
              <a:defRPr>
                <a:solidFill>
                  <a:schemeClr val="tx1"/>
                </a:solidFill>
                <a:latin typeface="Calibri" pitchFamily="34" charset="0"/>
                <a:ea typeface="ＭＳ Ｐゴシック" pitchFamily="34" charset="-128"/>
              </a:defRPr>
            </a:lvl5pPr>
            <a:lvl6pPr marL="2514600" indent="-228600" algn="l" defTabSz="457200" rtl="0" eaLnBrk="0" fontAlgn="base" hangingPunct="0">
              <a:spcBef>
                <a:spcPct val="20000"/>
              </a:spcBef>
              <a:spcAft>
                <a:spcPct val="0"/>
              </a:spcAft>
              <a:tabLst>
                <a:tab pos="8416925" algn="l"/>
              </a:tabLst>
              <a:defRPr>
                <a:solidFill>
                  <a:schemeClr val="tx1"/>
                </a:solidFill>
                <a:latin typeface="Calibri" pitchFamily="34" charset="0"/>
                <a:ea typeface="ＭＳ Ｐゴシック" pitchFamily="34" charset="-128"/>
              </a:defRPr>
            </a:lvl6pPr>
            <a:lvl7pPr marL="2971800" indent="-228600" algn="l" defTabSz="457200" rtl="0" eaLnBrk="0" fontAlgn="base" hangingPunct="0">
              <a:spcBef>
                <a:spcPct val="20000"/>
              </a:spcBef>
              <a:spcAft>
                <a:spcPct val="0"/>
              </a:spcAft>
              <a:tabLst>
                <a:tab pos="8416925" algn="l"/>
              </a:tabLst>
              <a:defRPr>
                <a:solidFill>
                  <a:schemeClr val="tx1"/>
                </a:solidFill>
                <a:latin typeface="Calibri" pitchFamily="34" charset="0"/>
                <a:ea typeface="ＭＳ Ｐゴシック" pitchFamily="34" charset="-128"/>
              </a:defRPr>
            </a:lvl7pPr>
            <a:lvl8pPr marL="3429000" indent="-228600" algn="l" defTabSz="457200" rtl="0" eaLnBrk="0" fontAlgn="base" hangingPunct="0">
              <a:spcBef>
                <a:spcPct val="20000"/>
              </a:spcBef>
              <a:spcAft>
                <a:spcPct val="0"/>
              </a:spcAft>
              <a:tabLst>
                <a:tab pos="8416925" algn="l"/>
              </a:tabLst>
              <a:defRPr>
                <a:solidFill>
                  <a:schemeClr val="tx1"/>
                </a:solidFill>
                <a:latin typeface="Calibri" pitchFamily="34" charset="0"/>
                <a:ea typeface="ＭＳ Ｐゴシック" pitchFamily="34" charset="-128"/>
              </a:defRPr>
            </a:lvl8pPr>
            <a:lvl9pPr marL="3886200" indent="-228600" algn="l" defTabSz="457200" rtl="0" eaLnBrk="0" fontAlgn="base" hangingPunct="0">
              <a:spcBef>
                <a:spcPct val="20000"/>
              </a:spcBef>
              <a:spcAft>
                <a:spcPct val="0"/>
              </a:spcAft>
              <a:tabLst>
                <a:tab pos="8416925" algn="l"/>
              </a:tabLst>
              <a:defRPr>
                <a:solidFill>
                  <a:schemeClr val="tx1"/>
                </a:solidFill>
                <a:latin typeface="Calibri" pitchFamily="34" charset="0"/>
                <a:ea typeface="ＭＳ Ｐゴシック" pitchFamily="34" charset="-128"/>
              </a:defRPr>
            </a:lvl9pPr>
          </a:lstStyle>
          <a:p>
            <a:pPr lvl="0">
              <a:lnSpc>
                <a:spcPct val="101000"/>
              </a:lnSpc>
              <a:spcBef>
                <a:spcPts val="0"/>
              </a:spcBef>
              <a:spcAft>
                <a:spcPts val="0"/>
              </a:spcAft>
              <a:buClr>
                <a:srgbClr val="FF0000"/>
              </a:buClr>
              <a:buSzPts val="7200"/>
            </a:pPr>
            <a:r>
              <a:rPr lang="en-US" sz="4400" dirty="0">
                <a:solidFill>
                  <a:srgbClr val="FF0000"/>
                </a:solidFill>
                <a:latin typeface="Helvetica Neue"/>
                <a:ea typeface="Helvetica Neue"/>
                <a:cs typeface="Helvetica Neue"/>
                <a:sym typeface="Helvetica Neue"/>
              </a:rPr>
              <a:t>Team Members</a:t>
            </a:r>
            <a:endParaRPr lang="en-US" sz="4400" dirty="0"/>
          </a:p>
          <a:p>
            <a:pPr lvl="0">
              <a:lnSpc>
                <a:spcPct val="101000"/>
              </a:lnSpc>
              <a:spcBef>
                <a:spcPts val="100"/>
              </a:spcBef>
              <a:spcAft>
                <a:spcPts val="0"/>
              </a:spcAft>
              <a:buClr>
                <a:schemeClr val="dk1"/>
              </a:buClr>
              <a:buSzPts val="2800"/>
            </a:pPr>
            <a:endParaRPr lang="en-US" sz="4400" dirty="0">
              <a:solidFill>
                <a:srgbClr val="FF0000"/>
              </a:solidFill>
              <a:latin typeface="Helvetica Neue"/>
              <a:ea typeface="Helvetica Neue"/>
              <a:cs typeface="Helvetica Neue"/>
              <a:sym typeface="Helvetica Neue"/>
            </a:endParaRPr>
          </a:p>
          <a:p>
            <a:pPr lvl="0" indent="-304800">
              <a:lnSpc>
                <a:spcPct val="101000"/>
              </a:lnSpc>
              <a:spcBef>
                <a:spcPts val="100"/>
              </a:spcBef>
              <a:spcAft>
                <a:spcPts val="0"/>
              </a:spcAft>
              <a:buClr>
                <a:srgbClr val="6D6E71"/>
              </a:buClr>
              <a:buSzPts val="4800"/>
              <a:buFont typeface="Helvetica Neue"/>
              <a:buAutoNum type="arabicPeriod"/>
            </a:pPr>
            <a:r>
              <a:rPr lang="en-US" sz="4400" dirty="0">
                <a:solidFill>
                  <a:srgbClr val="6D6E71"/>
                </a:solidFill>
                <a:latin typeface="Helvetica Neue"/>
                <a:ea typeface="Helvetica Neue"/>
                <a:cs typeface="Helvetica Neue"/>
                <a:sym typeface="Helvetica Neue"/>
              </a:rPr>
              <a:t>Nachiket G Kallapur</a:t>
            </a:r>
            <a:endParaRPr lang="en-US" sz="4400" dirty="0"/>
          </a:p>
          <a:p>
            <a:pPr lvl="0" indent="-304800">
              <a:lnSpc>
                <a:spcPct val="101000"/>
              </a:lnSpc>
              <a:spcBef>
                <a:spcPts val="100"/>
              </a:spcBef>
              <a:spcAft>
                <a:spcPts val="0"/>
              </a:spcAft>
              <a:buClr>
                <a:srgbClr val="6D6E71"/>
              </a:buClr>
              <a:buSzPts val="4800"/>
              <a:buFont typeface="Helvetica Neue"/>
              <a:buAutoNum type="arabicPeriod"/>
            </a:pPr>
            <a:r>
              <a:rPr lang="en-US" sz="4400" dirty="0">
                <a:solidFill>
                  <a:srgbClr val="6D6E71"/>
                </a:solidFill>
                <a:latin typeface="Helvetica Neue"/>
                <a:ea typeface="Helvetica Neue"/>
                <a:cs typeface="Helvetica Neue"/>
                <a:sym typeface="Helvetica Neue"/>
              </a:rPr>
              <a:t>Vishal M</a:t>
            </a:r>
            <a:endParaRPr lang="en-US" sz="4400" dirty="0"/>
          </a:p>
          <a:p>
            <a:pPr lvl="0" indent="-304800">
              <a:lnSpc>
                <a:spcPct val="101000"/>
              </a:lnSpc>
              <a:spcBef>
                <a:spcPts val="100"/>
              </a:spcBef>
              <a:spcAft>
                <a:spcPts val="0"/>
              </a:spcAft>
              <a:buClr>
                <a:srgbClr val="6D6E71"/>
              </a:buClr>
              <a:buSzPts val="4800"/>
              <a:buFont typeface="Helvetica Neue"/>
              <a:buAutoNum type="arabicPeriod"/>
            </a:pPr>
            <a:r>
              <a:rPr lang="en-US" sz="4400" dirty="0">
                <a:solidFill>
                  <a:srgbClr val="6D6E71"/>
                </a:solidFill>
                <a:latin typeface="Helvetica Neue"/>
                <a:ea typeface="Helvetica Neue"/>
                <a:cs typeface="Helvetica Neue"/>
                <a:sym typeface="Helvetica Neue"/>
              </a:rPr>
              <a:t>Dave Shivangi Devendra</a:t>
            </a:r>
            <a:endParaRPr lang="en-US" sz="4400" dirty="0"/>
          </a:p>
          <a:p>
            <a:pPr lvl="0" indent="-304800">
              <a:lnSpc>
                <a:spcPct val="101000"/>
              </a:lnSpc>
              <a:spcBef>
                <a:spcPts val="100"/>
              </a:spcBef>
              <a:spcAft>
                <a:spcPts val="0"/>
              </a:spcAft>
              <a:buClr>
                <a:srgbClr val="6D6E71"/>
              </a:buClr>
              <a:buSzPts val="4800"/>
              <a:buFont typeface="Helvetica Neue"/>
              <a:buAutoNum type="arabicPeriod"/>
            </a:pPr>
            <a:r>
              <a:rPr lang="en-US" sz="4400" dirty="0">
                <a:solidFill>
                  <a:srgbClr val="6D6E71"/>
                </a:solidFill>
                <a:latin typeface="Helvetica Neue"/>
                <a:ea typeface="Helvetica Neue"/>
                <a:cs typeface="Helvetica Neue"/>
                <a:sym typeface="Helvetica Neue"/>
              </a:rPr>
              <a:t>Pavankumar V Badiger</a:t>
            </a:r>
            <a:endParaRPr lang="en-US" sz="4400" dirty="0"/>
          </a:p>
          <a:p>
            <a:pPr lvl="0">
              <a:lnSpc>
                <a:spcPct val="101000"/>
              </a:lnSpc>
              <a:spcBef>
                <a:spcPts val="100"/>
              </a:spcBef>
              <a:spcAft>
                <a:spcPts val="0"/>
              </a:spcAft>
              <a:buClr>
                <a:schemeClr val="dk1"/>
              </a:buClr>
              <a:buSzPts val="7200"/>
            </a:pPr>
            <a:endParaRPr lang="en-US" sz="4400" dirty="0">
              <a:solidFill>
                <a:srgbClr val="6D6E71"/>
              </a:solidFill>
              <a:latin typeface="Helvetica Neue"/>
              <a:ea typeface="Helvetica Neue"/>
              <a:cs typeface="Helvetica Neue"/>
              <a:sym typeface="Helvetica Neue"/>
            </a:endParaRPr>
          </a:p>
          <a:p>
            <a:pPr lvl="0">
              <a:lnSpc>
                <a:spcPct val="101000"/>
              </a:lnSpc>
              <a:spcBef>
                <a:spcPts val="100"/>
              </a:spcBef>
              <a:spcAft>
                <a:spcPts val="0"/>
              </a:spcAft>
              <a:buClr>
                <a:srgbClr val="FF0000"/>
              </a:buClr>
              <a:buSzPts val="7200"/>
            </a:pPr>
            <a:r>
              <a:rPr lang="en-US" sz="4400" dirty="0">
                <a:solidFill>
                  <a:srgbClr val="FF0000"/>
                </a:solidFill>
                <a:latin typeface="Helvetica Neue"/>
                <a:ea typeface="Helvetica Neue"/>
                <a:cs typeface="Helvetica Neue"/>
                <a:sym typeface="Helvetica Neue"/>
              </a:rPr>
              <a:t>Mentors</a:t>
            </a:r>
            <a:endParaRPr lang="en-US" sz="4400" dirty="0"/>
          </a:p>
          <a:p>
            <a:pPr lvl="0">
              <a:lnSpc>
                <a:spcPct val="101000"/>
              </a:lnSpc>
              <a:spcBef>
                <a:spcPts val="100"/>
              </a:spcBef>
              <a:spcAft>
                <a:spcPts val="0"/>
              </a:spcAft>
              <a:buClr>
                <a:schemeClr val="dk1"/>
              </a:buClr>
              <a:buSzPts val="2400"/>
            </a:pPr>
            <a:endParaRPr lang="en-US" sz="4400" dirty="0">
              <a:solidFill>
                <a:srgbClr val="FF0000"/>
              </a:solidFill>
              <a:latin typeface="Helvetica Neue"/>
              <a:ea typeface="Helvetica Neue"/>
              <a:cs typeface="Helvetica Neue"/>
              <a:sym typeface="Helvetica Neue"/>
            </a:endParaRPr>
          </a:p>
          <a:p>
            <a:pPr lvl="0">
              <a:lnSpc>
                <a:spcPct val="101000"/>
              </a:lnSpc>
              <a:spcBef>
                <a:spcPts val="100"/>
              </a:spcBef>
              <a:spcAft>
                <a:spcPts val="0"/>
              </a:spcAft>
              <a:buClr>
                <a:srgbClr val="6D6E71"/>
              </a:buClr>
              <a:buSzPts val="4800"/>
            </a:pPr>
            <a:r>
              <a:rPr lang="en-US" sz="4400" dirty="0">
                <a:solidFill>
                  <a:srgbClr val="6D6E71"/>
                </a:solidFill>
                <a:latin typeface="Helvetica Neue"/>
                <a:ea typeface="Helvetica Neue"/>
                <a:cs typeface="Helvetica Neue"/>
                <a:sym typeface="Helvetica Neue"/>
              </a:rPr>
              <a:t>Prof. Pavithra H and  Prof. Prafulla S B</a:t>
            </a:r>
            <a:endParaRPr lang="en-US" altLang="en-US" sz="4400" dirty="0">
              <a:solidFill>
                <a:srgbClr val="6D6E71"/>
              </a:solidFill>
              <a:latin typeface="Helvetica" charset="0"/>
            </a:endParaRPr>
          </a:p>
        </p:txBody>
      </p:sp>
      <p:sp>
        <p:nvSpPr>
          <p:cNvPr id="8196"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1"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a:solidFill>
                  <a:srgbClr val="005893"/>
                </a:solidFill>
                <a:latin typeface="Playfair Display" charset="0"/>
              </a:rPr>
              <a:t>Team Details</a:t>
            </a: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9221"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9222"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9223"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225"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a:solidFill>
                  <a:srgbClr val="005893"/>
                </a:solidFill>
                <a:latin typeface="Playfair Display" charset="0"/>
              </a:rPr>
              <a:t>Team Members Responsibility</a:t>
            </a:r>
          </a:p>
        </p:txBody>
      </p:sp>
      <p:sp>
        <p:nvSpPr>
          <p:cNvPr id="9226"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2" name="TextBox 1">
            <a:extLst>
              <a:ext uri="{FF2B5EF4-FFF2-40B4-BE49-F238E27FC236}">
                <a16:creationId xmlns:a16="http://schemas.microsoft.com/office/drawing/2014/main" id="{DC98DFA7-027B-4353-8B20-36D89FBC8703}"/>
              </a:ext>
            </a:extLst>
          </p:cNvPr>
          <p:cNvSpPr txBox="1"/>
          <p:nvPr/>
        </p:nvSpPr>
        <p:spPr>
          <a:xfrm>
            <a:off x="1441450" y="2225675"/>
            <a:ext cx="17754600" cy="5016758"/>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Nachiket brainstormed on areas which focused mainly on maintaining soil fertility and improve it. This included crop rotation, multi-cropping, organic farming. Vishal brainstormed on the areas which focused on monitoring plant growth. This mainly focused on crop disease management.</a:t>
            </a:r>
          </a:p>
          <a:p>
            <a:pPr marL="571500" indent="-5715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Pavankumar focused on climatic aspects of a plant growth. He also worked on data analytics. Shivangi brainstormed on automating present manpower in the farm to reduce manpower and labor cost.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8737"/>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Theme and Title</a:t>
            </a:r>
          </a:p>
        </p:txBody>
      </p:sp>
      <p:sp>
        <p:nvSpPr>
          <p:cNvPr id="15369"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11" name="Rectangle 10"/>
          <p:cNvSpPr/>
          <p:nvPr/>
        </p:nvSpPr>
        <p:spPr>
          <a:xfrm rot="10800000" flipV="1">
            <a:off x="831850" y="3790875"/>
            <a:ext cx="18059400" cy="5632311"/>
          </a:xfrm>
          <a:prstGeom prst="rect">
            <a:avLst/>
          </a:prstGeom>
          <a:noFill/>
        </p:spPr>
        <p:txBody>
          <a:bodyPr wrap="square" lIns="91440" tIns="45720" rIns="91440" bIns="45720">
            <a:spAutoFit/>
          </a:bodyPr>
          <a:lstStyle/>
          <a:p>
            <a:pPr lvl="0"/>
            <a:r>
              <a:rPr lang="en-US" sz="3600" u="sng" dirty="0">
                <a:solidFill>
                  <a:schemeClr val="dk1"/>
                </a:solidFill>
                <a:latin typeface="Times New Roman" panose="02020603050405020304" pitchFamily="18" charset="0"/>
                <a:ea typeface="Calibri"/>
                <a:cs typeface="Times New Roman" panose="02020603050405020304" pitchFamily="18" charset="0"/>
                <a:sym typeface="Calibri"/>
              </a:rPr>
              <a:t>Subtheme</a:t>
            </a: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 The world is drastically changing with the advent of AI and smart devices. </a:t>
            </a:r>
            <a:r>
              <a:rPr lang="en-US" sz="3600" dirty="0">
                <a:latin typeface="Times New Roman" panose="02020603050405020304" pitchFamily="18" charset="0"/>
                <a:cs typeface="Times New Roman" panose="02020603050405020304" pitchFamily="18" charset="0"/>
              </a:rPr>
              <a:t>Agriculture, the backbone for Indian economy has went through an era of deprived security leading to subtle farming. </a:t>
            </a: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With the increasing effects on nature as a result of industrialization, global warming and population explosion, it is our responsibility to integrate technology in addressing these scenarios. As engineering students and technology optimists, we came up with integrating machine learning with agricultural IOT with an intention of improving resource utilization , cost optimization and recommender system for maximum yield prediction. We feel the incidence of AI in almost all the domains is evident by the next 25 years, so we aspire to come up with an approach to address the same in an eco-friendly and robust way with an intention of improving precision agriculture</a:t>
            </a:r>
            <a:r>
              <a:rPr lang="en-US" sz="3600" dirty="0">
                <a:solidFill>
                  <a:schemeClr val="dk1"/>
                </a:solidFill>
                <a:ea typeface="Calibri"/>
                <a:cs typeface="Calibri" panose="020F0502020204030204" pitchFamily="34" charset="0"/>
                <a:sym typeface="Calibri"/>
              </a:rPr>
              <a:t>. </a:t>
            </a:r>
          </a:p>
        </p:txBody>
      </p:sp>
      <p:sp>
        <p:nvSpPr>
          <p:cNvPr id="12" name="Rectangle 11"/>
          <p:cNvSpPr/>
          <p:nvPr/>
        </p:nvSpPr>
        <p:spPr>
          <a:xfrm>
            <a:off x="1004888" y="2268595"/>
            <a:ext cx="15447962" cy="1200329"/>
          </a:xfrm>
          <a:prstGeom prst="rect">
            <a:avLst/>
          </a:prstGeom>
          <a:noFill/>
        </p:spPr>
        <p:txBody>
          <a:bodyPr wrap="square" lIns="91440" tIns="45720" rIns="91440" bIns="45720">
            <a:spAutoFit/>
          </a:bodyPr>
          <a:lstStyle/>
          <a:p>
            <a:pPr algn="ctr"/>
            <a:r>
              <a:rPr lang="en-US" sz="3600" u="sng" dirty="0">
                <a:latin typeface="Times New Roman" panose="02020603050405020304" pitchFamily="18" charset="0"/>
                <a:cs typeface="Times New Roman" panose="02020603050405020304" pitchFamily="18" charset="0"/>
              </a:rPr>
              <a:t>Theme</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“Improving the Quality of Life of a farmer and increase his farm yield using Computer Science principles“</a:t>
            </a:r>
            <a:endParaRPr 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A7A5E0B-AB61-4E08-B24A-E9A9F174E3A8}"/>
              </a:ext>
            </a:extLst>
          </p:cNvPr>
          <p:cNvSpPr txBox="1"/>
          <p:nvPr/>
        </p:nvSpPr>
        <p:spPr>
          <a:xfrm>
            <a:off x="831850" y="9793971"/>
            <a:ext cx="18059400" cy="646331"/>
          </a:xfrm>
          <a:prstGeom prst="rect">
            <a:avLst/>
          </a:prstGeom>
          <a:noFill/>
        </p:spPr>
        <p:txBody>
          <a:bodyPr wrap="square" rtlCol="0">
            <a:spAutoFit/>
          </a:bodyPr>
          <a:lstStyle/>
          <a:p>
            <a:r>
              <a:rPr lang="en-US" sz="3600" u="sng" dirty="0">
                <a:latin typeface="Times New Roman" panose="02020603050405020304" pitchFamily="18" charset="0"/>
                <a:cs typeface="Times New Roman" panose="02020603050405020304" pitchFamily="18" charset="0"/>
              </a:rPr>
              <a:t>Title:</a:t>
            </a:r>
            <a:r>
              <a:rPr lang="en-US" sz="3600" dirty="0">
                <a:latin typeface="Times New Roman" panose="02020603050405020304" pitchFamily="18" charset="0"/>
                <a:cs typeface="Times New Roman" panose="02020603050405020304" pitchFamily="18" charset="0"/>
              </a:rPr>
              <a:t>  “Machine Learning in agricultural IoT”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How Might We</a:t>
            </a:r>
          </a:p>
        </p:txBody>
      </p:sp>
      <p:sp>
        <p:nvSpPr>
          <p:cNvPr id="15369"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2" name="TextBox 1">
            <a:extLst>
              <a:ext uri="{FF2B5EF4-FFF2-40B4-BE49-F238E27FC236}">
                <a16:creationId xmlns:a16="http://schemas.microsoft.com/office/drawing/2014/main" id="{2C5573D6-5FC6-4EC5-9CDF-EBFD35F20165}"/>
              </a:ext>
            </a:extLst>
          </p:cNvPr>
          <p:cNvSpPr txBox="1"/>
          <p:nvPr/>
        </p:nvSpPr>
        <p:spPr>
          <a:xfrm>
            <a:off x="1311603" y="2301874"/>
            <a:ext cx="17373600" cy="8802410"/>
          </a:xfrm>
          <a:prstGeom prst="rect">
            <a:avLst/>
          </a:prstGeom>
          <a:noFill/>
        </p:spPr>
        <p:txBody>
          <a:bodyPr wrap="square" rtlCol="0">
            <a:spAutoFit/>
          </a:bodyPr>
          <a:lstStyle/>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How might we convey the importance of retaining or improving the soil fertility to the farmer?</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How might we convey the importance of crop monitoring to the farmer?</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How might we leverage traditional techniques with modern scientific methods ? </a:t>
            </a:r>
          </a:p>
          <a:p>
            <a:pPr marL="342900" indent="-342900">
              <a:buFont typeface="+mj-lt"/>
              <a:buAutoNum type="arabicPeriod"/>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educate farmers in adopting technology for agriculture?</a:t>
            </a:r>
          </a:p>
          <a:p>
            <a:pPr marL="342900" indent="-342900">
              <a:buFont typeface="+mj-lt"/>
              <a:buAutoNum type="arabicPeriod"/>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overcome the problem of making technology cost effective?</a:t>
            </a:r>
          </a:p>
          <a:p>
            <a:pPr marL="342900" indent="-342900">
              <a:buFont typeface="+mj-lt"/>
              <a:buAutoNum type="arabicPeriod"/>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make the irrigation system self sustained and efficient with respect to resource consumption?</a:t>
            </a:r>
          </a:p>
          <a:p>
            <a:pPr marL="342900" indent="-342900">
              <a:buFont typeface="+mj-lt"/>
              <a:buAutoNum type="arabicPeriod"/>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increase the reach of technology in a diversified country like India?</a:t>
            </a:r>
          </a:p>
          <a:p>
            <a:pPr marL="342900" indent="-342900">
              <a:buFont typeface="+mj-lt"/>
              <a:buAutoNum type="arabicPeriod"/>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make the farmers understand the product chain in the market?</a:t>
            </a:r>
          </a:p>
          <a:p>
            <a:endPar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indent="-342900">
              <a:buFont typeface="+mj-lt"/>
              <a:buAutoNum type="arabicPeriod"/>
            </a:pPr>
            <a:endParaRPr lang="en-US" sz="4000" dirty="0"/>
          </a:p>
          <a:p>
            <a:pPr marL="342900" indent="-342900">
              <a:buFont typeface="+mj-lt"/>
              <a:buAutoNum type="arabicPeriod"/>
            </a:pPr>
            <a:endParaRPr lang="en-US" sz="2800" dirty="0"/>
          </a:p>
          <a:p>
            <a:pPr marL="342900" indent="-342900">
              <a:buFont typeface="+mj-l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C6A9-B929-4B48-8943-52EABF9B9022}"/>
              </a:ext>
            </a:extLst>
          </p:cNvPr>
          <p:cNvSpPr>
            <a:spLocks noGrp="1"/>
          </p:cNvSpPr>
          <p:nvPr>
            <p:ph type="title"/>
          </p:nvPr>
        </p:nvSpPr>
        <p:spPr>
          <a:xfrm>
            <a:off x="581025" y="407988"/>
            <a:ext cx="18942050" cy="754053"/>
          </a:xfrm>
        </p:spPr>
        <p:txBody>
          <a:bodyPr/>
          <a:lstStyle/>
          <a:p>
            <a:r>
              <a:rPr lang="en-US" sz="4900" i="0" dirty="0">
                <a:solidFill>
                  <a:srgbClr val="005893"/>
                </a:solidFill>
              </a:rPr>
              <a:t>How Might We contd.</a:t>
            </a:r>
          </a:p>
        </p:txBody>
      </p:sp>
      <p:sp>
        <p:nvSpPr>
          <p:cNvPr id="3" name="Text Placeholder 2">
            <a:extLst>
              <a:ext uri="{FF2B5EF4-FFF2-40B4-BE49-F238E27FC236}">
                <a16:creationId xmlns:a16="http://schemas.microsoft.com/office/drawing/2014/main" id="{2B3323E0-4F64-4209-95DA-085A06CE3641}"/>
              </a:ext>
            </a:extLst>
          </p:cNvPr>
          <p:cNvSpPr>
            <a:spLocks noGrp="1"/>
          </p:cNvSpPr>
          <p:nvPr>
            <p:ph type="body" idx="1"/>
          </p:nvPr>
        </p:nvSpPr>
        <p:spPr>
          <a:xfrm>
            <a:off x="1712912" y="2606699"/>
            <a:ext cx="16492537" cy="7891391"/>
          </a:xfrm>
        </p:spPr>
        <p:txBody>
          <a:bodyPr/>
          <a:lstStyle/>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make farmers to approach experts to improve their yield?</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inform the farmers about the benefits they get from government on practicing smart methods?</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convince the farmers that they are the major factor of workforce contributing to the economy very less than what they can?</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increase the </a:t>
            </a:r>
            <a:r>
              <a:rPr lang="en-IN" sz="40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Producer’s share in Consumer’s Rupee</a:t>
            </a: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expose farmers to real time pricing of their products and make them able to react to sudden changes in market as well as climate?</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convince the farmers that agriculture is not art but science?</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integrate cultivation in a way without harming cultivation?</a:t>
            </a:r>
          </a:p>
          <a:p>
            <a:pPr marL="514350" indent="-514350">
              <a:buFont typeface="+mj-lt"/>
              <a:buAutoNum type="arabicPeriod"/>
            </a:pPr>
            <a:endParaRPr lang="en-IN" sz="3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endParaRPr lang="en-US" dirty="0"/>
          </a:p>
        </p:txBody>
      </p:sp>
      <p:sp>
        <p:nvSpPr>
          <p:cNvPr id="4" name="object 4">
            <a:extLst>
              <a:ext uri="{FF2B5EF4-FFF2-40B4-BE49-F238E27FC236}">
                <a16:creationId xmlns:a16="http://schemas.microsoft.com/office/drawing/2014/main" id="{B54556F9-FCAB-4C1D-A9D1-A01E61466874}"/>
              </a:ext>
            </a:extLst>
          </p:cNvPr>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5" name="object 5">
            <a:extLst>
              <a:ext uri="{FF2B5EF4-FFF2-40B4-BE49-F238E27FC236}">
                <a16:creationId xmlns:a16="http://schemas.microsoft.com/office/drawing/2014/main" id="{DB70A412-A104-49EA-B8C4-F1E8BB8C1E8B}"/>
              </a:ext>
            </a:extLst>
          </p:cNvPr>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6" name="object 6">
            <a:extLst>
              <a:ext uri="{FF2B5EF4-FFF2-40B4-BE49-F238E27FC236}">
                <a16:creationId xmlns:a16="http://schemas.microsoft.com/office/drawing/2014/main" id="{1818AEF2-3869-4224-8D83-6AF9268AFCEE}"/>
              </a:ext>
            </a:extLst>
          </p:cNvPr>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7" name="object 7">
            <a:extLst>
              <a:ext uri="{FF2B5EF4-FFF2-40B4-BE49-F238E27FC236}">
                <a16:creationId xmlns:a16="http://schemas.microsoft.com/office/drawing/2014/main" id="{1F3CA5C1-4B8E-4AC6-9CD9-FC78BF5C6E94}"/>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a:extLst>
              <a:ext uri="{FF2B5EF4-FFF2-40B4-BE49-F238E27FC236}">
                <a16:creationId xmlns:a16="http://schemas.microsoft.com/office/drawing/2014/main" id="{6F95095F-2127-4789-893A-8ECC95CC196C}"/>
              </a:ext>
            </a:extLst>
          </p:cNvPr>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 name="Title 10">
            <a:extLst>
              <a:ext uri="{FF2B5EF4-FFF2-40B4-BE49-F238E27FC236}">
                <a16:creationId xmlns:a16="http://schemas.microsoft.com/office/drawing/2014/main" id="{10BE6005-B43D-4551-9CC4-F8D543AD944D}"/>
              </a:ext>
            </a:extLst>
          </p:cNvPr>
          <p:cNvSpPr txBox="1">
            <a:spLocks/>
          </p:cNvSpPr>
          <p:nvPr/>
        </p:nvSpPr>
        <p:spPr bwMode="auto">
          <a:xfrm>
            <a:off x="15843250" y="407988"/>
            <a:ext cx="3679825" cy="461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3000" b="0" i="1">
                <a:solidFill>
                  <a:srgbClr val="422C75"/>
                </a:solidFill>
                <a:latin typeface="Playfair Display"/>
                <a:ea typeface="ＭＳ Ｐゴシック" charset="0"/>
                <a:cs typeface="Playfair Display"/>
              </a:defRPr>
            </a:lvl1pPr>
            <a:lvl2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r" defTabSz="914400" eaLnBrk="1" hangingPunct="1"/>
            <a:r>
              <a:rPr lang="en-US" altLang="en-US" kern="0">
                <a:latin typeface="Playfair Display" charset="0"/>
                <a:ea typeface="ＭＳ Ｐゴシック" pitchFamily="34" charset="-128"/>
              </a:rPr>
              <a:t>Go, change the world</a:t>
            </a:r>
          </a:p>
        </p:txBody>
      </p:sp>
    </p:spTree>
    <p:extLst>
      <p:ext uri="{BB962C8B-B14F-4D97-AF65-F5344CB8AC3E}">
        <p14:creationId xmlns:p14="http://schemas.microsoft.com/office/powerpoint/2010/main" val="397677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Mind Map</a:t>
            </a:r>
          </a:p>
        </p:txBody>
      </p:sp>
      <p:sp>
        <p:nvSpPr>
          <p:cNvPr id="15369"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pic>
        <p:nvPicPr>
          <p:cNvPr id="3" name="Picture 2">
            <a:extLst>
              <a:ext uri="{FF2B5EF4-FFF2-40B4-BE49-F238E27FC236}">
                <a16:creationId xmlns:a16="http://schemas.microsoft.com/office/drawing/2014/main" id="{270FC336-CF8C-4EB5-8723-989E2BA55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650" y="1316039"/>
            <a:ext cx="11125200" cy="94866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D240-A7C5-40AA-AAA8-BB19D7C82AD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3866B6C-16BA-4D90-AF2C-8D7943385D05}"/>
              </a:ext>
            </a:extLst>
          </p:cNvPr>
          <p:cNvSpPr>
            <a:spLocks noGrp="1"/>
          </p:cNvSpPr>
          <p:nvPr>
            <p:ph type="body" idx="1"/>
          </p:nvPr>
        </p:nvSpPr>
        <p:spPr/>
        <p:txBody>
          <a:bodyPr/>
          <a:lstStyle/>
          <a:p>
            <a:endParaRPr lang="en-US"/>
          </a:p>
        </p:txBody>
      </p:sp>
      <p:sp>
        <p:nvSpPr>
          <p:cNvPr id="4" name="Rectangle 3">
            <a:extLst>
              <a:ext uri="{FF2B5EF4-FFF2-40B4-BE49-F238E27FC236}">
                <a16:creationId xmlns:a16="http://schemas.microsoft.com/office/drawing/2014/main" id="{6BE93EAD-4D03-4648-9B58-461880225BF2}"/>
              </a:ext>
            </a:extLst>
          </p:cNvPr>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5" name="object 4">
            <a:extLst>
              <a:ext uri="{FF2B5EF4-FFF2-40B4-BE49-F238E27FC236}">
                <a16:creationId xmlns:a16="http://schemas.microsoft.com/office/drawing/2014/main" id="{C6936B95-7CD5-4E42-A34B-ABE841631AC2}"/>
              </a:ext>
            </a:extLst>
          </p:cNvPr>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6" name="object 5">
            <a:extLst>
              <a:ext uri="{FF2B5EF4-FFF2-40B4-BE49-F238E27FC236}">
                <a16:creationId xmlns:a16="http://schemas.microsoft.com/office/drawing/2014/main" id="{EE352997-32F5-4220-B437-E3CBB77BD6A7}"/>
              </a:ext>
            </a:extLst>
          </p:cNvPr>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7" name="object 6">
            <a:extLst>
              <a:ext uri="{FF2B5EF4-FFF2-40B4-BE49-F238E27FC236}">
                <a16:creationId xmlns:a16="http://schemas.microsoft.com/office/drawing/2014/main" id="{5EE55224-1D6F-4A99-B8E5-54D0785465E2}"/>
              </a:ext>
            </a:extLst>
          </p:cNvPr>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8" name="object 7">
            <a:extLst>
              <a:ext uri="{FF2B5EF4-FFF2-40B4-BE49-F238E27FC236}">
                <a16:creationId xmlns:a16="http://schemas.microsoft.com/office/drawing/2014/main" id="{EBB70A35-A5B3-4D77-B0E3-A4D4978B8D8C}"/>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9" name="object 8">
            <a:extLst>
              <a:ext uri="{FF2B5EF4-FFF2-40B4-BE49-F238E27FC236}">
                <a16:creationId xmlns:a16="http://schemas.microsoft.com/office/drawing/2014/main" id="{29A4E066-78A8-483E-AC7E-7A9B5BA666B5}"/>
              </a:ext>
            </a:extLst>
          </p:cNvPr>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 name="object 9">
            <a:extLst>
              <a:ext uri="{FF2B5EF4-FFF2-40B4-BE49-F238E27FC236}">
                <a16:creationId xmlns:a16="http://schemas.microsoft.com/office/drawing/2014/main" id="{8A2B5306-3D59-45EA-99FE-23E2C0340780}"/>
              </a:ext>
            </a:extLst>
          </p:cNvPr>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Why this challenge?</a:t>
            </a:r>
          </a:p>
        </p:txBody>
      </p:sp>
      <p:sp>
        <p:nvSpPr>
          <p:cNvPr id="11" name="Title 10">
            <a:extLst>
              <a:ext uri="{FF2B5EF4-FFF2-40B4-BE49-F238E27FC236}">
                <a16:creationId xmlns:a16="http://schemas.microsoft.com/office/drawing/2014/main" id="{E910091F-4C5F-4B3B-9397-1004434B6A87}"/>
              </a:ext>
            </a:extLst>
          </p:cNvPr>
          <p:cNvSpPr txBox="1">
            <a:spLocks/>
          </p:cNvSpPr>
          <p:nvPr/>
        </p:nvSpPr>
        <p:spPr bwMode="auto">
          <a:xfrm>
            <a:off x="15843250" y="407988"/>
            <a:ext cx="3679825" cy="461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3000" b="0" i="1">
                <a:solidFill>
                  <a:srgbClr val="422C75"/>
                </a:solidFill>
                <a:latin typeface="Playfair Display"/>
                <a:ea typeface="ＭＳ Ｐゴシック" charset="0"/>
                <a:cs typeface="Playfair Display"/>
              </a:defRPr>
            </a:lvl1pPr>
            <a:lvl2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r" defTabSz="914400" eaLnBrk="1" hangingPunct="1"/>
            <a:r>
              <a:rPr lang="en-US" altLang="en-US" kern="0">
                <a:latin typeface="Playfair Display" charset="0"/>
                <a:ea typeface="ＭＳ Ｐゴシック" pitchFamily="34" charset="-128"/>
              </a:rPr>
              <a:t>Go, change the world</a:t>
            </a:r>
          </a:p>
        </p:txBody>
      </p:sp>
      <p:sp>
        <p:nvSpPr>
          <p:cNvPr id="14" name="TextBox 13">
            <a:extLst>
              <a:ext uri="{FF2B5EF4-FFF2-40B4-BE49-F238E27FC236}">
                <a16:creationId xmlns:a16="http://schemas.microsoft.com/office/drawing/2014/main" id="{F94B483C-0929-4F78-AEB6-FE62CE928F70}"/>
              </a:ext>
            </a:extLst>
          </p:cNvPr>
          <p:cNvSpPr txBox="1"/>
          <p:nvPr/>
        </p:nvSpPr>
        <p:spPr>
          <a:xfrm>
            <a:off x="1004888" y="2378075"/>
            <a:ext cx="17886362" cy="6124754"/>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Multi-cropping factor prediction has a major role in retaining the soil fertility and increasing the yield within the land area present. Due to population explosion, it s turning out to be difficult to increase farm land. Due to this flaw in the society retaining the present agricultural land would be wise step. </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This concept of multi-cropping and crop rotation is not followed due to the fact that it reduces the farm yield by a small factor. But soil fertility is degraded gradually. Soil fertility being a natural intent of plant’s growth, retaining is of the highest importance.</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Once the fertility is degraded, farm would become unfit for cropping.</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former part deals with planning before sowing. Along with this crop growth monitoring is also important. So, second focus of our focus was on Crop monitoring to detect disease. </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76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BA19-4B6F-4FC9-9345-A4FCBEB01A63}"/>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5DFB65E-6CB4-4721-BC81-F6F2D140B603}"/>
              </a:ext>
            </a:extLst>
          </p:cNvPr>
          <p:cNvSpPr>
            <a:spLocks noGrp="1"/>
          </p:cNvSpPr>
          <p:nvPr>
            <p:ph type="body" idx="1"/>
          </p:nvPr>
        </p:nvSpPr>
        <p:spPr/>
        <p:txBody>
          <a:bodyPr/>
          <a:lstStyle/>
          <a:p>
            <a:endParaRPr lang="en-US"/>
          </a:p>
        </p:txBody>
      </p:sp>
      <p:sp>
        <p:nvSpPr>
          <p:cNvPr id="4" name="Google Shape;187;p21">
            <a:extLst>
              <a:ext uri="{FF2B5EF4-FFF2-40B4-BE49-F238E27FC236}">
                <a16:creationId xmlns:a16="http://schemas.microsoft.com/office/drawing/2014/main" id="{472BFD7C-7A96-4EF7-968D-994D6C53DE52}"/>
              </a:ext>
            </a:extLst>
          </p:cNvPr>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6600" b="1" u="sng" dirty="0">
                <a:solidFill>
                  <a:schemeClr val="dk1"/>
                </a:solidFill>
                <a:latin typeface="Times New Roman" panose="02020603050405020304" pitchFamily="18" charset="0"/>
                <a:ea typeface="Calibri"/>
                <a:cs typeface="Times New Roman" panose="02020603050405020304" pitchFamily="18" charset="0"/>
                <a:sym typeface="Calibri"/>
              </a:rPr>
              <a:t> </a:t>
            </a:r>
            <a:endParaRPr sz="6600" b="1" i="0" u="sng"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 name="Google Shape;188;p21">
            <a:extLst>
              <a:ext uri="{FF2B5EF4-FFF2-40B4-BE49-F238E27FC236}">
                <a16:creationId xmlns:a16="http://schemas.microsoft.com/office/drawing/2014/main" id="{95B9FD52-5E9C-4AE6-BCC8-DA9DBF787D19}"/>
              </a:ext>
            </a:extLst>
          </p:cNvPr>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 name="Google Shape;189;p21">
            <a:extLst>
              <a:ext uri="{FF2B5EF4-FFF2-40B4-BE49-F238E27FC236}">
                <a16:creationId xmlns:a16="http://schemas.microsoft.com/office/drawing/2014/main" id="{2F7683D6-06A9-4F68-8BFD-24752CB93B72}"/>
              </a:ext>
            </a:extLst>
          </p:cNvPr>
          <p:cNvSpPr txBox="1"/>
          <p:nvPr/>
        </p:nvSpPr>
        <p:spPr>
          <a:xfrm>
            <a:off x="1004887" y="301625"/>
            <a:ext cx="708025" cy="70961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190;p21">
            <a:extLst>
              <a:ext uri="{FF2B5EF4-FFF2-40B4-BE49-F238E27FC236}">
                <a16:creationId xmlns:a16="http://schemas.microsoft.com/office/drawing/2014/main" id="{2FAFE815-604F-4D2A-A663-6465412B0E99}"/>
              </a:ext>
            </a:extLst>
          </p:cNvPr>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191;p21">
            <a:extLst>
              <a:ext uri="{FF2B5EF4-FFF2-40B4-BE49-F238E27FC236}">
                <a16:creationId xmlns:a16="http://schemas.microsoft.com/office/drawing/2014/main" id="{E59FC272-CBCF-48F2-8534-B3CCC9D18A80}"/>
              </a:ext>
            </a:extLst>
          </p:cNvPr>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192;p21">
            <a:extLst>
              <a:ext uri="{FF2B5EF4-FFF2-40B4-BE49-F238E27FC236}">
                <a16:creationId xmlns:a16="http://schemas.microsoft.com/office/drawing/2014/main" id="{40E18DD4-4A04-4C08-93B8-D26118F51494}"/>
              </a:ext>
            </a:extLst>
          </p:cNvPr>
          <p:cNvSpPr txBox="1"/>
          <p:nvPr/>
        </p:nvSpPr>
        <p:spPr>
          <a:xfrm>
            <a:off x="1822450" y="438150"/>
            <a:ext cx="1371600" cy="492125"/>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0" name="Google Shape;193;p21">
            <a:extLst>
              <a:ext uri="{FF2B5EF4-FFF2-40B4-BE49-F238E27FC236}">
                <a16:creationId xmlns:a16="http://schemas.microsoft.com/office/drawing/2014/main" id="{CB59B2AE-805D-4F30-8099-9AA435792CD8}"/>
              </a:ext>
            </a:extLst>
          </p:cNvPr>
          <p:cNvSpPr txBox="1"/>
          <p:nvPr/>
        </p:nvSpPr>
        <p:spPr>
          <a:xfrm>
            <a:off x="4413250" y="301625"/>
            <a:ext cx="10242550" cy="766762"/>
          </a:xfrm>
          <a:prstGeom prst="rect">
            <a:avLst/>
          </a:prstGeom>
          <a:noFill/>
          <a:ln>
            <a:noFill/>
          </a:ln>
        </p:spPr>
        <p:txBody>
          <a:bodyPr spcFirstLastPara="1" wrap="square" lIns="0" tIns="12050" rIns="0" bIns="0" anchor="t" anchorCtr="0">
            <a:noAutofit/>
          </a:bodyPr>
          <a:lstStyle/>
          <a:p>
            <a:pPr marL="12700" marR="0" lvl="0" indent="0" algn="ctr" rtl="0">
              <a:lnSpc>
                <a:spcPct val="100000"/>
              </a:lnSpc>
              <a:spcBef>
                <a:spcPts val="0"/>
              </a:spcBef>
              <a:spcAft>
                <a:spcPts val="0"/>
              </a:spcAft>
              <a:buClr>
                <a:srgbClr val="005893"/>
              </a:buClr>
              <a:buSzPts val="4900"/>
              <a:buFont typeface="Playfair Display"/>
              <a:buNone/>
            </a:pPr>
            <a:r>
              <a:rPr lang="en-US" sz="4900" dirty="0">
                <a:solidFill>
                  <a:srgbClr val="005893"/>
                </a:solidFill>
                <a:latin typeface="Playfair Display"/>
                <a:sym typeface="Playfair Display"/>
              </a:rPr>
              <a:t>Data Analytics</a:t>
            </a:r>
            <a:endParaRPr dirty="0"/>
          </a:p>
        </p:txBody>
      </p:sp>
      <p:sp>
        <p:nvSpPr>
          <p:cNvPr id="11" name="Google Shape;194;p21">
            <a:extLst>
              <a:ext uri="{FF2B5EF4-FFF2-40B4-BE49-F238E27FC236}">
                <a16:creationId xmlns:a16="http://schemas.microsoft.com/office/drawing/2014/main" id="{5595F3DB-EAE9-4556-B52D-C65B69CB06A2}"/>
              </a:ext>
            </a:extLst>
          </p:cNvPr>
          <p:cNvSpPr txBox="1">
            <a:spLocks/>
          </p:cNvSpPr>
          <p:nvPr/>
        </p:nvSpPr>
        <p:spPr>
          <a:xfrm>
            <a:off x="15843250" y="407987"/>
            <a:ext cx="3679825" cy="4619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000" b="0" i="1" u="none" strike="noStrike" cap="none">
                <a:solidFill>
                  <a:srgbClr val="422C75"/>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pPr algn="r">
              <a:buClr>
                <a:srgbClr val="422C75"/>
              </a:buClr>
              <a:buSzPts val="3000"/>
              <a:buFont typeface="Playfair Display"/>
              <a:buNone/>
            </a:pPr>
            <a:r>
              <a:rPr lang="en-US"/>
              <a:t>Go, change the world</a:t>
            </a:r>
          </a:p>
        </p:txBody>
      </p:sp>
      <p:sp>
        <p:nvSpPr>
          <p:cNvPr id="21" name="TextBox 20">
            <a:extLst>
              <a:ext uri="{FF2B5EF4-FFF2-40B4-BE49-F238E27FC236}">
                <a16:creationId xmlns:a16="http://schemas.microsoft.com/office/drawing/2014/main" id="{9DB68FE0-63A8-4142-8580-A101E345B527}"/>
              </a:ext>
            </a:extLst>
          </p:cNvPr>
          <p:cNvSpPr txBox="1"/>
          <p:nvPr/>
        </p:nvSpPr>
        <p:spPr>
          <a:xfrm>
            <a:off x="1004887" y="1661160"/>
            <a:ext cx="18304193" cy="2042145"/>
          </a:xfrm>
          <a:prstGeom prst="rect">
            <a:avLst/>
          </a:prstGeom>
          <a:noFill/>
          <a:ln>
            <a:noFill/>
          </a:ln>
        </p:spPr>
        <p:txBody>
          <a:bodyPr spcFirstLastPara="1" wrap="square" lIns="0" tIns="12050" rIns="0" bIns="0" rtlCol="0" anchor="t" anchorCtr="0">
            <a:noAutofit/>
          </a:bodyPr>
          <a:lstStyle/>
          <a:p>
            <a:pPr marL="12700" marR="0" indent="0" algn="l" rtl="0">
              <a:lnSpc>
                <a:spcPct val="101000"/>
              </a:lnSpc>
              <a:spcBef>
                <a:spcPts val="0"/>
              </a:spcBef>
              <a:spcAft>
                <a:spcPts val="0"/>
              </a:spcAft>
              <a:buClr>
                <a:srgbClr val="6D6E71"/>
              </a:buClr>
              <a:buSzPts val="4800"/>
              <a:buFont typeface="Helvetica Neue"/>
              <a:buNone/>
            </a:pPr>
            <a:r>
              <a:rPr lang="en-US" sz="4800" dirty="0">
                <a:solidFill>
                  <a:srgbClr val="6D6E71"/>
                </a:solidFill>
                <a:latin typeface="Times New Roman" panose="02020603050405020304" pitchFamily="18" charset="0"/>
                <a:cs typeface="Times New Roman" panose="02020603050405020304" pitchFamily="18" charset="0"/>
                <a:sym typeface="Helvetica Neue"/>
              </a:rPr>
              <a:t>Consider a black soil region where crops like wheat(monocot), grams(dicot) can be grown. A man has 10 hectare land where he can grow either of them or both of them in some proportion(say x:y). Let us assume that if the soil fertility is 100% there is an yield of 4 tons of wheat per hectare. Growing only wheat reduces the fertility of soil by 10% every year.</a:t>
            </a:r>
          </a:p>
          <a:p>
            <a:pPr marL="12700" marR="0" indent="0" algn="l" rtl="0">
              <a:lnSpc>
                <a:spcPct val="101000"/>
              </a:lnSpc>
              <a:spcBef>
                <a:spcPts val="0"/>
              </a:spcBef>
              <a:spcAft>
                <a:spcPts val="0"/>
              </a:spcAft>
              <a:buClr>
                <a:srgbClr val="6D6E71"/>
              </a:buClr>
              <a:buSzPts val="4800"/>
              <a:buFont typeface="Helvetica Neue"/>
              <a:buNone/>
            </a:pPr>
            <a:endParaRPr lang="en-US" sz="4800" dirty="0">
              <a:solidFill>
                <a:srgbClr val="6D6E71"/>
              </a:solidFill>
              <a:latin typeface="Times New Roman" panose="02020603050405020304" pitchFamily="18" charset="0"/>
              <a:cs typeface="Times New Roman" panose="02020603050405020304" pitchFamily="18" charset="0"/>
              <a:sym typeface="Helvetica Neue"/>
            </a:endParaRPr>
          </a:p>
          <a:p>
            <a:pPr marL="12700" marR="0" indent="0" algn="l" rtl="0">
              <a:lnSpc>
                <a:spcPct val="101000"/>
              </a:lnSpc>
              <a:spcBef>
                <a:spcPts val="0"/>
              </a:spcBef>
              <a:spcAft>
                <a:spcPts val="0"/>
              </a:spcAft>
              <a:buClr>
                <a:srgbClr val="6D6E71"/>
              </a:buClr>
              <a:buSzPts val="4800"/>
              <a:buFont typeface="Helvetica Neue"/>
              <a:buNone/>
            </a:pPr>
            <a:r>
              <a:rPr lang="en-US" sz="4800" dirty="0">
                <a:solidFill>
                  <a:srgbClr val="6D6E71"/>
                </a:solidFill>
                <a:latin typeface="Times New Roman" panose="02020603050405020304" pitchFamily="18" charset="0"/>
                <a:cs typeface="Times New Roman" panose="02020603050405020304" pitchFamily="18" charset="0"/>
                <a:sym typeface="Helvetica Neue"/>
              </a:rPr>
              <a:t>Next slide shows the analysis of farmers revenue for growth of wheat.</a:t>
            </a:r>
          </a:p>
        </p:txBody>
      </p:sp>
    </p:spTree>
    <p:extLst>
      <p:ext uri="{BB962C8B-B14F-4D97-AF65-F5344CB8AC3E}">
        <p14:creationId xmlns:p14="http://schemas.microsoft.com/office/powerpoint/2010/main" val="2459580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lt1">
            <a:alpha val="99000"/>
          </a:schemeClr>
        </a:solidFill>
        <a:ln w="76200">
          <a:solidFill>
            <a:srgbClr val="5E6DB3"/>
          </a:solidFill>
        </a:ln>
      </a:spPr>
      <a:bodyPr rtlCol="0" anchor="ctr"/>
      <a:lstStyle>
        <a:defPPr algn="ctr">
          <a:defRPr dirty="0">
            <a:solidFill>
              <a:srgbClr val="FFFFFF"/>
            </a:solidFill>
          </a:defRPr>
        </a:defPPr>
      </a:lstStyle>
      <a:style>
        <a:lnRef idx="2">
          <a:schemeClr val="accent4"/>
        </a:lnRef>
        <a:fillRef idx="1">
          <a:schemeClr val="lt1"/>
        </a:fillRef>
        <a:effectRef idx="0">
          <a:schemeClr val="accent4"/>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emplate/>
  <TotalTime>637</TotalTime>
  <Words>1457</Words>
  <Application>Microsoft Office PowerPoint</Application>
  <PresentationFormat>Custom</PresentationFormat>
  <Paragraphs>151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Helvetica</vt:lpstr>
      <vt:lpstr>Helvetica Neue</vt:lpstr>
      <vt:lpstr>Helvetica-Bold</vt:lpstr>
      <vt:lpstr>Playfair Display</vt:lpstr>
      <vt:lpstr>Times New Roman</vt:lpstr>
      <vt:lpstr>Office Theme</vt:lpstr>
      <vt:lpstr>PowerPoint Presentation</vt:lpstr>
      <vt:lpstr>Go, change the world</vt:lpstr>
      <vt:lpstr>Go, change the world</vt:lpstr>
      <vt:lpstr>Go, change the world</vt:lpstr>
      <vt:lpstr>Go, change the world</vt:lpstr>
      <vt:lpstr>How Might We contd.</vt:lpstr>
      <vt:lpstr>Go, change the world</vt:lpstr>
      <vt:lpstr>PowerPoint Presentation</vt:lpstr>
      <vt:lpstr>PowerPoint Presentation</vt:lpstr>
      <vt:lpstr>PowerPoint Presentation</vt:lpstr>
      <vt:lpstr> </vt:lpstr>
      <vt:lpstr>PowerPoint Presentation</vt:lpstr>
      <vt:lpstr>Go, change the world</vt:lpstr>
      <vt:lpstr>PowerPoint Presentation</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 PPT</dc:title>
  <dc:creator>Srobona Das</dc:creator>
  <cp:lastModifiedBy>Nachiket Kallapur</cp:lastModifiedBy>
  <cp:revision>56</cp:revision>
  <dcterms:created xsi:type="dcterms:W3CDTF">2019-11-25T06:56:12Z</dcterms:created>
  <dcterms:modified xsi:type="dcterms:W3CDTF">2020-03-06T09:49:03Z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