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59" r:id="rId7"/>
    <p:sldId id="260" r:id="rId8"/>
    <p:sldId id="261" r:id="rId9"/>
    <p:sldId id="262" r:id="rId10"/>
    <p:sldId id="263" r:id="rId11"/>
    <p:sldId id="264" r:id="rId12"/>
    <p:sldId id="269" r:id="rId13"/>
    <p:sldId id="270" r:id="rId14"/>
    <p:sldId id="265" r:id="rId15"/>
    <p:sldId id="271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 autoAdjust="0"/>
    <p:restoredTop sz="94660"/>
  </p:normalViewPr>
  <p:slideViewPr>
    <p:cSldViewPr>
      <p:cViewPr>
        <p:scale>
          <a:sx n="100" d="100"/>
          <a:sy n="100" d="100"/>
        </p:scale>
        <p:origin x="1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200400" y="79470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76200" y="2242505"/>
            <a:ext cx="11038523" cy="509114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IN" spc="15" dirty="0" err="1" smtClean="0">
                <a:solidFill>
                  <a:srgbClr val="FF0000"/>
                </a:solidFill>
                <a:latin typeface="Arial Black" pitchFamily="34" charset="0"/>
              </a:rPr>
              <a:t>Geesala</a:t>
            </a:r>
            <a:r>
              <a:rPr lang="en-IN" spc="15" dirty="0" smtClean="0">
                <a:solidFill>
                  <a:srgbClr val="FF0000"/>
                </a:solidFill>
                <a:latin typeface="Algerian" panose="04020705040A02060702" pitchFamily="82" charset="0"/>
              </a:rPr>
              <a:t> </a:t>
            </a:r>
            <a:r>
              <a:rPr lang="en-IN" spc="15" dirty="0" err="1" smtClean="0">
                <a:solidFill>
                  <a:srgbClr val="FF0000"/>
                </a:solidFill>
                <a:latin typeface="Arial Black" pitchFamily="34" charset="0"/>
              </a:rPr>
              <a:t>Pavana</a:t>
            </a:r>
            <a:r>
              <a:rPr lang="en-IN" spc="15" dirty="0" smtClean="0">
                <a:solidFill>
                  <a:srgbClr val="FF0000"/>
                </a:solidFill>
                <a:latin typeface="Algerian" panose="04020705040A02060702" pitchFamily="82" charset="0"/>
              </a:rPr>
              <a:t> </a:t>
            </a:r>
            <a:r>
              <a:rPr lang="en-IN" spc="15" dirty="0" err="1" smtClean="0">
                <a:solidFill>
                  <a:srgbClr val="FF0000"/>
                </a:solidFill>
                <a:latin typeface="Arial Black" pitchFamily="34" charset="0"/>
              </a:rPr>
              <a:t>Venkata</a:t>
            </a:r>
            <a:r>
              <a:rPr lang="en-IN" spc="15" dirty="0" smtClean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en-IN" spc="15" dirty="0" err="1" smtClean="0">
                <a:solidFill>
                  <a:srgbClr val="FF0000"/>
                </a:solidFill>
                <a:latin typeface="Arial Black" pitchFamily="34" charset="0"/>
              </a:rPr>
              <a:t>sai</a:t>
            </a:r>
            <a:endParaRPr spc="15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39000" y="3191755"/>
            <a:ext cx="277368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1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Final</a:t>
            </a:r>
            <a:r>
              <a:rPr sz="30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3000" b="1" spc="-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Project</a:t>
            </a:r>
            <a:endParaRPr sz="3000" dirty="0">
              <a:solidFill>
                <a:schemeClr val="accent1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xmlns="" id="{BDADCE03-A2C4-D5B8-7D63-F04838481D1D}"/>
              </a:ext>
            </a:extLst>
          </p:cNvPr>
          <p:cNvSpPr/>
          <p:nvPr/>
        </p:nvSpPr>
        <p:spPr>
          <a:xfrm>
            <a:off x="1875196" y="2672202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xmlns="" id="{18264B1F-8B6F-E902-107D-C1A51D8A2E7E}"/>
              </a:ext>
            </a:extLst>
          </p:cNvPr>
          <p:cNvSpPr/>
          <p:nvPr/>
        </p:nvSpPr>
        <p:spPr>
          <a:xfrm>
            <a:off x="710278" y="3486274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657475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u="sng" spc="15" dirty="0"/>
              <a:t>THE</a:t>
            </a:r>
            <a:r>
              <a:rPr sz="4250" u="sng" spc="20" dirty="0"/>
              <a:t> </a:t>
            </a:r>
            <a:r>
              <a:rPr sz="4250" u="sng" spc="10" dirty="0"/>
              <a:t>WOW</a:t>
            </a:r>
            <a:r>
              <a:rPr sz="4250" u="sng" spc="85" dirty="0"/>
              <a:t> </a:t>
            </a:r>
            <a:r>
              <a:rPr sz="4250" u="sng" spc="10" dirty="0"/>
              <a:t>IN</a:t>
            </a:r>
            <a:r>
              <a:rPr sz="4250" u="sng" spc="-5" dirty="0"/>
              <a:t> </a:t>
            </a:r>
            <a:r>
              <a:rPr sz="4250" u="sng" spc="15" dirty="0"/>
              <a:t>YOUR</a:t>
            </a:r>
            <a:r>
              <a:rPr sz="4250" u="sng" spc="-10" dirty="0"/>
              <a:t> </a:t>
            </a:r>
            <a:r>
              <a:rPr sz="4250" u="sng" spc="20" dirty="0"/>
              <a:t>SOLUTION</a:t>
            </a:r>
            <a:endParaRPr sz="4250" u="sng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EEC419E-B88E-E54D-BBCC-7311E9C5C1DA}"/>
              </a:ext>
            </a:extLst>
          </p:cNvPr>
          <p:cNvSpPr txBox="1"/>
          <p:nvPr/>
        </p:nvSpPr>
        <p:spPr>
          <a:xfrm>
            <a:off x="152400" y="2453898"/>
            <a:ext cx="99631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5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charset="0"/>
                <a:cs typeface="Courier New" panose="02070309020205020404" charset="0"/>
                <a:sym typeface="+mn-ea"/>
              </a:rPr>
              <a:t>Impact:</a:t>
            </a:r>
            <a:r>
              <a:rPr lang="en-US" altLang="en-US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charset="0"/>
                <a:cs typeface="Courier New" panose="02070309020205020404" charset="0"/>
                <a:sym typeface="+mn-ea"/>
              </a:rPr>
              <a:t> Significant reduction in the likelihood of keylogging attacks through proactive measures.</a:t>
            </a:r>
          </a:p>
          <a:p>
            <a:pPr lvl="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1302EFB-13AF-06C0-FF1E-02CFC25BE252}"/>
              </a:ext>
            </a:extLst>
          </p:cNvPr>
          <p:cNvSpPr txBox="1"/>
          <p:nvPr/>
        </p:nvSpPr>
        <p:spPr>
          <a:xfrm>
            <a:off x="2466975" y="3364151"/>
            <a:ext cx="721994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charset="0"/>
                <a:cs typeface="Courier New" panose="02070309020205020404" charset="0"/>
                <a:sym typeface="+mn-ea"/>
              </a:rPr>
              <a:t>Innovative Approach:</a:t>
            </a:r>
            <a:r>
              <a:rPr lang="en-US" altLang="en-US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charset="0"/>
                <a:cs typeface="Courier New" panose="02070309020205020404" charset="0"/>
                <a:sym typeface="+mn-ea"/>
              </a:rPr>
              <a:t> Combining technical measures with user education for comprehensive protection.</a:t>
            </a:r>
            <a:endParaRPr lang="en-US" altLang="en-US" dirty="0">
              <a:solidFill>
                <a:schemeClr val="accent2">
                  <a:lumMod val="60000"/>
                  <a:lumOff val="40000"/>
                </a:schemeClr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ourier New" panose="02070309020205020404" charset="0"/>
              <a:cs typeface="Courier New" panose="020703090202050204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charset="0"/>
                <a:cs typeface="Courier New" panose="02070309020205020404" charset="0"/>
                <a:sym typeface="+mn-ea"/>
              </a:rPr>
              <a:t>Demonstration:</a:t>
            </a:r>
            <a:r>
              <a:rPr lang="en-US" altLang="en-US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charset="0"/>
                <a:cs typeface="Courier New" panose="02070309020205020404" charset="0"/>
                <a:sym typeface="+mn-ea"/>
              </a:rPr>
              <a:t> Real-time demonstration of a simple keylogger to illustrate the threat and the effectiveness of security measures.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679824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15" dirty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  <a:cs typeface="Trebuchet MS"/>
              </a:rPr>
              <a:t>M</a:t>
            </a:r>
            <a:r>
              <a:rPr sz="4800" dirty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  <a:cs typeface="Trebuchet MS"/>
              </a:rPr>
              <a:t>O</a:t>
            </a:r>
            <a:r>
              <a:rPr sz="4800" spc="-15" dirty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  <a:cs typeface="Trebuchet MS"/>
              </a:rPr>
              <a:t>D</a:t>
            </a:r>
            <a:r>
              <a:rPr sz="4800" spc="-35" dirty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  <a:cs typeface="Trebuchet MS"/>
              </a:rPr>
              <a:t>E</a:t>
            </a:r>
            <a:r>
              <a:rPr sz="4800" spc="-30" dirty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  <a:cs typeface="Trebuchet MS"/>
              </a:rPr>
              <a:t>LL</a:t>
            </a:r>
            <a:r>
              <a:rPr sz="4800" spc="-5" dirty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  <a:cs typeface="Trebuchet MS"/>
              </a:rPr>
              <a:t>I</a:t>
            </a:r>
            <a:r>
              <a:rPr sz="4800" spc="30" dirty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  <a:cs typeface="Trebuchet MS"/>
              </a:rPr>
              <a:t>N</a:t>
            </a:r>
            <a:r>
              <a:rPr sz="4800" spc="5" dirty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  <a:cs typeface="Trebuchet MS"/>
              </a:rPr>
              <a:t>G</a:t>
            </a:r>
            <a:r>
              <a:rPr lang="en-US" sz="4800" spc="5" dirty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  <a:cs typeface="Trebuchet MS"/>
              </a:rPr>
              <a:t> : </a:t>
            </a:r>
            <a:endParaRPr sz="4800" dirty="0">
              <a:solidFill>
                <a:schemeClr val="accent3">
                  <a:lumMod val="50000"/>
                </a:schemeClr>
              </a:solidFill>
              <a:latin typeface="Algerian" panose="04020705040A02060702" pitchFamily="82" charset="0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3156515-740A-04D9-C200-C4AC770A75D9}"/>
              </a:ext>
            </a:extLst>
          </p:cNvPr>
          <p:cNvSpPr txBox="1"/>
          <p:nvPr/>
        </p:nvSpPr>
        <p:spPr>
          <a:xfrm>
            <a:off x="685800" y="1216219"/>
            <a:ext cx="88963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Before we begin ,we need to install python  and some particular libraries of python in the system  which can installed by the commands in command prompt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/>
              <a:t>pip install </a:t>
            </a:r>
            <a:r>
              <a:rPr lang="en-IN" b="1" dirty="0" err="1"/>
              <a:t>pynput</a:t>
            </a:r>
            <a:endParaRPr lang="en-IN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/>
              <a:t>pip install sons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u="sng" dirty="0" err="1"/>
              <a:t>Pynput</a:t>
            </a:r>
            <a:r>
              <a:rPr lang="en-IN" u="sng" dirty="0"/>
              <a:t> </a:t>
            </a:r>
            <a:r>
              <a:rPr lang="en-IN" dirty="0"/>
              <a:t>helps in read keystrokes as the user types in stuff </a:t>
            </a:r>
            <a:r>
              <a:rPr lang="en-IN" u="sng" dirty="0" err="1"/>
              <a:t>Jsons</a:t>
            </a:r>
            <a:r>
              <a:rPr lang="en-IN" b="1" u="sng" dirty="0"/>
              <a:t> </a:t>
            </a:r>
            <a:r>
              <a:rPr lang="en-IN" dirty="0"/>
              <a:t>is a </a:t>
            </a:r>
            <a:r>
              <a:rPr lang="en-IN" dirty="0" err="1"/>
              <a:t>lnter</a:t>
            </a:r>
            <a:r>
              <a:rPr lang="en-IN" dirty="0"/>
              <a:t> changing format which often exchange data between a webserver and user agent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rgbClr val="D60093"/>
                </a:solidFill>
                <a:latin typeface="+mj-lt"/>
                <a:sym typeface="+mn-ea"/>
              </a:rPr>
              <a:t>Initialization  of keylogger </a:t>
            </a:r>
            <a:r>
              <a:rPr lang="en-US" i="1" dirty="0">
                <a:latin typeface="+mj-lt"/>
                <a:sym typeface="+mn-ea"/>
              </a:rPr>
              <a:t>:</a:t>
            </a:r>
            <a:r>
              <a:rPr lang="en-US" dirty="0">
                <a:latin typeface="+mj-lt"/>
              </a:rPr>
              <a:t/>
            </a:r>
            <a:br>
              <a:rPr lang="en-US" dirty="0">
                <a:latin typeface="+mj-lt"/>
              </a:rPr>
            </a:br>
            <a:r>
              <a:rPr lang="en-US" b="0" dirty="0">
                <a:solidFill>
                  <a:schemeClr val="tx2"/>
                </a:solidFill>
                <a:latin typeface="+mj-lt"/>
                <a:cs typeface="Courier New" panose="02070309020205020404" charset="0"/>
                <a:sym typeface="+mn-ea"/>
              </a:rPr>
              <a:t>Set up the main GUI window.</a:t>
            </a:r>
            <a:r>
              <a:rPr lang="en-US" b="0" dirty="0">
                <a:solidFill>
                  <a:schemeClr val="tx2"/>
                </a:solidFill>
                <a:latin typeface="+mj-lt"/>
                <a:cs typeface="Courier New" panose="02070309020205020404" charset="0"/>
              </a:rPr>
              <a:t/>
            </a:r>
            <a:br>
              <a:rPr lang="en-US" b="0" dirty="0">
                <a:solidFill>
                  <a:schemeClr val="tx2"/>
                </a:solidFill>
                <a:latin typeface="+mj-lt"/>
                <a:cs typeface="Courier New" panose="02070309020205020404" charset="0"/>
              </a:rPr>
            </a:br>
            <a:r>
              <a:rPr lang="en-US" b="0" dirty="0">
                <a:solidFill>
                  <a:schemeClr val="tx2"/>
                </a:solidFill>
                <a:latin typeface="+mj-lt"/>
                <a:cs typeface="Courier New" panose="02070309020205020404" charset="0"/>
                <a:sym typeface="+mn-ea"/>
              </a:rPr>
              <a:t>Initialize global variables for key logging</a:t>
            </a:r>
            <a:r>
              <a:rPr lang="en-US" dirty="0">
                <a:solidFill>
                  <a:schemeClr val="tx2"/>
                </a:solidFill>
                <a:latin typeface="+mj-lt"/>
                <a:cs typeface="Courier New" panose="02070309020205020404" charset="0"/>
                <a:sym typeface="+mn-ea"/>
              </a:rPr>
              <a:t>.</a:t>
            </a:r>
            <a:endParaRPr lang="en-US" dirty="0">
              <a:solidFill>
                <a:schemeClr val="tx2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rgbClr val="D60093"/>
                </a:solidFill>
                <a:latin typeface="+mj-lt"/>
                <a:sym typeface="+mn-ea"/>
              </a:rPr>
              <a:t>Event Capturing of keystrokes </a:t>
            </a:r>
            <a:r>
              <a:rPr lang="en-US" i="1" dirty="0">
                <a:solidFill>
                  <a:srgbClr val="D60093"/>
                </a:solidFill>
                <a:latin typeface="+mj-lt"/>
                <a:sym typeface="+mn-ea"/>
              </a:rPr>
              <a:t>:</a:t>
            </a:r>
            <a:r>
              <a:rPr lang="en-US" i="1" dirty="0">
                <a:solidFill>
                  <a:srgbClr val="D60093"/>
                </a:solidFill>
                <a:latin typeface="+mj-lt"/>
              </a:rPr>
              <a:t/>
            </a:r>
            <a:br>
              <a:rPr lang="en-US" i="1" dirty="0">
                <a:solidFill>
                  <a:srgbClr val="D60093"/>
                </a:solidFill>
                <a:latin typeface="+mj-lt"/>
              </a:rPr>
            </a:br>
            <a:r>
              <a:rPr lang="en-US" b="0" dirty="0">
                <a:solidFill>
                  <a:schemeClr val="tx2"/>
                </a:solidFill>
                <a:latin typeface="+mj-lt"/>
                <a:cs typeface="Courier New" panose="02070309020205020404" charset="0"/>
                <a:sym typeface="+mn-ea"/>
              </a:rPr>
              <a:t>Start capturing key events when the "Start" button is pressed.</a:t>
            </a:r>
            <a:r>
              <a:rPr lang="en-US" b="0" dirty="0">
                <a:solidFill>
                  <a:schemeClr val="tx2"/>
                </a:solidFill>
                <a:latin typeface="+mj-lt"/>
                <a:cs typeface="Courier New" panose="02070309020205020404" charset="0"/>
              </a:rPr>
              <a:t/>
            </a:r>
            <a:br>
              <a:rPr lang="en-US" b="0" dirty="0">
                <a:solidFill>
                  <a:schemeClr val="tx2"/>
                </a:solidFill>
                <a:latin typeface="+mj-lt"/>
                <a:cs typeface="Courier New" panose="02070309020205020404" charset="0"/>
              </a:rPr>
            </a:br>
            <a:r>
              <a:rPr lang="en-US" b="0" dirty="0">
                <a:solidFill>
                  <a:schemeClr val="tx2"/>
                </a:solidFill>
                <a:latin typeface="+mj-lt"/>
                <a:cs typeface="Courier New" panose="02070309020205020404" charset="0"/>
                <a:sym typeface="+mn-ea"/>
              </a:rPr>
              <a:t>Log key press and release events.</a:t>
            </a:r>
            <a:endParaRPr lang="en-US" dirty="0">
              <a:solidFill>
                <a:schemeClr val="tx2"/>
              </a:solidFill>
              <a:latin typeface="+mj-lt"/>
              <a:cs typeface="Courier New" panose="020703090202050204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rgbClr val="D60093"/>
                </a:solidFill>
                <a:latin typeface="+mj-lt"/>
                <a:sym typeface="+mn-ea"/>
              </a:rPr>
              <a:t>Data Logging into text files  </a:t>
            </a:r>
            <a:r>
              <a:rPr lang="en-US" i="1" dirty="0">
                <a:solidFill>
                  <a:srgbClr val="D60093"/>
                </a:solidFill>
                <a:latin typeface="+mj-lt"/>
                <a:sym typeface="+mn-ea"/>
              </a:rPr>
              <a:t>:</a:t>
            </a:r>
            <a:r>
              <a:rPr lang="en-US" i="1" dirty="0">
                <a:solidFill>
                  <a:srgbClr val="D60093"/>
                </a:solidFill>
                <a:latin typeface="+mj-lt"/>
              </a:rPr>
              <a:t/>
            </a:r>
            <a:br>
              <a:rPr lang="en-US" i="1" dirty="0">
                <a:solidFill>
                  <a:srgbClr val="D60093"/>
                </a:solidFill>
                <a:latin typeface="+mj-lt"/>
              </a:rPr>
            </a:br>
            <a:r>
              <a:rPr lang="en-US" b="0" dirty="0">
                <a:solidFill>
                  <a:schemeClr val="tx2"/>
                </a:solidFill>
                <a:latin typeface="+mj-lt"/>
                <a:cs typeface="Courier New" panose="02070309020205020404" charset="0"/>
                <a:sym typeface="+mn-ea"/>
              </a:rPr>
              <a:t>Continuously update text and JSON log files with captured key events.</a:t>
            </a:r>
            <a:endParaRPr lang="en-US" dirty="0">
              <a:solidFill>
                <a:schemeClr val="tx2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rgbClr val="D60093"/>
                </a:solidFill>
                <a:latin typeface="+mj-lt"/>
                <a:sym typeface="+mn-ea"/>
              </a:rPr>
              <a:t>Stop Logging  </a:t>
            </a:r>
            <a:r>
              <a:rPr lang="en-US" i="1" dirty="0">
                <a:latin typeface="+mj-lt"/>
                <a:sym typeface="+mn-ea"/>
              </a:rPr>
              <a:t>:</a:t>
            </a:r>
            <a:r>
              <a:rPr lang="en-US" dirty="0">
                <a:latin typeface="+mj-lt"/>
              </a:rPr>
              <a:t/>
            </a:r>
            <a:br>
              <a:rPr lang="en-US" dirty="0">
                <a:latin typeface="+mj-lt"/>
              </a:rPr>
            </a:br>
            <a:r>
              <a:rPr lang="en-US" b="0" dirty="0">
                <a:solidFill>
                  <a:schemeClr val="tx2"/>
                </a:solidFill>
                <a:latin typeface="+mj-lt"/>
                <a:cs typeface="Courier New" panose="02070309020205020404" charset="0"/>
                <a:sym typeface="+mn-ea"/>
              </a:rPr>
              <a:t>Stop capturing key events when the "Stop" button is pressed.</a:t>
            </a:r>
            <a:r>
              <a:rPr lang="en-US" b="0" dirty="0">
                <a:solidFill>
                  <a:schemeClr val="tx2"/>
                </a:solidFill>
                <a:latin typeface="+mj-lt"/>
                <a:cs typeface="Courier New" panose="02070309020205020404" charset="0"/>
              </a:rPr>
              <a:t/>
            </a:r>
            <a:br>
              <a:rPr lang="en-US" b="0" dirty="0">
                <a:solidFill>
                  <a:schemeClr val="tx2"/>
                </a:solidFill>
                <a:latin typeface="+mj-lt"/>
                <a:cs typeface="Courier New" panose="02070309020205020404" charset="0"/>
              </a:rPr>
            </a:br>
            <a:r>
              <a:rPr lang="en-US" b="0" dirty="0">
                <a:solidFill>
                  <a:schemeClr val="tx2"/>
                </a:solidFill>
                <a:latin typeface="+mj-lt"/>
                <a:cs typeface="Courier New" panose="02070309020205020404" charset="0"/>
                <a:sym typeface="+mn-ea"/>
              </a:rPr>
              <a:t>Update the GUI status to indicate the keylogger is stopped.</a:t>
            </a:r>
            <a:r>
              <a:rPr lang="en-US" b="0" dirty="0">
                <a:latin typeface="+mj-lt"/>
                <a:cs typeface="Courier New" panose="02070309020205020404" charset="0"/>
              </a:rPr>
              <a:t/>
            </a:r>
            <a:br>
              <a:rPr lang="en-US" b="0" dirty="0">
                <a:latin typeface="+mj-lt"/>
                <a:cs typeface="Courier New" panose="02070309020205020404" charset="0"/>
              </a:rPr>
            </a:br>
            <a:endParaRPr lang="en-IN" dirty="0">
              <a:latin typeface="+mj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BF18E14-B759-C545-E831-CCC7D047F777}"/>
              </a:ext>
            </a:extLst>
          </p:cNvPr>
          <p:cNvSpPr txBox="1"/>
          <p:nvPr/>
        </p:nvSpPr>
        <p:spPr>
          <a:xfrm>
            <a:off x="230343" y="123616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>
                <a:latin typeface="Arial Black" panose="020B0A04020102020204" pitchFamily="34" charset="0"/>
              </a:rPr>
              <a:t>Wire Frames 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68CE9B3D-5E8D-4823-0FAE-A20CDB4D1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43" y="1515843"/>
            <a:ext cx="2970057" cy="29227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5BB73A83-5CD1-B189-E2FE-F03C954EE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970" y="1495523"/>
            <a:ext cx="2970057" cy="29227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0FCA727A-8D29-9F33-C53C-57539E3D41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521" y="1536163"/>
            <a:ext cx="2875480" cy="292270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BD45F6E-7DDC-9161-1B24-86EC5BDCC301}"/>
              </a:ext>
            </a:extLst>
          </p:cNvPr>
          <p:cNvSpPr txBox="1"/>
          <p:nvPr/>
        </p:nvSpPr>
        <p:spPr>
          <a:xfrm>
            <a:off x="990600" y="990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STEP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5CC85C7-6BED-9107-8681-E18C13A4E30D}"/>
              </a:ext>
            </a:extLst>
          </p:cNvPr>
          <p:cNvSpPr txBox="1"/>
          <p:nvPr/>
        </p:nvSpPr>
        <p:spPr>
          <a:xfrm>
            <a:off x="8001000" y="985866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STEP 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DE57BEE-BD00-6B83-5623-E448E618872D}"/>
              </a:ext>
            </a:extLst>
          </p:cNvPr>
          <p:cNvSpPr txBox="1"/>
          <p:nvPr/>
        </p:nvSpPr>
        <p:spPr>
          <a:xfrm>
            <a:off x="4495800" y="985866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STEP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B3C05E8-3CC9-F6CA-F997-54251AE7200C}"/>
              </a:ext>
            </a:extLst>
          </p:cNvPr>
          <p:cNvSpPr txBox="1"/>
          <p:nvPr/>
        </p:nvSpPr>
        <p:spPr>
          <a:xfrm>
            <a:off x="992343" y="4800600"/>
            <a:ext cx="838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Step 1 : </a:t>
            </a:r>
            <a:r>
              <a:rPr lang="en-IN" dirty="0"/>
              <a:t>The start button initialize to start  keylogging in the machine</a:t>
            </a:r>
          </a:p>
          <a:p>
            <a:endParaRPr lang="en-IN" dirty="0"/>
          </a:p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Step 2 : </a:t>
            </a:r>
            <a:r>
              <a:rPr lang="en-IN" dirty="0"/>
              <a:t>As the  keylogger running it saves the keys in keylogger.txt file</a:t>
            </a:r>
          </a:p>
          <a:p>
            <a:endParaRPr lang="en-IN" dirty="0"/>
          </a:p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Step 3 </a:t>
            </a:r>
            <a:r>
              <a:rPr lang="en-IN" dirty="0"/>
              <a:t>: The keylogger stops and keys has been saved in the text document file</a:t>
            </a:r>
          </a:p>
        </p:txBody>
      </p:sp>
    </p:spTree>
    <p:extLst>
      <p:ext uri="{BB962C8B-B14F-4D97-AF65-F5344CB8AC3E}">
        <p14:creationId xmlns:p14="http://schemas.microsoft.com/office/powerpoint/2010/main" val="2177093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9CA2A7B-A96A-47DC-3564-D8CC64D65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94" y="1884556"/>
            <a:ext cx="5165211" cy="28398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1DDC9C8-2692-8521-02F5-BA25E4B9A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00" y="1884556"/>
            <a:ext cx="5165211" cy="28398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F4C952B-CCD9-ED2B-5262-FD339E6E5651}"/>
              </a:ext>
            </a:extLst>
          </p:cNvPr>
          <p:cNvSpPr txBox="1"/>
          <p:nvPr/>
        </p:nvSpPr>
        <p:spPr>
          <a:xfrm>
            <a:off x="533400" y="304800"/>
            <a:ext cx="29362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u="sng" dirty="0"/>
              <a:t>Outputs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8FE3240-D2D7-9906-21E2-654D746D02B1}"/>
              </a:ext>
            </a:extLst>
          </p:cNvPr>
          <p:cNvSpPr txBox="1"/>
          <p:nvPr/>
        </p:nvSpPr>
        <p:spPr>
          <a:xfrm>
            <a:off x="1905000" y="4969570"/>
            <a:ext cx="1564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/>
              <a:t>Keylogger .txt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49D0FFB-FBA7-868F-96FC-DCB79B7099D3}"/>
              </a:ext>
            </a:extLst>
          </p:cNvPr>
          <p:cNvSpPr txBox="1"/>
          <p:nvPr/>
        </p:nvSpPr>
        <p:spPr>
          <a:xfrm>
            <a:off x="7620000" y="4969570"/>
            <a:ext cx="167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 err="1"/>
              <a:t>Keylogger.jsons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1798999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1000" y="238125"/>
            <a:ext cx="312420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sng" dirty="0"/>
              <a:t>R</a:t>
            </a:r>
            <a:r>
              <a:rPr u="sng" spc="-40" dirty="0"/>
              <a:t>E</a:t>
            </a:r>
            <a:r>
              <a:rPr u="sng" spc="15" dirty="0"/>
              <a:t>S</a:t>
            </a:r>
            <a:r>
              <a:rPr u="sng" spc="-30" dirty="0"/>
              <a:t>U</a:t>
            </a:r>
            <a:r>
              <a:rPr u="sng" spc="-405" dirty="0"/>
              <a:t>L</a:t>
            </a:r>
            <a:r>
              <a:rPr u="sng" dirty="0"/>
              <a:t>TS</a:t>
            </a:r>
            <a:r>
              <a:rPr lang="en-IN" u="sng" dirty="0"/>
              <a:t> :</a:t>
            </a:r>
            <a:endParaRPr u="sng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0FA24F3-7F08-0013-3CA4-A691E49FA8A5}"/>
              </a:ext>
            </a:extLst>
          </p:cNvPr>
          <p:cNvSpPr txBox="1"/>
          <p:nvPr/>
        </p:nvSpPr>
        <p:spPr>
          <a:xfrm>
            <a:off x="838200" y="1447800"/>
            <a:ext cx="8305799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The implementation of keylogger that captures keystrokes and records them into both text and JSON files is successful.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2"/>
                </a:solidFill>
              </a:rPr>
              <a:t>The GUI provided a user-friendly way to control the keylogger, making it accessible and easy to 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2"/>
                </a:solidFill>
              </a:rPr>
              <a:t>The keylogger project demonstrated the capability to effectively capture and log keystrokes in real-time.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2"/>
                </a:solidFill>
              </a:rPr>
              <a:t> Emphasized the ethical use of keyloggers and the importance of implementing security measures to protect against malicious 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2"/>
                </a:solidFill>
              </a:rPr>
              <a:t>Real-time keylogging with start and stop functionality controlled via a simple GUI.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9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B28A151-C353-A713-9A6D-CB8BB53B3CA0}"/>
              </a:ext>
            </a:extLst>
          </p:cNvPr>
          <p:cNvSpPr txBox="1"/>
          <p:nvPr/>
        </p:nvSpPr>
        <p:spPr>
          <a:xfrm>
            <a:off x="914400" y="593998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u="sng" dirty="0"/>
              <a:t>Project link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3751C88-1BF4-377C-1A4A-7B9847BDD5DE}"/>
              </a:ext>
            </a:extLst>
          </p:cNvPr>
          <p:cNvSpPr txBox="1"/>
          <p:nvPr/>
        </p:nvSpPr>
        <p:spPr>
          <a:xfrm>
            <a:off x="1600200" y="2579132"/>
            <a:ext cx="6100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https://github.com/pavanvenkatasai9640/APSSDC-CD-Keylogger.git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5EADED4-BCB4-1266-BF23-34F299BC5576}"/>
              </a:ext>
            </a:extLst>
          </p:cNvPr>
          <p:cNvSpPr txBox="1"/>
          <p:nvPr/>
        </p:nvSpPr>
        <p:spPr>
          <a:xfrm>
            <a:off x="1600200" y="2209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GITHUB LINK OF PROJECT :</a:t>
            </a:r>
          </a:p>
        </p:txBody>
      </p:sp>
    </p:spTree>
    <p:extLst>
      <p:ext uri="{BB962C8B-B14F-4D97-AF65-F5344CB8AC3E}">
        <p14:creationId xmlns:p14="http://schemas.microsoft.com/office/powerpoint/2010/main" val="225216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083348" y="995944"/>
            <a:ext cx="7642225" cy="13478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KEYLOGGER  AND  SECURITY</a:t>
            </a:r>
            <a:r>
              <a:rPr lang="en-IN" sz="4400" b="1" dirty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IN" sz="4400" b="1" dirty="0">
                <a:solidFill>
                  <a:schemeClr val="accent3">
                    <a:lumMod val="75000"/>
                  </a:schemeClr>
                </a:solidFill>
              </a:rPr>
            </a:br>
            <a:endParaRPr sz="425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xmlns="" id="{F377EFF0-3FC4-40D7-5B94-538B133A305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9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596009" y="2343750"/>
            <a:ext cx="6595522" cy="39024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002060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endParaRPr lang="en-IN"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 flipH="1">
            <a:off x="4038599" y="1371604"/>
            <a:ext cx="5045837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u="sng" spc="25" dirty="0"/>
              <a:t>A</a:t>
            </a:r>
            <a:r>
              <a:rPr lang="en-IN" u="sng" spc="-5" dirty="0"/>
              <a:t>G</a:t>
            </a:r>
            <a:r>
              <a:rPr lang="en-IN" u="sng" spc="-35" dirty="0"/>
              <a:t>E</a:t>
            </a:r>
            <a:r>
              <a:rPr lang="en-IN" u="sng" spc="15" dirty="0"/>
              <a:t>N</a:t>
            </a:r>
            <a:r>
              <a:rPr lang="en-IN" u="sng"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B5E24942-75F5-5759-A948-5C5626639FA6}"/>
              </a:ext>
            </a:extLst>
          </p:cNvPr>
          <p:cNvSpPr txBox="1"/>
          <p:nvPr/>
        </p:nvSpPr>
        <p:spPr>
          <a:xfrm>
            <a:off x="1338263" y="1648966"/>
            <a:ext cx="47434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600" dirty="0">
                <a:ln/>
                <a:solidFill>
                  <a:srgbClr val="002060"/>
                </a:solidFill>
                <a:effectLst/>
                <a:latin typeface="+mj-lt"/>
                <a:sym typeface="+mn-ea"/>
              </a:rPr>
              <a:t>Introduction</a:t>
            </a:r>
            <a:endParaRPr lang="en-US" altLang="en-US" sz="2600" dirty="0">
              <a:ln/>
              <a:solidFill>
                <a:srgbClr val="002060"/>
              </a:soli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600" dirty="0">
                <a:ln/>
                <a:solidFill>
                  <a:srgbClr val="002060"/>
                </a:solidFill>
                <a:effectLst/>
                <a:latin typeface="+mj-lt"/>
                <a:sym typeface="+mn-ea"/>
              </a:rPr>
              <a:t>Problem Statement</a:t>
            </a:r>
            <a:endParaRPr lang="en-US" altLang="en-US" sz="2600" dirty="0">
              <a:ln/>
              <a:solidFill>
                <a:srgbClr val="002060"/>
              </a:soli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600" dirty="0">
                <a:ln/>
                <a:solidFill>
                  <a:srgbClr val="002060"/>
                </a:solidFill>
                <a:effectLst/>
                <a:latin typeface="+mj-lt"/>
                <a:sym typeface="+mn-ea"/>
              </a:rPr>
              <a:t>Project Overview</a:t>
            </a:r>
            <a:endParaRPr lang="en-US" altLang="en-US" sz="2600" dirty="0">
              <a:ln/>
              <a:solidFill>
                <a:srgbClr val="002060"/>
              </a:soli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IN" sz="2600" dirty="0">
                <a:ln/>
                <a:solidFill>
                  <a:srgbClr val="002060"/>
                </a:solidFill>
                <a:effectLst/>
                <a:latin typeface="+mj-lt"/>
                <a:sym typeface="+mn-ea"/>
              </a:rPr>
              <a:t>Who Are The </a:t>
            </a:r>
            <a:r>
              <a:rPr lang="en-US" altLang="en-US" sz="2600" dirty="0">
                <a:ln/>
                <a:solidFill>
                  <a:srgbClr val="002060"/>
                </a:solidFill>
                <a:effectLst/>
                <a:latin typeface="+mj-lt"/>
                <a:sym typeface="+mn-ea"/>
              </a:rPr>
              <a:t>End Users</a:t>
            </a:r>
            <a:endParaRPr lang="en-US" altLang="en-US" sz="2600" dirty="0">
              <a:ln/>
              <a:solidFill>
                <a:srgbClr val="002060"/>
              </a:soli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600" dirty="0">
                <a:ln/>
                <a:solidFill>
                  <a:srgbClr val="002060"/>
                </a:solidFill>
                <a:effectLst/>
                <a:latin typeface="+mj-lt"/>
                <a:sym typeface="+mn-ea"/>
              </a:rPr>
              <a:t>Solution and Value Proposition</a:t>
            </a:r>
            <a:endParaRPr lang="en-US" altLang="en-US" sz="2600" dirty="0">
              <a:ln/>
              <a:solidFill>
                <a:srgbClr val="002060"/>
              </a:soli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600" dirty="0">
                <a:ln/>
                <a:solidFill>
                  <a:srgbClr val="002060"/>
                </a:solidFill>
                <a:effectLst/>
                <a:latin typeface="+mj-lt"/>
                <a:sym typeface="+mn-ea"/>
              </a:rPr>
              <a:t>The "Wow" in Our Solution</a:t>
            </a:r>
            <a:endParaRPr lang="en-US" altLang="en-US" sz="2600" dirty="0">
              <a:ln/>
              <a:solidFill>
                <a:srgbClr val="002060"/>
              </a:soli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600" dirty="0">
                <a:ln/>
                <a:solidFill>
                  <a:srgbClr val="002060"/>
                </a:solidFill>
                <a:effectLst/>
                <a:latin typeface="+mj-lt"/>
                <a:sym typeface="+mn-ea"/>
              </a:rPr>
              <a:t>Modelling</a:t>
            </a:r>
            <a:endParaRPr lang="en-US" altLang="en-US" sz="2600" dirty="0">
              <a:ln/>
              <a:solidFill>
                <a:srgbClr val="002060"/>
              </a:soli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600" dirty="0">
                <a:ln/>
                <a:solidFill>
                  <a:srgbClr val="002060"/>
                </a:solidFill>
                <a:effectLst/>
                <a:latin typeface="+mj-lt"/>
                <a:sym typeface="+mn-ea"/>
              </a:rPr>
              <a:t>Results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600" dirty="0">
                <a:ln/>
                <a:solidFill>
                  <a:srgbClr val="002060"/>
                </a:solidFill>
                <a:latin typeface="+mj-lt"/>
                <a:sym typeface="+mn-ea"/>
              </a:rPr>
              <a:t>Project Link</a:t>
            </a:r>
            <a:endParaRPr lang="en-US" altLang="en-US" sz="2600" dirty="0">
              <a:ln/>
              <a:solidFill>
                <a:srgbClr val="002060"/>
              </a:solidFill>
              <a:effectLst/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22DD918-F09A-D42B-9D04-444A48513034}"/>
              </a:ext>
            </a:extLst>
          </p:cNvPr>
          <p:cNvSpPr txBox="1"/>
          <p:nvPr/>
        </p:nvSpPr>
        <p:spPr>
          <a:xfrm>
            <a:off x="685797" y="547684"/>
            <a:ext cx="2819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u="sng" dirty="0"/>
              <a:t>INTRODUCTION</a:t>
            </a:r>
            <a:endParaRPr lang="en-IN" sz="3000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4A846E6-07C1-92D7-0AF6-A9780566FC88}"/>
              </a:ext>
            </a:extLst>
          </p:cNvPr>
          <p:cNvSpPr txBox="1"/>
          <p:nvPr/>
        </p:nvSpPr>
        <p:spPr>
          <a:xfrm>
            <a:off x="1066800" y="1447800"/>
            <a:ext cx="610076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IN" sz="2300" b="1" i="0" dirty="0">
                <a:solidFill>
                  <a:srgbClr val="071D2B"/>
                </a:solidFill>
                <a:effectLst/>
                <a:highlight>
                  <a:srgbClr val="FFFFFF"/>
                </a:highlight>
                <a:latin typeface="Mier B"/>
              </a:rPr>
              <a:t>What is a keylogger?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2DECB27-6671-D8B2-FDB5-B4C3EC8F82B2}"/>
              </a:ext>
            </a:extLst>
          </p:cNvPr>
          <p:cNvSpPr txBox="1"/>
          <p:nvPr/>
        </p:nvSpPr>
        <p:spPr>
          <a:xfrm>
            <a:off x="1676400" y="2163250"/>
            <a:ext cx="610076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Keyloggers are a type of  spyware malware designed to spy on victims. Because they can capture everything you type, keyloggers are one of the most invasive forms of malware.</a:t>
            </a:r>
            <a:endParaRPr lang="en-IN" sz="2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5F37B74-3764-A088-BB99-60A5026F69B4}"/>
              </a:ext>
            </a:extLst>
          </p:cNvPr>
          <p:cNvSpPr txBox="1"/>
          <p:nvPr/>
        </p:nvSpPr>
        <p:spPr>
          <a:xfrm>
            <a:off x="1676400" y="3901391"/>
            <a:ext cx="610076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There are two main types of keyloggers: software and hardware. Keylogger software is more common than keylogger hardware, because the latter requires actual physical access to a device.</a:t>
            </a:r>
            <a:endParaRPr lang="en-IN" sz="2100" dirty="0"/>
          </a:p>
        </p:txBody>
      </p:sp>
    </p:spTree>
    <p:extLst>
      <p:ext uri="{BB962C8B-B14F-4D97-AF65-F5344CB8AC3E}">
        <p14:creationId xmlns:p14="http://schemas.microsoft.com/office/powerpoint/2010/main" val="1812440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3982DC65-34A9-2343-7FB4-E5C88B2FBD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01" t="25584" r="38888" b="14269"/>
          <a:stretch/>
        </p:blipFill>
        <p:spPr>
          <a:xfrm>
            <a:off x="6934200" y="3094692"/>
            <a:ext cx="3035897" cy="23319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819997F5-8C44-A194-64A7-D4FBEDDA0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335963"/>
            <a:ext cx="3148961" cy="26661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40D1506-07FC-6431-78C2-E0D2D455A567}"/>
              </a:ext>
            </a:extLst>
          </p:cNvPr>
          <p:cNvSpPr txBox="1"/>
          <p:nvPr/>
        </p:nvSpPr>
        <p:spPr>
          <a:xfrm>
            <a:off x="385915" y="243344"/>
            <a:ext cx="28956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u="sng" dirty="0"/>
              <a:t>Hardware keylogger :</a:t>
            </a:r>
            <a:endParaRPr lang="en-IN" sz="2300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B37E1BE-002B-0901-6EDD-517006CF1512}"/>
              </a:ext>
            </a:extLst>
          </p:cNvPr>
          <p:cNvSpPr txBox="1"/>
          <p:nvPr/>
        </p:nvSpPr>
        <p:spPr>
          <a:xfrm>
            <a:off x="685800" y="914400"/>
            <a:ext cx="61009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Hardware-based keyloggers take the form of a physical device, like a USB stick or another item that may look similar to a charger.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They record keystrokes and other data, to be retrieved later by a hacker. 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455C"/>
                </a:solidFill>
                <a:highlight>
                  <a:srgbClr val="FFFFFF"/>
                </a:highlight>
                <a:latin typeface="Mier B"/>
              </a:rPr>
              <a:t>They cannot be detected by any  anti –virus software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4B7CA8E-DF89-DD8A-2382-66EB86C820DE}"/>
              </a:ext>
            </a:extLst>
          </p:cNvPr>
          <p:cNvSpPr txBox="1"/>
          <p:nvPr/>
        </p:nvSpPr>
        <p:spPr>
          <a:xfrm>
            <a:off x="533400" y="2893506"/>
            <a:ext cx="6100916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300" b="1" u="sng" dirty="0"/>
              <a:t>Software keylogger :</a:t>
            </a:r>
            <a:endParaRPr lang="en-IN" sz="2300" b="1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992FD83-21E8-997F-F316-42BF16A243C6}"/>
              </a:ext>
            </a:extLst>
          </p:cNvPr>
          <p:cNvSpPr txBox="1"/>
          <p:nvPr/>
        </p:nvSpPr>
        <p:spPr>
          <a:xfrm>
            <a:off x="990600" y="3672283"/>
            <a:ext cx="61009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Keylogger software is usually malicious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But some companies and parents use it to keep tabs on employees and kids.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Depending on their application, time-tracking software and parental monitoring apps can easily verge into spying territory.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2569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u="sng" spc="-20" dirty="0">
                <a:solidFill>
                  <a:srgbClr val="FF0000"/>
                </a:solidFill>
              </a:rPr>
              <a:t>P</a:t>
            </a:r>
            <a:r>
              <a:rPr sz="4250" u="sng" spc="15" dirty="0">
                <a:solidFill>
                  <a:srgbClr val="FF0000"/>
                </a:solidFill>
              </a:rPr>
              <a:t>ROB</a:t>
            </a:r>
            <a:r>
              <a:rPr sz="4250" u="sng" spc="55" dirty="0">
                <a:solidFill>
                  <a:srgbClr val="FF0000"/>
                </a:solidFill>
              </a:rPr>
              <a:t>L</a:t>
            </a:r>
            <a:r>
              <a:rPr sz="4250" u="sng" spc="-20" dirty="0">
                <a:solidFill>
                  <a:srgbClr val="FF0000"/>
                </a:solidFill>
              </a:rPr>
              <a:t>E</a:t>
            </a:r>
            <a:r>
              <a:rPr sz="4250" u="sng" spc="20" dirty="0">
                <a:solidFill>
                  <a:srgbClr val="FF0000"/>
                </a:solidFill>
              </a:rPr>
              <a:t>M</a:t>
            </a:r>
            <a:r>
              <a:rPr sz="4250" u="sng" dirty="0">
                <a:solidFill>
                  <a:srgbClr val="FF0000"/>
                </a:solidFill>
              </a:rPr>
              <a:t>	</a:t>
            </a:r>
            <a:r>
              <a:rPr sz="4250" u="sng" spc="10" dirty="0">
                <a:solidFill>
                  <a:srgbClr val="FF0000"/>
                </a:solidFill>
              </a:rPr>
              <a:t>S</a:t>
            </a:r>
            <a:r>
              <a:rPr sz="4250" u="sng" spc="-370" dirty="0">
                <a:solidFill>
                  <a:srgbClr val="FF0000"/>
                </a:solidFill>
              </a:rPr>
              <a:t>T</a:t>
            </a:r>
            <a:r>
              <a:rPr sz="4250" u="sng" spc="-375" dirty="0">
                <a:solidFill>
                  <a:srgbClr val="FF0000"/>
                </a:solidFill>
              </a:rPr>
              <a:t>A</a:t>
            </a:r>
            <a:r>
              <a:rPr sz="4250" u="sng" spc="15" dirty="0">
                <a:solidFill>
                  <a:srgbClr val="FF0000"/>
                </a:solidFill>
              </a:rPr>
              <a:t>T</a:t>
            </a:r>
            <a:r>
              <a:rPr sz="4250" u="sng" spc="-10" dirty="0">
                <a:solidFill>
                  <a:srgbClr val="FF0000"/>
                </a:solidFill>
              </a:rPr>
              <a:t>E</a:t>
            </a:r>
            <a:r>
              <a:rPr sz="4250" u="sng" spc="-20" dirty="0">
                <a:solidFill>
                  <a:srgbClr val="FF0000"/>
                </a:solidFill>
              </a:rPr>
              <a:t>ME</a:t>
            </a:r>
            <a:r>
              <a:rPr sz="4250" u="sng" spc="10" dirty="0">
                <a:solidFill>
                  <a:srgbClr val="FF0000"/>
                </a:solidFill>
              </a:rPr>
              <a:t>NT</a:t>
            </a:r>
            <a:endParaRPr sz="4250" u="sng" dirty="0">
              <a:solidFill>
                <a:srgbClr val="FF0000"/>
              </a:solidFill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5A8C96A-D642-F6C2-55DD-BF2B781BFA63}"/>
              </a:ext>
            </a:extLst>
          </p:cNvPr>
          <p:cNvSpPr txBox="1"/>
          <p:nvPr/>
        </p:nvSpPr>
        <p:spPr>
          <a:xfrm>
            <a:off x="866775" y="1620857"/>
            <a:ext cx="6100762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500" b="1" i="0" dirty="0">
                <a:solidFill>
                  <a:srgbClr val="071D2B"/>
                </a:solidFill>
                <a:effectLst/>
                <a:highlight>
                  <a:srgbClr val="FFFFFF"/>
                </a:highlight>
                <a:latin typeface="Mier B"/>
              </a:rPr>
              <a:t>What  keylogger  do?</a:t>
            </a:r>
          </a:p>
          <a:p>
            <a:pPr algn="l" fontAlgn="base"/>
            <a:endParaRPr lang="en-US" sz="2500" b="1" i="0" dirty="0">
              <a:solidFill>
                <a:srgbClr val="071D2B"/>
              </a:solidFill>
              <a:effectLst/>
              <a:highlight>
                <a:srgbClr val="FFFFFF"/>
              </a:highlight>
              <a:latin typeface="Mier B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 Record all your keystrokes, including your passwords and banking details.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 Record both sides of conversations in messaging apps        and emails.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 Record your browsing history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 Take screenshots when certain keywords are typed.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 Take remote control over your device.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 Remotely log in or out of your device.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 Record how long you use specific apps.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 Print or email logs back to the hacker.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 Hide in the background.</a:t>
            </a:r>
          </a:p>
          <a:p>
            <a:pPr algn="just"/>
            <a:r>
              <a:rPr lang="en-US" sz="2000" dirty="0"/>
              <a:t/>
            </a:r>
            <a:br>
              <a:rPr lang="en-US" sz="2000" dirty="0"/>
            </a:br>
            <a:endParaRPr lang="en-IN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96200" y="1168717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u="sng" spc="5" dirty="0">
                <a:solidFill>
                  <a:schemeClr val="accent1">
                    <a:lumMod val="75000"/>
                  </a:schemeClr>
                </a:solidFill>
              </a:rPr>
              <a:t>PROJECT	</a:t>
            </a:r>
            <a:r>
              <a:rPr sz="4250" u="sng" spc="-20" dirty="0">
                <a:solidFill>
                  <a:schemeClr val="accent1">
                    <a:lumMod val="75000"/>
                  </a:schemeClr>
                </a:solidFill>
              </a:rPr>
              <a:t>OVERVIEW</a:t>
            </a:r>
            <a:endParaRPr sz="425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B91D274-25E4-00FE-F554-4ED90481BD16}"/>
              </a:ext>
            </a:extLst>
          </p:cNvPr>
          <p:cNvSpPr txBox="1"/>
          <p:nvPr/>
        </p:nvSpPr>
        <p:spPr>
          <a:xfrm>
            <a:off x="676275" y="2151727"/>
            <a:ext cx="71342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92D050"/>
                </a:solidFill>
                <a:latin typeface="Candara Light" panose="020E0502030303020204" pitchFamily="34" charset="0"/>
              </a:rPr>
              <a:t>Comprehensive Understanding  the  keyloggers and their types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92D050"/>
                </a:solidFill>
                <a:latin typeface="Candara Light" panose="020E0502030303020204" pitchFamily="34" charset="0"/>
              </a:rPr>
              <a:t> working of keylogger  in real time and types of keylogger attacks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92D050"/>
                </a:solidFill>
                <a:latin typeface="Candara Light" panose="020E0502030303020204" pitchFamily="34" charset="0"/>
              </a:rPr>
              <a:t>Loss caused by the keylogger attacks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92D050"/>
                </a:solidFill>
                <a:latin typeface="Candara Light" panose="020E0502030303020204" pitchFamily="34" charset="0"/>
              </a:rPr>
              <a:t>Effective safety measures to prevent keylogging attacks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92D05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14C40FE-3A69-7B19-D883-4AD00236841E}"/>
              </a:ext>
            </a:extLst>
          </p:cNvPr>
          <p:cNvSpPr txBox="1"/>
          <p:nvPr/>
        </p:nvSpPr>
        <p:spPr>
          <a:xfrm>
            <a:off x="1071562" y="1874055"/>
            <a:ext cx="7010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Keyloggers  are even used for legitimate purposes etc.</a:t>
            </a:r>
          </a:p>
          <a:p>
            <a:r>
              <a:rPr lang="en-US" dirty="0"/>
              <a:t>The users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highlight>
                  <a:srgbClr val="FFFFFF"/>
                </a:highlight>
                <a:latin typeface="Mier B"/>
              </a:rPr>
              <a:t>Companies:</a:t>
            </a:r>
            <a:r>
              <a:rPr lang="en-US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 Some companies use keyloggers to track which apps employees use, and how they are using their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highlight>
                  <a:srgbClr val="FFFFFF"/>
                </a:highlight>
                <a:latin typeface="Mier B"/>
              </a:rPr>
              <a:t>Hackers:</a:t>
            </a:r>
            <a:r>
              <a:rPr lang="en-US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 When most people think of keyloggers, they think of </a:t>
            </a:r>
            <a:r>
              <a:rPr lang="en-US" dirty="0">
                <a:solidFill>
                  <a:srgbClr val="21455C"/>
                </a:solidFill>
                <a:highlight>
                  <a:srgbClr val="FFFFFF"/>
                </a:highlight>
                <a:latin typeface="Mier B"/>
              </a:rPr>
              <a:t>hackers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highlight>
                  <a:srgbClr val="FFFFFF"/>
                </a:highlight>
                <a:latin typeface="Mier B"/>
              </a:rPr>
              <a:t>Parents:</a:t>
            </a:r>
            <a:r>
              <a:rPr lang="en-US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 Some parental monitoring software is essentially spyware or even a keylogger. While it’s legal for parents to monitor their under-age children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1455C"/>
              </a:solidFill>
              <a:effectLst/>
              <a:highlight>
                <a:srgbClr val="FFFFFF"/>
              </a:highlight>
              <a:latin typeface="Mier B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lang="en-US" dirty="0">
                <a:solidFill>
                  <a:srgbClr val="00B0F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“““ </a:t>
            </a:r>
            <a:r>
              <a:rPr lang="en-US" dirty="0">
                <a:solidFill>
                  <a:srgbClr val="7030A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End users are the individuals within an organization who interact with various digital platforms, applications, and devices daily. They are often the first line of defense against cyber threats </a:t>
            </a:r>
            <a:r>
              <a:rPr lang="en-US" dirty="0">
                <a:solidFill>
                  <a:srgbClr val="00B0F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”””</a:t>
            </a:r>
            <a:endParaRPr lang="en-IN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625" y="439102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u="sng" spc="-40" dirty="0">
                <a:solidFill>
                  <a:srgbClr val="00B0F0"/>
                </a:solidFill>
              </a:rPr>
              <a:t>Y</a:t>
            </a:r>
            <a:r>
              <a:rPr sz="3600" u="sng" spc="10" dirty="0">
                <a:solidFill>
                  <a:srgbClr val="00B0F0"/>
                </a:solidFill>
              </a:rPr>
              <a:t>O</a:t>
            </a:r>
            <a:r>
              <a:rPr sz="3600" u="sng" spc="25" dirty="0">
                <a:solidFill>
                  <a:srgbClr val="00B0F0"/>
                </a:solidFill>
              </a:rPr>
              <a:t>U</a:t>
            </a:r>
            <a:r>
              <a:rPr sz="3600" u="sng" dirty="0">
                <a:solidFill>
                  <a:srgbClr val="00B0F0"/>
                </a:solidFill>
              </a:rPr>
              <a:t>R</a:t>
            </a:r>
            <a:r>
              <a:rPr sz="3600" u="sng" spc="5" dirty="0">
                <a:solidFill>
                  <a:srgbClr val="00B0F0"/>
                </a:solidFill>
              </a:rPr>
              <a:t> </a:t>
            </a:r>
            <a:r>
              <a:rPr sz="3600" u="sng" spc="25" dirty="0">
                <a:solidFill>
                  <a:srgbClr val="00B0F0"/>
                </a:solidFill>
              </a:rPr>
              <a:t>S</a:t>
            </a:r>
            <a:r>
              <a:rPr sz="3600" u="sng" spc="10" dirty="0">
                <a:solidFill>
                  <a:srgbClr val="00B0F0"/>
                </a:solidFill>
              </a:rPr>
              <a:t>O</a:t>
            </a:r>
            <a:r>
              <a:rPr sz="3600" u="sng" spc="25" dirty="0">
                <a:solidFill>
                  <a:srgbClr val="00B0F0"/>
                </a:solidFill>
              </a:rPr>
              <a:t>LU</a:t>
            </a:r>
            <a:r>
              <a:rPr sz="3600" u="sng" spc="-35" dirty="0">
                <a:solidFill>
                  <a:srgbClr val="00B0F0"/>
                </a:solidFill>
              </a:rPr>
              <a:t>T</a:t>
            </a:r>
            <a:r>
              <a:rPr sz="3600" u="sng" spc="-30" dirty="0">
                <a:solidFill>
                  <a:srgbClr val="00B0F0"/>
                </a:solidFill>
              </a:rPr>
              <a:t>I</a:t>
            </a:r>
            <a:r>
              <a:rPr sz="3600" u="sng" spc="10" dirty="0">
                <a:solidFill>
                  <a:srgbClr val="00B0F0"/>
                </a:solidFill>
              </a:rPr>
              <a:t>O</a:t>
            </a:r>
            <a:r>
              <a:rPr sz="3600" u="sng" dirty="0">
                <a:solidFill>
                  <a:srgbClr val="00B0F0"/>
                </a:solidFill>
              </a:rPr>
              <a:t>N</a:t>
            </a:r>
            <a:r>
              <a:rPr sz="3600" u="sng" spc="-345" dirty="0">
                <a:solidFill>
                  <a:srgbClr val="00B0F0"/>
                </a:solidFill>
              </a:rPr>
              <a:t> </a:t>
            </a:r>
            <a:r>
              <a:rPr sz="3600" u="sng" spc="-35" dirty="0">
                <a:solidFill>
                  <a:srgbClr val="00B0F0"/>
                </a:solidFill>
              </a:rPr>
              <a:t>A</a:t>
            </a:r>
            <a:r>
              <a:rPr sz="3600" u="sng" spc="-5" dirty="0">
                <a:solidFill>
                  <a:srgbClr val="00B0F0"/>
                </a:solidFill>
              </a:rPr>
              <a:t>N</a:t>
            </a:r>
            <a:r>
              <a:rPr sz="3600" u="sng" dirty="0">
                <a:solidFill>
                  <a:srgbClr val="00B0F0"/>
                </a:solidFill>
              </a:rPr>
              <a:t>D</a:t>
            </a:r>
            <a:r>
              <a:rPr sz="3600" u="sng" spc="35" dirty="0">
                <a:solidFill>
                  <a:srgbClr val="00B0F0"/>
                </a:solidFill>
              </a:rPr>
              <a:t> </a:t>
            </a:r>
            <a:r>
              <a:rPr sz="3600" u="sng" spc="-30" dirty="0">
                <a:solidFill>
                  <a:srgbClr val="00B0F0"/>
                </a:solidFill>
              </a:rPr>
              <a:t>I</a:t>
            </a:r>
            <a:r>
              <a:rPr sz="3600" u="sng" spc="-35" dirty="0">
                <a:solidFill>
                  <a:srgbClr val="00B0F0"/>
                </a:solidFill>
              </a:rPr>
              <a:t>T</a:t>
            </a:r>
            <a:r>
              <a:rPr sz="3600" u="sng" dirty="0">
                <a:solidFill>
                  <a:srgbClr val="00B0F0"/>
                </a:solidFill>
              </a:rPr>
              <a:t>S</a:t>
            </a:r>
            <a:r>
              <a:rPr sz="3600" u="sng" spc="60" dirty="0">
                <a:solidFill>
                  <a:srgbClr val="00B0F0"/>
                </a:solidFill>
              </a:rPr>
              <a:t> </a:t>
            </a:r>
            <a:r>
              <a:rPr sz="3600" u="sng" spc="-295" dirty="0">
                <a:solidFill>
                  <a:srgbClr val="00B0F0"/>
                </a:solidFill>
              </a:rPr>
              <a:t>V</a:t>
            </a:r>
            <a:r>
              <a:rPr sz="3600" u="sng" spc="-35" dirty="0">
                <a:solidFill>
                  <a:srgbClr val="00B0F0"/>
                </a:solidFill>
              </a:rPr>
              <a:t>A</a:t>
            </a:r>
            <a:r>
              <a:rPr sz="3600" u="sng" spc="25" dirty="0">
                <a:solidFill>
                  <a:srgbClr val="00B0F0"/>
                </a:solidFill>
              </a:rPr>
              <a:t>LU</a:t>
            </a:r>
            <a:r>
              <a:rPr sz="3600" u="sng" dirty="0">
                <a:solidFill>
                  <a:srgbClr val="00B0F0"/>
                </a:solidFill>
              </a:rPr>
              <a:t>E</a:t>
            </a:r>
            <a:r>
              <a:rPr sz="3600" u="sng" spc="-65" dirty="0">
                <a:solidFill>
                  <a:srgbClr val="00B0F0"/>
                </a:solidFill>
              </a:rPr>
              <a:t> </a:t>
            </a:r>
            <a:r>
              <a:rPr sz="3200" u="sng" spc="-15" dirty="0">
                <a:solidFill>
                  <a:srgbClr val="00B0F0"/>
                </a:solidFill>
              </a:rPr>
              <a:t>P</a:t>
            </a:r>
            <a:r>
              <a:rPr sz="3200" u="sng" spc="-30" dirty="0">
                <a:solidFill>
                  <a:srgbClr val="00B0F0"/>
                </a:solidFill>
              </a:rPr>
              <a:t>R</a:t>
            </a:r>
            <a:r>
              <a:rPr sz="3200" u="sng" spc="10" dirty="0">
                <a:solidFill>
                  <a:srgbClr val="00B0F0"/>
                </a:solidFill>
              </a:rPr>
              <a:t>O</a:t>
            </a:r>
            <a:r>
              <a:rPr sz="3200" u="sng" spc="-15" dirty="0">
                <a:solidFill>
                  <a:srgbClr val="00B0F0"/>
                </a:solidFill>
              </a:rPr>
              <a:t>P</a:t>
            </a:r>
            <a:r>
              <a:rPr sz="3200" u="sng" spc="10" dirty="0">
                <a:solidFill>
                  <a:srgbClr val="00B0F0"/>
                </a:solidFill>
              </a:rPr>
              <a:t>O</a:t>
            </a:r>
            <a:r>
              <a:rPr sz="3200" u="sng" spc="25" dirty="0">
                <a:solidFill>
                  <a:srgbClr val="00B0F0"/>
                </a:solidFill>
              </a:rPr>
              <a:t>S</a:t>
            </a:r>
            <a:r>
              <a:rPr sz="3200" u="sng" spc="-30" dirty="0">
                <a:solidFill>
                  <a:srgbClr val="00B0F0"/>
                </a:solidFill>
              </a:rPr>
              <a:t>I</a:t>
            </a:r>
            <a:r>
              <a:rPr sz="3200" u="sng" spc="-35" dirty="0">
                <a:solidFill>
                  <a:srgbClr val="00B0F0"/>
                </a:solidFill>
              </a:rPr>
              <a:t>T</a:t>
            </a:r>
            <a:r>
              <a:rPr sz="3200" u="sng" spc="-30" dirty="0">
                <a:solidFill>
                  <a:srgbClr val="00B0F0"/>
                </a:solidFill>
              </a:rPr>
              <a:t>I</a:t>
            </a:r>
            <a:r>
              <a:rPr sz="3200" u="sng" spc="10" dirty="0">
                <a:solidFill>
                  <a:srgbClr val="00B0F0"/>
                </a:solidFill>
              </a:rPr>
              <a:t>O</a:t>
            </a:r>
            <a:r>
              <a:rPr sz="3200" u="sng" dirty="0">
                <a:solidFill>
                  <a:srgbClr val="00B0F0"/>
                </a:solidFill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9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B142C2D-1D27-BE8C-A9CD-6B644BF24A90}"/>
              </a:ext>
            </a:extLst>
          </p:cNvPr>
          <p:cNvSpPr txBox="1"/>
          <p:nvPr/>
        </p:nvSpPr>
        <p:spPr>
          <a:xfrm>
            <a:off x="533400" y="1397365"/>
            <a:ext cx="847486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Anti-virus :</a:t>
            </a:r>
            <a:r>
              <a:rPr lang="en-US" sz="2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The best way to protect your devices from keylogging is to use a high-quality antivirus 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Inter"/>
              </a:rPr>
              <a:t> </a:t>
            </a:r>
            <a:r>
              <a:rPr lang="en-US" sz="2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You can also take other precautions to make an infection less likely. 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Password manager : </a:t>
            </a:r>
            <a:r>
              <a:rPr lang="en-US" sz="2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You may use a password manager to generate highly complex passwords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Inter"/>
              </a:rPr>
              <a:t> </a:t>
            </a:r>
            <a:r>
              <a:rPr lang="en-US" sz="2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 In many cases, these programs are able to auto-fill your passwords, which allows you to bypass using the keyboard altogether. 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Asterisks : </a:t>
            </a:r>
            <a:r>
              <a:rPr lang="en-US" sz="2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If you are not typing, a keylogger cannot record any strokes, and since password characters are usually replaced by asterisks, even a video surveillance system would not be able to figure out what was entered.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Two step </a:t>
            </a:r>
            <a:r>
              <a:rPr lang="en-US" sz="21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authetntication</a:t>
            </a:r>
            <a:r>
              <a:rPr lang="en-US" sz="2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 : </a:t>
            </a:r>
            <a:r>
              <a:rPr lang="en-US" sz="2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In addition, use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Inter"/>
              </a:rPr>
              <a:t> two step verification </a:t>
            </a:r>
            <a:r>
              <a:rPr lang="en-US" sz="2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 when you have the option. A keylogger may deduce your password, but  the second phase of the authentication process may deter them. 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A virtual keyboard can also help prevent keyloggers from accessing your keystrokes.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255</TotalTime>
  <Words>630</Words>
  <Application>Microsoft Office PowerPoint</Application>
  <PresentationFormat>Custom</PresentationFormat>
  <Paragraphs>109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Geesala Pavana Venkata sai</vt:lpstr>
      <vt:lpstr>KEYLOGGER  AND  SECURITY </vt:lpstr>
      <vt:lpstr>AGENDA</vt:lpstr>
      <vt:lpstr>PowerPoint Presentation</vt:lpstr>
      <vt:lpstr>PowerPoint Presentation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PowerPoint Presentation</vt:lpstr>
      <vt:lpstr>PowerPoint Presentation</vt:lpstr>
      <vt:lpstr>RESULTS 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PEDDAMANGARI MANOJ</dc:title>
  <dc:creator>poojitha peddamangari</dc:creator>
  <cp:lastModifiedBy>Geesala Pavan venkata sai</cp:lastModifiedBy>
  <cp:revision>17</cp:revision>
  <dcterms:created xsi:type="dcterms:W3CDTF">2024-06-03T05:48:59Z</dcterms:created>
  <dcterms:modified xsi:type="dcterms:W3CDTF">2024-06-14T06:22:08Z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