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41" r:id="rId20"/>
    <p:sldId id="339" r:id="rId21"/>
    <p:sldId id="340" r:id="rId22"/>
    <p:sldId id="342" r:id="rId23"/>
    <p:sldId id="343" r:id="rId24"/>
    <p:sldId id="344" r:id="rId25"/>
    <p:sldId id="345" r:id="rId26"/>
    <p:sldId id="346" r:id="rId27"/>
    <p:sldId id="347" r:id="rId28"/>
    <p:sldId id="348" r:id="rId29"/>
    <p:sldId id="349" r:id="rId30"/>
    <p:sldId id="31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F899C-570B-4666-A08A-F442C3F13490}"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B64B7-9999-4B8E-9775-B5C33A79EFBF}" type="slidenum">
              <a:rPr lang="en-US" smtClean="0"/>
              <a:t>‹#›</a:t>
            </a:fld>
            <a:endParaRPr lang="en-US"/>
          </a:p>
        </p:txBody>
      </p:sp>
    </p:spTree>
    <p:extLst>
      <p:ext uri="{BB962C8B-B14F-4D97-AF65-F5344CB8AC3E}">
        <p14:creationId xmlns:p14="http://schemas.microsoft.com/office/powerpoint/2010/main" val="119039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C868A5D8-8532-4331-8C39-6E5D6632F3AE}"/>
              </a:ext>
            </a:extLst>
          </p:cNvPr>
          <p:cNvSpPr>
            <a:spLocks noGrp="1" noRot="1" noChangeAspect="1" noChangeArrowheads="1" noTextEdit="1"/>
          </p:cNvSpPr>
          <p:nvPr>
            <p:ph type="sldImg"/>
          </p:nvPr>
        </p:nvSpPr>
        <p:spPr/>
      </p:sp>
      <p:sp>
        <p:nvSpPr>
          <p:cNvPr id="56323" name="Notes Placeholder 2">
            <a:extLst>
              <a:ext uri="{FF2B5EF4-FFF2-40B4-BE49-F238E27FC236}">
                <a16:creationId xmlns:a16="http://schemas.microsoft.com/office/drawing/2014/main" id="{5B5B514C-7E44-4D2E-8CFB-B83C060B3CD3}"/>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p>
        </p:txBody>
      </p:sp>
      <p:sp>
        <p:nvSpPr>
          <p:cNvPr id="56324" name="Slide Number Placeholder 3">
            <a:extLst>
              <a:ext uri="{FF2B5EF4-FFF2-40B4-BE49-F238E27FC236}">
                <a16:creationId xmlns:a16="http://schemas.microsoft.com/office/drawing/2014/main" id="{B4414A3E-150B-4370-9B15-E6FA657EF7D3}"/>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0E84F39B-4B02-4635-96E6-FE1A23302CBF}" type="slidenum">
              <a:rPr lang="en-US" altLang="en-US" sz="1400">
                <a:solidFill>
                  <a:srgbClr val="000000"/>
                </a:solidFill>
              </a:rPr>
              <a:pPr/>
              <a:t>2</a:t>
            </a:fld>
            <a:endParaRPr lang="en-US" altLang="en-US" sz="1400">
              <a:solidFill>
                <a:srgbClr val="000000"/>
              </a:solidFill>
            </a:endParaRPr>
          </a:p>
        </p:txBody>
      </p:sp>
    </p:spTree>
    <p:extLst>
      <p:ext uri="{BB962C8B-B14F-4D97-AF65-F5344CB8AC3E}">
        <p14:creationId xmlns:p14="http://schemas.microsoft.com/office/powerpoint/2010/main" val="84529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0B36C792-4E07-4587-A967-993D6387E2ED}"/>
              </a:ext>
            </a:extLst>
          </p:cNvPr>
          <p:cNvSpPr>
            <a:spLocks noGrp="1" noRot="1" noChangeAspect="1" noChangeArrowheads="1" noTextEdit="1"/>
          </p:cNvSpPr>
          <p:nvPr>
            <p:ph type="sldImg"/>
          </p:nvPr>
        </p:nvSpPr>
        <p:spPr/>
      </p:sp>
      <p:sp>
        <p:nvSpPr>
          <p:cNvPr id="65539" name="Notes Placeholder 2">
            <a:extLst>
              <a:ext uri="{FF2B5EF4-FFF2-40B4-BE49-F238E27FC236}">
                <a16:creationId xmlns:a16="http://schemas.microsoft.com/office/drawing/2014/main" id="{5A213DC2-8DCC-41AC-A5F9-1FB250CAD29E}"/>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en-US" altLang="en-US"/>
              <a:t>The earliest prototype… just to get an idea</a:t>
            </a:r>
          </a:p>
        </p:txBody>
      </p:sp>
      <p:sp>
        <p:nvSpPr>
          <p:cNvPr id="65540" name="Slide Number Placeholder 3">
            <a:extLst>
              <a:ext uri="{FF2B5EF4-FFF2-40B4-BE49-F238E27FC236}">
                <a16:creationId xmlns:a16="http://schemas.microsoft.com/office/drawing/2014/main" id="{010A36E3-F098-427D-84A7-F509D2287D13}"/>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E197ED59-F14F-4ABF-BBF2-B3986F1F0873}" type="slidenum">
              <a:rPr lang="en-US" altLang="en-US" sz="1400">
                <a:solidFill>
                  <a:srgbClr val="000000"/>
                </a:solidFill>
              </a:rPr>
              <a:pPr/>
              <a:t>15</a:t>
            </a:fld>
            <a:endParaRPr lang="en-US" altLang="en-US" sz="1400">
              <a:solidFill>
                <a:srgbClr val="000000"/>
              </a:solidFill>
            </a:endParaRPr>
          </a:p>
        </p:txBody>
      </p:sp>
    </p:spTree>
    <p:extLst>
      <p:ext uri="{BB962C8B-B14F-4D97-AF65-F5344CB8AC3E}">
        <p14:creationId xmlns:p14="http://schemas.microsoft.com/office/powerpoint/2010/main" val="305306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4BC9BBA1-99AF-42ED-AFFA-24A2EA670A5A}"/>
              </a:ext>
            </a:extLst>
          </p:cNvPr>
          <p:cNvSpPr>
            <a:spLocks noGrp="1" noRot="1" noChangeAspect="1" noChangeArrowheads="1" noTextEdit="1"/>
          </p:cNvSpPr>
          <p:nvPr>
            <p:ph type="sldImg"/>
          </p:nvPr>
        </p:nvSpPr>
        <p:spPr/>
      </p:sp>
      <p:sp>
        <p:nvSpPr>
          <p:cNvPr id="66563" name="Notes Placeholder 2">
            <a:extLst>
              <a:ext uri="{FF2B5EF4-FFF2-40B4-BE49-F238E27FC236}">
                <a16:creationId xmlns:a16="http://schemas.microsoft.com/office/drawing/2014/main" id="{C02F5EA4-7CFA-4D33-AEBD-463ABF0901B5}"/>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pPr defTabSz="914400" eaLnBrk="1" hangingPunct="1">
              <a:spcBef>
                <a:spcPct val="0"/>
              </a:spcBef>
              <a:buClrTx/>
              <a:buSzTx/>
              <a:buFontTx/>
              <a:buNone/>
            </a:pPr>
            <a:r>
              <a:rPr lang="en-US" altLang="en-US">
                <a:solidFill>
                  <a:srgbClr val="FF0000"/>
                </a:solidFill>
                <a:ea typeface="ＭＳ Ｐゴシック" panose="020B0600070205080204" pitchFamily="34" charset="-128"/>
              </a:rPr>
              <a:t>Table entries can be updated</a:t>
            </a:r>
          </a:p>
          <a:p>
            <a:pPr defTabSz="914400"/>
            <a:endParaRPr lang="en-US" altLang="en-US"/>
          </a:p>
        </p:txBody>
      </p:sp>
      <p:sp>
        <p:nvSpPr>
          <p:cNvPr id="66564" name="Slide Number Placeholder 3">
            <a:extLst>
              <a:ext uri="{FF2B5EF4-FFF2-40B4-BE49-F238E27FC236}">
                <a16:creationId xmlns:a16="http://schemas.microsoft.com/office/drawing/2014/main" id="{00F77786-418B-4CF7-98AF-17D795810E0E}"/>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0C1ADB8A-7FE9-4863-AA9F-2855015A946C}" type="slidenum">
              <a:rPr lang="en-US" altLang="en-US" sz="1400">
                <a:solidFill>
                  <a:srgbClr val="000000"/>
                </a:solidFill>
              </a:rPr>
              <a:pPr/>
              <a:t>16</a:t>
            </a:fld>
            <a:endParaRPr lang="en-US" altLang="en-US" sz="1400">
              <a:solidFill>
                <a:srgbClr val="000000"/>
              </a:solidFill>
            </a:endParaRPr>
          </a:p>
        </p:txBody>
      </p:sp>
    </p:spTree>
    <p:extLst>
      <p:ext uri="{BB962C8B-B14F-4D97-AF65-F5344CB8AC3E}">
        <p14:creationId xmlns:p14="http://schemas.microsoft.com/office/powerpoint/2010/main" val="360932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529C6B85-EE38-425F-BD74-36030383B1DC}"/>
              </a:ext>
            </a:extLst>
          </p:cNvPr>
          <p:cNvSpPr>
            <a:spLocks noGrp="1" noRot="1" noChangeAspect="1" noChangeArrowheads="1" noTextEdit="1"/>
          </p:cNvSpPr>
          <p:nvPr>
            <p:ph type="sldImg"/>
          </p:nvPr>
        </p:nvSpPr>
        <p:spPr/>
      </p:sp>
      <p:sp>
        <p:nvSpPr>
          <p:cNvPr id="67587" name="Notes Placeholder 2">
            <a:extLst>
              <a:ext uri="{FF2B5EF4-FFF2-40B4-BE49-F238E27FC236}">
                <a16:creationId xmlns:a16="http://schemas.microsoft.com/office/drawing/2014/main" id="{8B57C14D-8A13-450C-A34C-596C2991FE08}"/>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en-US" altLang="en-US"/>
              <a:t>Partition, aggregation, consistency, durability</a:t>
            </a:r>
          </a:p>
          <a:p>
            <a:pPr marL="0" lvl="1" indent="0" eaLnBrk="1" hangingPunct="1">
              <a:spcBef>
                <a:spcPct val="0"/>
              </a:spcBef>
              <a:buClrTx/>
              <a:buSzTx/>
              <a:buFontTx/>
              <a:buNone/>
            </a:pPr>
            <a:r>
              <a:rPr lang="en-US" altLang="zh-TW">
                <a:solidFill>
                  <a:srgbClr val="C00000"/>
                </a:solidFill>
              </a:rPr>
              <a:t>Asynchronous but</a:t>
            </a:r>
            <a:br>
              <a:rPr lang="en-US" altLang="zh-TW">
                <a:solidFill>
                  <a:srgbClr val="C00000"/>
                </a:solidFill>
              </a:rPr>
            </a:br>
            <a:r>
              <a:rPr lang="en-US" altLang="zh-TW">
                <a:solidFill>
                  <a:srgbClr val="C00000"/>
                </a:solidFill>
              </a:rPr>
              <a:t>eventually consistent</a:t>
            </a:r>
          </a:p>
          <a:p>
            <a:endParaRPr lang="en-US" altLang="en-US"/>
          </a:p>
        </p:txBody>
      </p:sp>
      <p:sp>
        <p:nvSpPr>
          <p:cNvPr id="67588" name="Slide Number Placeholder 3">
            <a:extLst>
              <a:ext uri="{FF2B5EF4-FFF2-40B4-BE49-F238E27FC236}">
                <a16:creationId xmlns:a16="http://schemas.microsoft.com/office/drawing/2014/main" id="{CC8EB058-5FC3-4A16-9FA1-FA08ECE3B855}"/>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5E83CC2D-45FC-4393-9312-454BB1C5E873}" type="slidenum">
              <a:rPr lang="en-US" altLang="en-US" sz="1400">
                <a:solidFill>
                  <a:srgbClr val="000000"/>
                </a:solidFill>
              </a:rPr>
              <a:pPr/>
              <a:t>18</a:t>
            </a:fld>
            <a:endParaRPr lang="en-US" altLang="en-US" sz="1400">
              <a:solidFill>
                <a:srgbClr val="000000"/>
              </a:solidFill>
            </a:endParaRPr>
          </a:p>
        </p:txBody>
      </p:sp>
    </p:spTree>
    <p:extLst>
      <p:ext uri="{BB962C8B-B14F-4D97-AF65-F5344CB8AC3E}">
        <p14:creationId xmlns:p14="http://schemas.microsoft.com/office/powerpoint/2010/main" val="3925665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B1DB7436-8879-4383-B041-53D059956CBE}"/>
              </a:ext>
            </a:extLst>
          </p:cNvPr>
          <p:cNvSpPr>
            <a:spLocks noGrp="1" noRot="1" noChangeAspect="1" noChangeArrowheads="1" noTextEdit="1"/>
          </p:cNvSpPr>
          <p:nvPr>
            <p:ph type="sldImg"/>
          </p:nvPr>
        </p:nvSpPr>
        <p:spPr/>
      </p:sp>
      <p:sp>
        <p:nvSpPr>
          <p:cNvPr id="68611" name="Notes Placeholder 2">
            <a:extLst>
              <a:ext uri="{FF2B5EF4-FFF2-40B4-BE49-F238E27FC236}">
                <a16:creationId xmlns:a16="http://schemas.microsoft.com/office/drawing/2014/main" id="{FC42B523-5B96-4774-B9AF-5129B73B63EE}"/>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en-US" altLang="en-US"/>
              <a:t>Not only switches but other network components</a:t>
            </a:r>
          </a:p>
        </p:txBody>
      </p:sp>
      <p:sp>
        <p:nvSpPr>
          <p:cNvPr id="68612" name="Slide Number Placeholder 3">
            <a:extLst>
              <a:ext uri="{FF2B5EF4-FFF2-40B4-BE49-F238E27FC236}">
                <a16:creationId xmlns:a16="http://schemas.microsoft.com/office/drawing/2014/main" id="{C09A1D36-6A1B-444C-9C77-BF791C20FCDB}"/>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BB522594-35AA-4FC1-BD79-20F2B383E48E}" type="slidenum">
              <a:rPr lang="en-US" altLang="en-US" sz="1400">
                <a:solidFill>
                  <a:srgbClr val="000000"/>
                </a:solidFill>
              </a:rPr>
              <a:pPr/>
              <a:t>20</a:t>
            </a:fld>
            <a:endParaRPr lang="en-US" altLang="en-US" sz="1400">
              <a:solidFill>
                <a:srgbClr val="000000"/>
              </a:solidFill>
            </a:endParaRPr>
          </a:p>
        </p:txBody>
      </p:sp>
    </p:spTree>
    <p:extLst>
      <p:ext uri="{BB962C8B-B14F-4D97-AF65-F5344CB8AC3E}">
        <p14:creationId xmlns:p14="http://schemas.microsoft.com/office/powerpoint/2010/main" val="295263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22426693-FA8E-4654-89B2-72965FA8435B}"/>
              </a:ext>
            </a:extLst>
          </p:cNvPr>
          <p:cNvSpPr>
            <a:spLocks noGrp="1" noRot="1" noChangeAspect="1" noChangeArrowheads="1" noTextEdit="1"/>
          </p:cNvSpPr>
          <p:nvPr>
            <p:ph type="sldImg"/>
          </p:nvPr>
        </p:nvSpPr>
        <p:spPr/>
      </p:sp>
      <p:sp>
        <p:nvSpPr>
          <p:cNvPr id="69635" name="Notes Placeholder 2">
            <a:extLst>
              <a:ext uri="{FF2B5EF4-FFF2-40B4-BE49-F238E27FC236}">
                <a16:creationId xmlns:a16="http://schemas.microsoft.com/office/drawing/2014/main" id="{36165C75-310E-4494-A648-61DA628B9120}"/>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en-US" altLang="en-US"/>
              <a:t>Nicira offers a way to build scale out virtualized networks and uses OpenFlow, but only as a small aspect of its controller product.</a:t>
            </a:r>
          </a:p>
          <a:p>
            <a:r>
              <a:rPr lang="en-US" altLang="en-US"/>
              <a:t>100+ institutions around the world are using openflow</a:t>
            </a:r>
          </a:p>
        </p:txBody>
      </p:sp>
      <p:sp>
        <p:nvSpPr>
          <p:cNvPr id="69636" name="Slide Number Placeholder 3">
            <a:extLst>
              <a:ext uri="{FF2B5EF4-FFF2-40B4-BE49-F238E27FC236}">
                <a16:creationId xmlns:a16="http://schemas.microsoft.com/office/drawing/2014/main" id="{F9350255-B6CF-4BD1-9294-C7A1F29C7D95}"/>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937C8E97-6913-4A2B-B5FC-24F282B4E81E}" type="slidenum">
              <a:rPr lang="en-US" altLang="en-US" sz="1400">
                <a:solidFill>
                  <a:srgbClr val="000000"/>
                </a:solidFill>
              </a:rPr>
              <a:pPr/>
              <a:t>21</a:t>
            </a:fld>
            <a:endParaRPr lang="en-US" altLang="en-US" sz="1400">
              <a:solidFill>
                <a:srgbClr val="000000"/>
              </a:solidFill>
            </a:endParaRPr>
          </a:p>
        </p:txBody>
      </p:sp>
    </p:spTree>
    <p:extLst>
      <p:ext uri="{BB962C8B-B14F-4D97-AF65-F5344CB8AC3E}">
        <p14:creationId xmlns:p14="http://schemas.microsoft.com/office/powerpoint/2010/main" val="273455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a:extLst>
              <a:ext uri="{FF2B5EF4-FFF2-40B4-BE49-F238E27FC236}">
                <a16:creationId xmlns:a16="http://schemas.microsoft.com/office/drawing/2014/main" id="{809555A8-4278-4633-9C7B-4DE4A534B7A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9C7F7824-3CA6-4D91-9C40-2630A7610697}" type="slidenum">
              <a:rPr lang="en-US" altLang="en-US" sz="1400">
                <a:solidFill>
                  <a:srgbClr val="000000"/>
                </a:solidFill>
              </a:rPr>
              <a:pPr/>
              <a:t>31</a:t>
            </a:fld>
            <a:endParaRPr lang="en-US" altLang="en-US" sz="1400">
              <a:solidFill>
                <a:srgbClr val="000000"/>
              </a:solidFill>
            </a:endParaRPr>
          </a:p>
        </p:txBody>
      </p:sp>
      <p:sp>
        <p:nvSpPr>
          <p:cNvPr id="74755" name="Rectangle 1">
            <a:extLst>
              <a:ext uri="{FF2B5EF4-FFF2-40B4-BE49-F238E27FC236}">
                <a16:creationId xmlns:a16="http://schemas.microsoft.com/office/drawing/2014/main" id="{9588AA14-6BA9-44D4-B322-EC3401FA2453}"/>
              </a:ext>
            </a:extLst>
          </p:cNvPr>
          <p:cNvSpPr>
            <a:spLocks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a:extLst>
              <a:ext uri="{FF2B5EF4-FFF2-40B4-BE49-F238E27FC236}">
                <a16:creationId xmlns:a16="http://schemas.microsoft.com/office/drawing/2014/main" id="{F6E26920-EE9A-492A-B1D7-CE58E72E9255}"/>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885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94F922D-D26F-414B-9422-F8012619615B}"/>
              </a:ext>
            </a:extLst>
          </p:cNvPr>
          <p:cNvSpPr>
            <a:spLocks noGrp="1" noRot="1" noChangeAspect="1" noChangeArrowheads="1" noTextEdit="1"/>
          </p:cNvSpPr>
          <p:nvPr>
            <p:ph type="sldImg"/>
          </p:nvPr>
        </p:nvSpPr>
        <p:spPr/>
      </p:sp>
      <p:sp>
        <p:nvSpPr>
          <p:cNvPr id="3" name="Notes Placeholder 2">
            <a:extLst>
              <a:ext uri="{FF2B5EF4-FFF2-40B4-BE49-F238E27FC236}">
                <a16:creationId xmlns:a16="http://schemas.microsoft.com/office/drawing/2014/main" id="{0A0AAC73-FCA7-4A88-ACF8-57B9AC6A0F1C}"/>
              </a:ext>
            </a:extLst>
          </p:cNvPr>
          <p:cNvSpPr>
            <a:spLocks noGrp="1"/>
          </p:cNvSpPr>
          <p:nvPr>
            <p:ph type="body" idx="1"/>
          </p:nvPr>
        </p:nvSpPr>
        <p:spPr/>
        <p:txBody>
          <a:bodyPr/>
          <a:lstStyle/>
          <a:p>
            <a:pPr>
              <a:defRPr/>
            </a:pPr>
            <a:r>
              <a:rPr lang="en-US" dirty="0">
                <a:solidFill>
                  <a:schemeClr val="tx1"/>
                </a:solidFill>
                <a:latin typeface="+mn-lt"/>
              </a:rPr>
              <a:t>validate responsiveness as demand varies according to user needs</a:t>
            </a:r>
          </a:p>
          <a:p>
            <a:pPr>
              <a:defRPr/>
            </a:pPr>
            <a:r>
              <a:rPr lang="en-US" dirty="0">
                <a:solidFill>
                  <a:schemeClr val="tx1"/>
                </a:solidFill>
                <a:latin typeface="+mn-lt"/>
              </a:rPr>
              <a:t> firewalls and load balancers</a:t>
            </a:r>
          </a:p>
          <a:p>
            <a:pPr>
              <a:defRPr/>
            </a:pPr>
            <a:r>
              <a:rPr lang="en-US" dirty="0">
                <a:solidFill>
                  <a:schemeClr val="tx1"/>
                </a:solidFill>
                <a:latin typeface="+mn-lt"/>
              </a:rPr>
              <a:t> eliminate vulnerability and exposure between users and applications</a:t>
            </a:r>
            <a:endParaRPr lang="en-US" dirty="0"/>
          </a:p>
        </p:txBody>
      </p:sp>
      <p:sp>
        <p:nvSpPr>
          <p:cNvPr id="57348" name="Slide Number Placeholder 3">
            <a:extLst>
              <a:ext uri="{FF2B5EF4-FFF2-40B4-BE49-F238E27FC236}">
                <a16:creationId xmlns:a16="http://schemas.microsoft.com/office/drawing/2014/main" id="{5EBECE22-7275-4243-99F9-408E5AAB735C}"/>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45D57363-70AB-4C7E-AE79-122A1163DF0E}" type="slidenum">
              <a:rPr lang="en-US" altLang="en-US" sz="1400">
                <a:solidFill>
                  <a:srgbClr val="000000"/>
                </a:solidFill>
              </a:rPr>
              <a:pPr/>
              <a:t>4</a:t>
            </a:fld>
            <a:endParaRPr lang="en-US" altLang="en-US" sz="1400">
              <a:solidFill>
                <a:srgbClr val="000000"/>
              </a:solidFill>
            </a:endParaRPr>
          </a:p>
        </p:txBody>
      </p:sp>
    </p:spTree>
    <p:extLst>
      <p:ext uri="{BB962C8B-B14F-4D97-AF65-F5344CB8AC3E}">
        <p14:creationId xmlns:p14="http://schemas.microsoft.com/office/powerpoint/2010/main" val="2415393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07A6CABF-6602-4EB8-94B8-181907CE5FDD}"/>
              </a:ext>
            </a:extLst>
          </p:cNvPr>
          <p:cNvSpPr>
            <a:spLocks noGrp="1" noRot="1" noChangeAspect="1" noChangeArrowheads="1" noTextEdit="1"/>
          </p:cNvSpPr>
          <p:nvPr>
            <p:ph type="sldImg"/>
          </p:nvPr>
        </p:nvSpPr>
        <p:spPr/>
      </p:sp>
      <p:sp>
        <p:nvSpPr>
          <p:cNvPr id="58371" name="Notes Placeholder 2">
            <a:extLst>
              <a:ext uri="{FF2B5EF4-FFF2-40B4-BE49-F238E27FC236}">
                <a16:creationId xmlns:a16="http://schemas.microsoft.com/office/drawing/2014/main" id="{44C791E5-ECCE-458B-A6AC-CA64303DA962}"/>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p>
        </p:txBody>
      </p:sp>
      <p:sp>
        <p:nvSpPr>
          <p:cNvPr id="58372" name="Slide Number Placeholder 3">
            <a:extLst>
              <a:ext uri="{FF2B5EF4-FFF2-40B4-BE49-F238E27FC236}">
                <a16:creationId xmlns:a16="http://schemas.microsoft.com/office/drawing/2014/main" id="{880E2F16-0796-4BEE-8799-71D40E008F9A}"/>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3D5982B0-AD3F-4A09-B621-85567F94D07B}" type="slidenum">
              <a:rPr lang="en-US" altLang="en-US" sz="1400">
                <a:solidFill>
                  <a:srgbClr val="000000"/>
                </a:solidFill>
              </a:rPr>
              <a:pPr/>
              <a:t>6</a:t>
            </a:fld>
            <a:endParaRPr lang="en-US" altLang="en-US" sz="1400">
              <a:solidFill>
                <a:srgbClr val="000000"/>
              </a:solidFill>
            </a:endParaRPr>
          </a:p>
        </p:txBody>
      </p:sp>
    </p:spTree>
    <p:extLst>
      <p:ext uri="{BB962C8B-B14F-4D97-AF65-F5344CB8AC3E}">
        <p14:creationId xmlns:p14="http://schemas.microsoft.com/office/powerpoint/2010/main" val="311084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023AE0EF-AB7D-45B6-8EF8-F89BD799A61F}"/>
              </a:ext>
            </a:extLst>
          </p:cNvPr>
          <p:cNvSpPr>
            <a:spLocks noGrp="1" noRot="1" noChangeAspect="1" noChangeArrowheads="1" noTextEdit="1"/>
          </p:cNvSpPr>
          <p:nvPr>
            <p:ph type="sldImg"/>
          </p:nvPr>
        </p:nvSpPr>
        <p:spPr/>
      </p:sp>
      <p:sp>
        <p:nvSpPr>
          <p:cNvPr id="59395" name="Notes Placeholder 2">
            <a:extLst>
              <a:ext uri="{FF2B5EF4-FFF2-40B4-BE49-F238E27FC236}">
                <a16:creationId xmlns:a16="http://schemas.microsoft.com/office/drawing/2014/main" id="{A03A5FBA-8249-4D55-A707-43653233B6E2}"/>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pPr>
              <a:buFontTx/>
              <a:buChar char="•"/>
            </a:pPr>
            <a:r>
              <a:rPr lang="en-US" altLang="en-US"/>
              <a:t>How do we redefine the architecture to open up networking infrastructure and the industry!</a:t>
            </a:r>
          </a:p>
          <a:p>
            <a:pPr>
              <a:buFontTx/>
              <a:buChar char="•"/>
            </a:pPr>
            <a:r>
              <a:rPr lang="en-US" altLang="en-US"/>
              <a:t>By bring to the networking industry what we did to the computing world</a:t>
            </a:r>
          </a:p>
          <a:p>
            <a:endParaRPr lang="en-US" altLang="en-US"/>
          </a:p>
        </p:txBody>
      </p:sp>
      <p:sp>
        <p:nvSpPr>
          <p:cNvPr id="59396" name="Slide Number Placeholder 3">
            <a:extLst>
              <a:ext uri="{FF2B5EF4-FFF2-40B4-BE49-F238E27FC236}">
                <a16:creationId xmlns:a16="http://schemas.microsoft.com/office/drawing/2014/main" id="{0E19C505-2465-456E-A6D9-70051D4A4A6E}"/>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7FDA2C76-ACB0-40F7-BA77-30F5C84131D6}" type="slidenum">
              <a:rPr lang="en-US" altLang="en-US" sz="1400">
                <a:solidFill>
                  <a:srgbClr val="000000"/>
                </a:solidFill>
              </a:rPr>
              <a:pPr/>
              <a:t>8</a:t>
            </a:fld>
            <a:endParaRPr lang="en-US" altLang="en-US" sz="1400">
              <a:solidFill>
                <a:srgbClr val="000000"/>
              </a:solidFill>
            </a:endParaRPr>
          </a:p>
        </p:txBody>
      </p:sp>
    </p:spTree>
    <p:extLst>
      <p:ext uri="{BB962C8B-B14F-4D97-AF65-F5344CB8AC3E}">
        <p14:creationId xmlns:p14="http://schemas.microsoft.com/office/powerpoint/2010/main" val="2923558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9FE5FA3-BF59-462F-8F58-99373EAC044C}"/>
              </a:ext>
            </a:extLst>
          </p:cNvPr>
          <p:cNvSpPr>
            <a:spLocks noGrp="1" noRot="1" noChangeAspect="1" noChangeArrowheads="1" noTextEdit="1"/>
          </p:cNvSpPr>
          <p:nvPr>
            <p:ph type="sldImg"/>
          </p:nvPr>
        </p:nvSpPr>
        <p:spPr/>
      </p:sp>
      <p:sp>
        <p:nvSpPr>
          <p:cNvPr id="60419" name="Notes Placeholder 2">
            <a:extLst>
              <a:ext uri="{FF2B5EF4-FFF2-40B4-BE49-F238E27FC236}">
                <a16:creationId xmlns:a16="http://schemas.microsoft.com/office/drawing/2014/main" id="{632D5531-E587-4D00-9E40-AE8BDFB7E24C}"/>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pPr>
              <a:buFontTx/>
              <a:buChar char="•"/>
            </a:pPr>
            <a:r>
              <a:rPr lang="en-US" altLang="en-US"/>
              <a:t>The key is to have a standardized control interface that speaks directly to hardware</a:t>
            </a:r>
          </a:p>
          <a:p>
            <a:pPr>
              <a:buFontTx/>
              <a:buChar char="•"/>
            </a:pPr>
            <a:r>
              <a:rPr lang="en-US" altLang="en-US"/>
              <a:t>A whole network is like a big machine</a:t>
            </a:r>
          </a:p>
        </p:txBody>
      </p:sp>
      <p:sp>
        <p:nvSpPr>
          <p:cNvPr id="60420" name="Slide Number Placeholder 3">
            <a:extLst>
              <a:ext uri="{FF2B5EF4-FFF2-40B4-BE49-F238E27FC236}">
                <a16:creationId xmlns:a16="http://schemas.microsoft.com/office/drawing/2014/main" id="{8FCE6FA0-0252-4B6B-B56C-962C900BEDB2}"/>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9FF0C653-4FF7-4C26-AFAC-252C828ACBF7}" type="slidenum">
              <a:rPr lang="en-US" altLang="en-US" sz="1400">
                <a:solidFill>
                  <a:srgbClr val="000000"/>
                </a:solidFill>
              </a:rPr>
              <a:pPr/>
              <a:t>9</a:t>
            </a:fld>
            <a:endParaRPr lang="en-US" altLang="en-US" sz="1400">
              <a:solidFill>
                <a:srgbClr val="000000"/>
              </a:solidFill>
            </a:endParaRPr>
          </a:p>
        </p:txBody>
      </p:sp>
    </p:spTree>
    <p:extLst>
      <p:ext uri="{BB962C8B-B14F-4D97-AF65-F5344CB8AC3E}">
        <p14:creationId xmlns:p14="http://schemas.microsoft.com/office/powerpoint/2010/main" val="244406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B7EAF0C3-FA19-42EB-855A-FE6535E5867D}"/>
              </a:ext>
            </a:extLst>
          </p:cNvPr>
          <p:cNvSpPr>
            <a:spLocks noGrp="1" noRot="1" noChangeAspect="1" noChangeArrowheads="1" noTextEdit="1"/>
          </p:cNvSpPr>
          <p:nvPr>
            <p:ph type="sldImg"/>
          </p:nvPr>
        </p:nvSpPr>
        <p:spPr/>
      </p:sp>
      <p:sp>
        <p:nvSpPr>
          <p:cNvPr id="61443" name="Notes Placeholder 2">
            <a:extLst>
              <a:ext uri="{FF2B5EF4-FFF2-40B4-BE49-F238E27FC236}">
                <a16:creationId xmlns:a16="http://schemas.microsoft.com/office/drawing/2014/main" id="{2238C400-8EC5-4D43-BC72-23872AE8ECC4}"/>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pPr defTabSz="914400" eaLnBrk="1" hangingPunct="1">
              <a:spcBef>
                <a:spcPct val="0"/>
              </a:spcBef>
              <a:buClrTx/>
              <a:buSzTx/>
              <a:buFontTx/>
              <a:buNone/>
            </a:pPr>
            <a:r>
              <a:rPr lang="en-US" altLang="en-US" b="1"/>
              <a:t>A remote controller has control of a switch’s forwarding decisions</a:t>
            </a:r>
            <a:endParaRPr lang="en-US" altLang="en-US"/>
          </a:p>
          <a:p>
            <a:pPr defTabSz="914400"/>
            <a:endParaRPr lang="en-US" altLang="en-US"/>
          </a:p>
        </p:txBody>
      </p:sp>
      <p:sp>
        <p:nvSpPr>
          <p:cNvPr id="61444" name="Slide Number Placeholder 3">
            <a:extLst>
              <a:ext uri="{FF2B5EF4-FFF2-40B4-BE49-F238E27FC236}">
                <a16:creationId xmlns:a16="http://schemas.microsoft.com/office/drawing/2014/main" id="{AE50B211-0F7B-4FB4-BA79-3F094E8DD5A9}"/>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221F5FB7-9D88-4F63-8439-FA6500052958}" type="slidenum">
              <a:rPr lang="en-US" altLang="en-US" sz="1400">
                <a:solidFill>
                  <a:srgbClr val="000000"/>
                </a:solidFill>
              </a:rPr>
              <a:pPr/>
              <a:t>10</a:t>
            </a:fld>
            <a:endParaRPr lang="en-US" altLang="en-US" sz="1400">
              <a:solidFill>
                <a:srgbClr val="000000"/>
              </a:solidFill>
            </a:endParaRPr>
          </a:p>
        </p:txBody>
      </p:sp>
    </p:spTree>
    <p:extLst>
      <p:ext uri="{BB962C8B-B14F-4D97-AF65-F5344CB8AC3E}">
        <p14:creationId xmlns:p14="http://schemas.microsoft.com/office/powerpoint/2010/main" val="481973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B43980D7-73A6-4D92-851F-D7396530CF57}"/>
              </a:ext>
            </a:extLst>
          </p:cNvPr>
          <p:cNvSpPr>
            <a:spLocks noGrp="1" noRot="1" noChangeAspect="1" noChangeArrowheads="1" noTextEdit="1"/>
          </p:cNvSpPr>
          <p:nvPr>
            <p:ph type="sldImg"/>
          </p:nvPr>
        </p:nvSpPr>
        <p:spPr/>
      </p:sp>
      <p:sp>
        <p:nvSpPr>
          <p:cNvPr id="62467" name="Notes Placeholder 2">
            <a:extLst>
              <a:ext uri="{FF2B5EF4-FFF2-40B4-BE49-F238E27FC236}">
                <a16:creationId xmlns:a16="http://schemas.microsoft.com/office/drawing/2014/main" id="{48CB44F6-1712-4CEA-86C6-9936C0DA342A}"/>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en-US" altLang="en-US"/>
              <a:t>The scope, the design goal</a:t>
            </a:r>
          </a:p>
          <a:p>
            <a:r>
              <a:rPr lang="en-US" altLang="en-US"/>
              <a:t>No need for distance-vector routing if you have a global view – compute dijkstra directly</a:t>
            </a:r>
          </a:p>
        </p:txBody>
      </p:sp>
      <p:sp>
        <p:nvSpPr>
          <p:cNvPr id="62468" name="Slide Number Placeholder 3">
            <a:extLst>
              <a:ext uri="{FF2B5EF4-FFF2-40B4-BE49-F238E27FC236}">
                <a16:creationId xmlns:a16="http://schemas.microsoft.com/office/drawing/2014/main" id="{487C2E00-5292-4891-8168-6F25B0F76C6B}"/>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970A190E-95D1-406D-B83D-3028536ACD71}" type="slidenum">
              <a:rPr lang="en-US" altLang="en-US" sz="1400">
                <a:solidFill>
                  <a:srgbClr val="000000"/>
                </a:solidFill>
              </a:rPr>
              <a:pPr/>
              <a:t>11</a:t>
            </a:fld>
            <a:endParaRPr lang="en-US" altLang="en-US" sz="1400">
              <a:solidFill>
                <a:srgbClr val="000000"/>
              </a:solidFill>
            </a:endParaRPr>
          </a:p>
        </p:txBody>
      </p:sp>
    </p:spTree>
    <p:extLst>
      <p:ext uri="{BB962C8B-B14F-4D97-AF65-F5344CB8AC3E}">
        <p14:creationId xmlns:p14="http://schemas.microsoft.com/office/powerpoint/2010/main" val="317591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7D08C839-1994-4029-AABF-ADE88FC0E570}"/>
              </a:ext>
            </a:extLst>
          </p:cNvPr>
          <p:cNvSpPr>
            <a:spLocks noGrp="1" noRot="1" noChangeAspect="1" noChangeArrowheads="1" noTextEdit="1"/>
          </p:cNvSpPr>
          <p:nvPr>
            <p:ph type="sldImg"/>
          </p:nvPr>
        </p:nvSpPr>
        <p:spPr/>
      </p:sp>
      <p:sp>
        <p:nvSpPr>
          <p:cNvPr id="63491" name="Notes Placeholder 2">
            <a:extLst>
              <a:ext uri="{FF2B5EF4-FFF2-40B4-BE49-F238E27FC236}">
                <a16:creationId xmlns:a16="http://schemas.microsoft.com/office/drawing/2014/main" id="{599B46B6-383D-4210-8F21-A88CCEECFE9B}"/>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pPr defTabSz="914400" eaLnBrk="1" hangingPunct="1">
              <a:spcBef>
                <a:spcPct val="0"/>
              </a:spcBef>
              <a:buClrTx/>
              <a:buSzTx/>
              <a:buFontTx/>
              <a:buNone/>
            </a:pPr>
            <a:r>
              <a:rPr lang="en-US" altLang="en-US"/>
              <a:t>Leverages hardware inside most switches today (ACL tables)</a:t>
            </a:r>
          </a:p>
          <a:p>
            <a:pPr defTabSz="914400"/>
            <a:endParaRPr lang="en-US" altLang="en-US"/>
          </a:p>
        </p:txBody>
      </p:sp>
      <p:sp>
        <p:nvSpPr>
          <p:cNvPr id="63492" name="Slide Number Placeholder 3">
            <a:extLst>
              <a:ext uri="{FF2B5EF4-FFF2-40B4-BE49-F238E27FC236}">
                <a16:creationId xmlns:a16="http://schemas.microsoft.com/office/drawing/2014/main" id="{3CA7103C-6F97-49D5-A88D-CCFAA27F62E6}"/>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E01B8982-2D1B-44BC-A5DD-BE0B59846552}" type="slidenum">
              <a:rPr lang="en-US" altLang="en-US" sz="1400">
                <a:solidFill>
                  <a:srgbClr val="000000"/>
                </a:solidFill>
              </a:rPr>
              <a:pPr/>
              <a:t>13</a:t>
            </a:fld>
            <a:endParaRPr lang="en-US" altLang="en-US" sz="1400">
              <a:solidFill>
                <a:srgbClr val="000000"/>
              </a:solidFill>
            </a:endParaRPr>
          </a:p>
        </p:txBody>
      </p:sp>
    </p:spTree>
    <p:extLst>
      <p:ext uri="{BB962C8B-B14F-4D97-AF65-F5344CB8AC3E}">
        <p14:creationId xmlns:p14="http://schemas.microsoft.com/office/powerpoint/2010/main" val="412482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ED1388C-30CA-4D5A-A6B1-6B2B0BDC1D31}"/>
              </a:ext>
            </a:extLst>
          </p:cNvPr>
          <p:cNvSpPr>
            <a:spLocks noGrp="1" noRot="1" noChangeAspect="1" noChangeArrowheads="1" noTextEdit="1"/>
          </p:cNvSpPr>
          <p:nvPr>
            <p:ph type="sldImg"/>
          </p:nvPr>
        </p:nvSpPr>
        <p:spPr/>
      </p:sp>
      <p:sp>
        <p:nvSpPr>
          <p:cNvPr id="64515" name="Notes Placeholder 2">
            <a:extLst>
              <a:ext uri="{FF2B5EF4-FFF2-40B4-BE49-F238E27FC236}">
                <a16:creationId xmlns:a16="http://schemas.microsoft.com/office/drawing/2014/main" id="{4AA1F554-B472-483B-BB81-498100BB2D3B}"/>
              </a:ext>
            </a:extLst>
          </p:cNvPr>
          <p:cNvSpPr>
            <a:spLocks noGrp="1" noChangeArrowheads="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60103179-E91B-4D4C-8FD4-71266732B9EE}"/>
              </a:ext>
            </a:extLst>
          </p:cNvPr>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sz="2400">
                <a:solidFill>
                  <a:schemeClr val="tx1"/>
                </a:solidFill>
                <a:latin typeface="Times New Roman" panose="02020603050405020304" pitchFamily="18" charset="0"/>
                <a:cs typeface="DejaVu Sans" charset="0"/>
              </a:defRPr>
            </a:lvl9pPr>
          </a:lstStyle>
          <a:p>
            <a:fld id="{FA05C828-C167-48AB-93C0-76136B6324A3}" type="slidenum">
              <a:rPr lang="en-US" altLang="en-US" sz="1400">
                <a:solidFill>
                  <a:srgbClr val="000000"/>
                </a:solidFill>
              </a:rPr>
              <a:pPr/>
              <a:t>14</a:t>
            </a:fld>
            <a:endParaRPr lang="en-US" altLang="en-US" sz="1400">
              <a:solidFill>
                <a:srgbClr val="000000"/>
              </a:solidFill>
            </a:endParaRPr>
          </a:p>
        </p:txBody>
      </p:sp>
    </p:spTree>
    <p:extLst>
      <p:ext uri="{BB962C8B-B14F-4D97-AF65-F5344CB8AC3E}">
        <p14:creationId xmlns:p14="http://schemas.microsoft.com/office/powerpoint/2010/main" val="2439873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10D3-D955-4894-9F04-7D97AA9138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D962DD-EE29-42E4-BA97-B04F37E87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76D218-FDF9-4CD7-A5CB-F9E8A875A614}"/>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5" name="Footer Placeholder 4">
            <a:extLst>
              <a:ext uri="{FF2B5EF4-FFF2-40B4-BE49-F238E27FC236}">
                <a16:creationId xmlns:a16="http://schemas.microsoft.com/office/drawing/2014/main" id="{7BF9046F-FFDD-4C9F-8653-96810335A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40B23-1C58-4F37-96BE-1FC8994E4342}"/>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165401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2E8B-BCA9-4F30-9694-73264F298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AA459-0627-4F77-84C9-F3E2C59BD1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A263E-B55B-4A21-907D-E3AF461EC99D}"/>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5" name="Footer Placeholder 4">
            <a:extLst>
              <a:ext uri="{FF2B5EF4-FFF2-40B4-BE49-F238E27FC236}">
                <a16:creationId xmlns:a16="http://schemas.microsoft.com/office/drawing/2014/main" id="{6E1DFA46-7358-4156-9BCF-C7F4B74E0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839E-2962-4B87-82A6-F2A67D41CD7F}"/>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350865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F12E3-9312-47EA-BFA6-9D72BE66E7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7426C-C065-48B9-BBC9-E20E4BA7A0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7E45B-3298-49AD-ABF5-A6A213700A65}"/>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5" name="Footer Placeholder 4">
            <a:extLst>
              <a:ext uri="{FF2B5EF4-FFF2-40B4-BE49-F238E27FC236}">
                <a16:creationId xmlns:a16="http://schemas.microsoft.com/office/drawing/2014/main" id="{FA6DC9B8-20CD-4C17-8BEF-73E6BCBED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756E3-49B6-4C94-B30A-F6364B558FFA}"/>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90502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49FD-4B85-4A21-96AC-2AB19FEE7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6B899-B7C9-4F47-8D5B-0E899E072D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BAB1A-BE6C-4DC9-83E4-5ADD05E6AA2A}"/>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5" name="Footer Placeholder 4">
            <a:extLst>
              <a:ext uri="{FF2B5EF4-FFF2-40B4-BE49-F238E27FC236}">
                <a16:creationId xmlns:a16="http://schemas.microsoft.com/office/drawing/2014/main" id="{803D8D96-DDC4-4965-9B92-1E28A8C25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22487-7582-4B56-B529-C01DA98A8153}"/>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83800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FEB1-8AC9-45F1-BACC-2075EBE7FB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059F8A-4DED-4149-A5ED-434424A252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41EBF6-1C90-44EF-9732-00730F5C3918}"/>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5" name="Footer Placeholder 4">
            <a:extLst>
              <a:ext uri="{FF2B5EF4-FFF2-40B4-BE49-F238E27FC236}">
                <a16:creationId xmlns:a16="http://schemas.microsoft.com/office/drawing/2014/main" id="{5B8C206F-771D-4AD9-8975-CC5EC5DD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9C631-94A2-4F3D-A51B-DBF0270D123D}"/>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82678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37FC-B839-4DF3-BADF-C2D0290D3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7203A-FFE8-441D-9735-9DA9709428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87D0C-D096-46A4-A322-569AAAF59D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FE6457-9643-45DE-B02D-4BAC4FFA0BE5}"/>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6" name="Footer Placeholder 5">
            <a:extLst>
              <a:ext uri="{FF2B5EF4-FFF2-40B4-BE49-F238E27FC236}">
                <a16:creationId xmlns:a16="http://schemas.microsoft.com/office/drawing/2014/main" id="{F25C96D9-40AD-43F3-AFA5-2F3345165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1FC99-AE61-4047-B388-D9CE1B89D441}"/>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240880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B2AB-1A04-4578-869D-8A865F5503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09BE7-326C-4276-91A2-E7FD8A5AD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0DFC53-A83F-4E9B-9571-E9976CAE6A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C6E761-5E24-459C-B058-A119D30C2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2D65E-A097-4F87-9463-DA6F1F9108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BB5F08-A17B-4CAA-8E67-1450E1971E5A}"/>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8" name="Footer Placeholder 7">
            <a:extLst>
              <a:ext uri="{FF2B5EF4-FFF2-40B4-BE49-F238E27FC236}">
                <a16:creationId xmlns:a16="http://schemas.microsoft.com/office/drawing/2014/main" id="{AD8C1D61-E929-4720-BEEA-D329EA92A7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735EF7-F4A4-4EB7-B29F-BCC5FB99C5C9}"/>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337784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D6AD-4944-47F2-826A-0B5CD8761E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E92C43-2372-46A3-8C2D-78AFA24AFC2B}"/>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4" name="Footer Placeholder 3">
            <a:extLst>
              <a:ext uri="{FF2B5EF4-FFF2-40B4-BE49-F238E27FC236}">
                <a16:creationId xmlns:a16="http://schemas.microsoft.com/office/drawing/2014/main" id="{6C5E907A-40B8-4820-AD15-7BE153233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8C0F24-42E9-4207-B941-B4A3BA3F6E03}"/>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4959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14A92-34C8-4EC4-AEAC-9A43CF48E4CB}"/>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3" name="Footer Placeholder 2">
            <a:extLst>
              <a:ext uri="{FF2B5EF4-FFF2-40B4-BE49-F238E27FC236}">
                <a16:creationId xmlns:a16="http://schemas.microsoft.com/office/drawing/2014/main" id="{E5590BC6-24F7-4AB8-B8E8-1296EC4C3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6B29F2-5075-4887-83D7-AC58C5AD1061}"/>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268814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6221-4A61-451D-834C-16E5C6317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50874A-77A0-4153-9AFE-089687F22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13E375-1F1B-4CB2-87BB-E72DBF189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271CA2-0853-4279-96B3-A0484E22CB63}"/>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6" name="Footer Placeholder 5">
            <a:extLst>
              <a:ext uri="{FF2B5EF4-FFF2-40B4-BE49-F238E27FC236}">
                <a16:creationId xmlns:a16="http://schemas.microsoft.com/office/drawing/2014/main" id="{DADD0F3C-CBAB-49DC-84E2-63020865E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E1746-F976-4103-BE98-32F015B54566}"/>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229206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747B-3478-443C-9541-64E51996E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A06129-330A-431A-9D89-384481EEF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7DABF6-BF17-4D53-9683-3B4D1663E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6C468-3C84-489F-A1D7-EC3CE2D69EA9}"/>
              </a:ext>
            </a:extLst>
          </p:cNvPr>
          <p:cNvSpPr>
            <a:spLocks noGrp="1"/>
          </p:cNvSpPr>
          <p:nvPr>
            <p:ph type="dt" sz="half" idx="10"/>
          </p:nvPr>
        </p:nvSpPr>
        <p:spPr/>
        <p:txBody>
          <a:bodyPr/>
          <a:lstStyle/>
          <a:p>
            <a:fld id="{8A174AA2-05CE-4A1B-AA01-46FF7466EA95}" type="datetimeFigureOut">
              <a:rPr lang="en-US" smtClean="0"/>
              <a:t>12/9/2018</a:t>
            </a:fld>
            <a:endParaRPr lang="en-US"/>
          </a:p>
        </p:txBody>
      </p:sp>
      <p:sp>
        <p:nvSpPr>
          <p:cNvPr id="6" name="Footer Placeholder 5">
            <a:extLst>
              <a:ext uri="{FF2B5EF4-FFF2-40B4-BE49-F238E27FC236}">
                <a16:creationId xmlns:a16="http://schemas.microsoft.com/office/drawing/2014/main" id="{CDCF36C2-5135-4558-8BEF-FB871D746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2FF41-579E-4932-A266-A3F7CF3FB887}"/>
              </a:ext>
            </a:extLst>
          </p:cNvPr>
          <p:cNvSpPr>
            <a:spLocks noGrp="1"/>
          </p:cNvSpPr>
          <p:nvPr>
            <p:ph type="sldNum" sz="quarter" idx="12"/>
          </p:nvPr>
        </p:nvSpPr>
        <p:spPr/>
        <p:txBody>
          <a:bodyPr/>
          <a:lstStyle/>
          <a:p>
            <a:fld id="{46CD6A57-2801-4C0F-A1F2-8DDD14F50907}" type="slidenum">
              <a:rPr lang="en-US" smtClean="0"/>
              <a:t>‹#›</a:t>
            </a:fld>
            <a:endParaRPr lang="en-US"/>
          </a:p>
        </p:txBody>
      </p:sp>
    </p:spTree>
    <p:extLst>
      <p:ext uri="{BB962C8B-B14F-4D97-AF65-F5344CB8AC3E}">
        <p14:creationId xmlns:p14="http://schemas.microsoft.com/office/powerpoint/2010/main" val="149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BF4ACA-83DF-427D-8653-ED0B13983C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687614-5146-4A6C-B4D5-0FCCFD710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A06D5-4760-4B60-A0E2-56C96B34FD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74AA2-05CE-4A1B-AA01-46FF7466EA95}" type="datetimeFigureOut">
              <a:rPr lang="en-US" smtClean="0"/>
              <a:t>12/9/2018</a:t>
            </a:fld>
            <a:endParaRPr lang="en-US"/>
          </a:p>
        </p:txBody>
      </p:sp>
      <p:sp>
        <p:nvSpPr>
          <p:cNvPr id="5" name="Footer Placeholder 4">
            <a:extLst>
              <a:ext uri="{FF2B5EF4-FFF2-40B4-BE49-F238E27FC236}">
                <a16:creationId xmlns:a16="http://schemas.microsoft.com/office/drawing/2014/main" id="{1C418FC9-35AA-45D5-8164-1A5CA44A2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AAB750-5EF2-414A-917D-6A8E6C3FE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D6A57-2801-4C0F-A1F2-8DDD14F50907}" type="slidenum">
              <a:rPr lang="en-US" smtClean="0"/>
              <a:t>‹#›</a:t>
            </a:fld>
            <a:endParaRPr lang="en-US"/>
          </a:p>
        </p:txBody>
      </p:sp>
    </p:spTree>
    <p:extLst>
      <p:ext uri="{BB962C8B-B14F-4D97-AF65-F5344CB8AC3E}">
        <p14:creationId xmlns:p14="http://schemas.microsoft.com/office/powerpoint/2010/main" val="2597877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tags" Target="../tags/tag2.xml"/><Relationship Id="rId16" Type="http://schemas.openxmlformats.org/officeDocument/2006/relationships/image" Target="../media/image49.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4.jpeg"/><Relationship Id="rId5" Type="http://schemas.openxmlformats.org/officeDocument/2006/relationships/tags" Target="../tags/tag5.xml"/><Relationship Id="rId15" Type="http://schemas.openxmlformats.org/officeDocument/2006/relationships/image" Target="../media/image48.png"/><Relationship Id="rId10" Type="http://schemas.openxmlformats.org/officeDocument/2006/relationships/notesSlide" Target="../notesSlides/notesSlide13.xml"/><Relationship Id="rId4" Type="http://schemas.openxmlformats.org/officeDocument/2006/relationships/tags" Target="../tags/tag4.xml"/><Relationship Id="rId9" Type="http://schemas.openxmlformats.org/officeDocument/2006/relationships/slideLayout" Target="../slideLayouts/slideLayout2.xml"/><Relationship Id="rId14" Type="http://schemas.openxmlformats.org/officeDocument/2006/relationships/image" Target="../media/image4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s://opensourceforu.com/2016/07/implementing-a-software-defined-network-sdn-based-firewal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semanticscholar.org/paper/Programmable-firewall-using-Software-Defined-Kaur-Kumar/3b19535b2c39ef4687b3ac689ea51ad65d45c59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techrepublic.com/blog/data-center/moving-virtualization-from-servers-to-the-network-distributed-firewall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s://www.kickstarter.com/projects/onetswitch/onetswitch-open-source-hardware-for-network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hyperlink" Target="https://i2.wp.com/opensourceforu.com/wp-content/uploads/2016/06/Figure-3-2.jp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hyperlink" Target="https://i1.wp.com/opensourceforu.com/wp-content/uploads/2016/06/Figure-4-2.jp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62" name="Picture 2" descr="Image result for Analysis of Software Defined Network Firewall (SDF)">
            <a:extLst>
              <a:ext uri="{FF2B5EF4-FFF2-40B4-BE49-F238E27FC236}">
                <a16:creationId xmlns:a16="http://schemas.microsoft.com/office/drawing/2014/main" id="{6E1DA24A-6727-4DD9-A4FF-D8CF133EF4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807" r="97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0964"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CED4414-947B-4CA3-BA4B-123582DE1676}"/>
              </a:ext>
            </a:extLst>
          </p:cNvPr>
          <p:cNvSpPr>
            <a:spLocks noGrp="1"/>
          </p:cNvSpPr>
          <p:nvPr>
            <p:ph type="ctrTitle"/>
          </p:nvPr>
        </p:nvSpPr>
        <p:spPr>
          <a:xfrm>
            <a:off x="8022021" y="3231931"/>
            <a:ext cx="3852041" cy="1834056"/>
          </a:xfrm>
        </p:spPr>
        <p:txBody>
          <a:bodyPr>
            <a:normAutofit/>
          </a:bodyPr>
          <a:lstStyle/>
          <a:p>
            <a:r>
              <a:rPr lang="en-IN" sz="3400" b="1">
                <a:latin typeface="Baskerville Old Face" panose="02020602080505020303" pitchFamily="18" charset="0"/>
              </a:rPr>
              <a:t>Analysis of Software Defined Network Firewall (SDF)</a:t>
            </a:r>
            <a:endParaRPr lang="en-US" sz="3400">
              <a:latin typeface="Baskerville Old Face" panose="02020602080505020303" pitchFamily="18" charset="0"/>
            </a:endParaRPr>
          </a:p>
        </p:txBody>
      </p:sp>
      <p:cxnSp>
        <p:nvCxnSpPr>
          <p:cNvPr id="40965"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075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E718ED7-D5F1-4D9B-86DF-5BA168B148A7}"/>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Idea: An OS for Networks</a:t>
            </a:r>
          </a:p>
        </p:txBody>
      </p:sp>
      <p:sp>
        <p:nvSpPr>
          <p:cNvPr id="22531" name="Content Placeholder 2">
            <a:extLst>
              <a:ext uri="{FF2B5EF4-FFF2-40B4-BE49-F238E27FC236}">
                <a16:creationId xmlns:a16="http://schemas.microsoft.com/office/drawing/2014/main" id="{353B9541-B70F-4205-B79B-93F564414FDA}"/>
              </a:ext>
            </a:extLst>
          </p:cNvPr>
          <p:cNvSpPr>
            <a:spLocks noGrp="1" noChangeArrowheads="1"/>
          </p:cNvSpPr>
          <p:nvPr>
            <p:ph idx="1"/>
          </p:nvPr>
        </p:nvSpPr>
        <p:spPr>
          <a:xfrm>
            <a:off x="2209800" y="1508125"/>
            <a:ext cx="8077200" cy="4419600"/>
          </a:xfrm>
        </p:spPr>
        <p:txBody>
          <a:bodyPr/>
          <a:lstStyle/>
          <a:p>
            <a:pPr eaLnBrk="1"/>
            <a:r>
              <a:rPr lang="en-US" altLang="en-US" b="1"/>
              <a:t>“NOX: Towards an Operating System for Networks”</a:t>
            </a:r>
          </a:p>
        </p:txBody>
      </p:sp>
      <p:sp>
        <p:nvSpPr>
          <p:cNvPr id="8" name="TextBox 7">
            <a:extLst>
              <a:ext uri="{FF2B5EF4-FFF2-40B4-BE49-F238E27FC236}">
                <a16:creationId xmlns:a16="http://schemas.microsoft.com/office/drawing/2014/main" id="{761B16C3-7E34-4D46-BE42-9018BBF2BCF5}"/>
              </a:ext>
            </a:extLst>
          </p:cNvPr>
          <p:cNvSpPr txBox="1">
            <a:spLocks noChangeArrowheads="1"/>
          </p:cNvSpPr>
          <p:nvPr/>
        </p:nvSpPr>
        <p:spPr bwMode="auto">
          <a:xfrm>
            <a:off x="2971800" y="3897313"/>
            <a:ext cx="6248400" cy="349968"/>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lnSpc>
                <a:spcPct val="93000"/>
              </a:lnSpc>
              <a:buClr>
                <a:srgbClr val="000000"/>
              </a:buClr>
              <a:buSzPct val="100000"/>
              <a:buFont typeface="Times New Roman" panose="02020603050405020304" pitchFamily="18" charset="0"/>
              <a:buNone/>
            </a:pPr>
            <a:r>
              <a:rPr lang="en-US" altLang="en-US" b="1">
                <a:solidFill>
                  <a:srgbClr val="0070C0"/>
                </a:solidFill>
                <a:latin typeface="Arial" panose="020B0604020202020204" pitchFamily="34" charset="0"/>
                <a:ea typeface="ＭＳ Ｐゴシック" panose="020B0600070205080204" pitchFamily="34" charset="-128"/>
                <a:cs typeface="WenQuanYi Zen Hei" charset="0"/>
              </a:rPr>
              <a:t>Global Network View</a:t>
            </a:r>
          </a:p>
        </p:txBody>
      </p:sp>
      <p:cxnSp>
        <p:nvCxnSpPr>
          <p:cNvPr id="9" name="Straight Arrow Connector 36">
            <a:extLst>
              <a:ext uri="{FF2B5EF4-FFF2-40B4-BE49-F238E27FC236}">
                <a16:creationId xmlns:a16="http://schemas.microsoft.com/office/drawing/2014/main" id="{A3A4E25B-DD32-4EBD-922F-9871DBC7B6EC}"/>
              </a:ext>
            </a:extLst>
          </p:cNvPr>
          <p:cNvCxnSpPr>
            <a:cxnSpLocks noChangeShapeType="1"/>
          </p:cNvCxnSpPr>
          <p:nvPr/>
        </p:nvCxnSpPr>
        <p:spPr bwMode="auto">
          <a:xfrm rot="5400000" flipH="1" flipV="1">
            <a:off x="2933701" y="5218113"/>
            <a:ext cx="685800" cy="3175"/>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0" name="Straight Arrow Connector 36">
            <a:extLst>
              <a:ext uri="{FF2B5EF4-FFF2-40B4-BE49-F238E27FC236}">
                <a16:creationId xmlns:a16="http://schemas.microsoft.com/office/drawing/2014/main" id="{D400019E-E2FE-4132-91CA-B4AA415F732A}"/>
              </a:ext>
            </a:extLst>
          </p:cNvPr>
          <p:cNvCxnSpPr>
            <a:cxnSpLocks noChangeShapeType="1"/>
          </p:cNvCxnSpPr>
          <p:nvPr/>
        </p:nvCxnSpPr>
        <p:spPr bwMode="auto">
          <a:xfrm rot="5400000" flipH="1" flipV="1">
            <a:off x="5830094" y="5218906"/>
            <a:ext cx="6858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cxnSp>
        <p:nvCxnSpPr>
          <p:cNvPr id="11" name="Straight Arrow Connector 36">
            <a:extLst>
              <a:ext uri="{FF2B5EF4-FFF2-40B4-BE49-F238E27FC236}">
                <a16:creationId xmlns:a16="http://schemas.microsoft.com/office/drawing/2014/main" id="{BB8EFFF0-A487-4F63-BB8B-8666F6948099}"/>
              </a:ext>
            </a:extLst>
          </p:cNvPr>
          <p:cNvCxnSpPr>
            <a:cxnSpLocks noChangeShapeType="1"/>
          </p:cNvCxnSpPr>
          <p:nvPr/>
        </p:nvCxnSpPr>
        <p:spPr bwMode="auto">
          <a:xfrm rot="5400000" flipH="1" flipV="1">
            <a:off x="8649494" y="5218906"/>
            <a:ext cx="6858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grpSp>
        <p:nvGrpSpPr>
          <p:cNvPr id="12" name="Group 24">
            <a:extLst>
              <a:ext uri="{FF2B5EF4-FFF2-40B4-BE49-F238E27FC236}">
                <a16:creationId xmlns:a16="http://schemas.microsoft.com/office/drawing/2014/main" id="{F0159437-6972-4F5B-B0E2-E1D1A53532DD}"/>
              </a:ext>
            </a:extLst>
          </p:cNvPr>
          <p:cNvGrpSpPr>
            <a:grpSpLocks/>
          </p:cNvGrpSpPr>
          <p:nvPr/>
        </p:nvGrpSpPr>
        <p:grpSpPr bwMode="auto">
          <a:xfrm>
            <a:off x="3581400" y="5484814"/>
            <a:ext cx="5105400" cy="458787"/>
            <a:chOff x="3124200" y="2819400"/>
            <a:chExt cx="3699565" cy="458788"/>
          </a:xfrm>
        </p:grpSpPr>
        <p:grpSp>
          <p:nvGrpSpPr>
            <p:cNvPr id="22546" name="Group 40">
              <a:extLst>
                <a:ext uri="{FF2B5EF4-FFF2-40B4-BE49-F238E27FC236}">
                  <a16:creationId xmlns:a16="http://schemas.microsoft.com/office/drawing/2014/main" id="{0961784D-F7E5-45CD-8CA2-7FB4FB63F1B5}"/>
                </a:ext>
              </a:extLst>
            </p:cNvPr>
            <p:cNvGrpSpPr>
              <a:grpSpLocks/>
            </p:cNvGrpSpPr>
            <p:nvPr/>
          </p:nvGrpSpPr>
          <p:grpSpPr bwMode="auto">
            <a:xfrm>
              <a:off x="3124200" y="2819400"/>
              <a:ext cx="1600200" cy="458788"/>
              <a:chOff x="963168" y="914400"/>
              <a:chExt cx="1600200" cy="458788"/>
            </a:xfrm>
          </p:grpSpPr>
          <p:cxnSp>
            <p:nvCxnSpPr>
              <p:cNvPr id="22550" name="Straight Arrow Connector 36">
                <a:extLst>
                  <a:ext uri="{FF2B5EF4-FFF2-40B4-BE49-F238E27FC236}">
                    <a16:creationId xmlns:a16="http://schemas.microsoft.com/office/drawing/2014/main" id="{102823B0-8EE9-4CE9-B3A1-3E630B2738F4}"/>
                  </a:ext>
                </a:extLst>
              </p:cNvPr>
              <p:cNvCxnSpPr>
                <a:cxnSpLocks noChangeShapeType="1"/>
              </p:cNvCxnSpPr>
              <p:nvPr/>
            </p:nvCxnSpPr>
            <p:spPr bwMode="auto">
              <a:xfrm>
                <a:off x="1371600" y="1371600"/>
                <a:ext cx="7620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22551" name="TextBox 39">
                <a:extLst>
                  <a:ext uri="{FF2B5EF4-FFF2-40B4-BE49-F238E27FC236}">
                    <a16:creationId xmlns:a16="http://schemas.microsoft.com/office/drawing/2014/main" id="{7EF6DD71-13FF-4B37-B008-A5CD70A43A8F}"/>
                  </a:ext>
                </a:extLst>
              </p:cNvPr>
              <p:cNvSpPr txBox="1">
                <a:spLocks noChangeArrowheads="1"/>
              </p:cNvSpPr>
              <p:nvPr/>
            </p:nvSpPr>
            <p:spPr bwMode="auto">
              <a:xfrm>
                <a:off x="963168" y="914400"/>
                <a:ext cx="1600200" cy="34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93000"/>
                  </a:lnSpc>
                  <a:buClr>
                    <a:srgbClr val="000000"/>
                  </a:buClr>
                  <a:buSzPct val="100000"/>
                  <a:buFont typeface="Times New Roman" panose="02020603050405020304" pitchFamily="18" charset="0"/>
                  <a:buNone/>
                </a:pPr>
                <a:r>
                  <a:rPr lang="en-US" altLang="en-US">
                    <a:latin typeface="Arial" panose="020B0604020202020204" pitchFamily="34" charset="0"/>
                    <a:ea typeface="ＭＳ Ｐゴシック" panose="020B0600070205080204" pitchFamily="34" charset="-128"/>
                    <a:cs typeface="WenQuanYi Zen Hei" charset="0"/>
                  </a:rPr>
                  <a:t>Protocols</a:t>
                </a:r>
              </a:p>
            </p:txBody>
          </p:sp>
        </p:grpSp>
        <p:grpSp>
          <p:nvGrpSpPr>
            <p:cNvPr id="22547" name="Group 40">
              <a:extLst>
                <a:ext uri="{FF2B5EF4-FFF2-40B4-BE49-F238E27FC236}">
                  <a16:creationId xmlns:a16="http://schemas.microsoft.com/office/drawing/2014/main" id="{547A930D-1636-425C-B3DF-D3ECB607D856}"/>
                </a:ext>
              </a:extLst>
            </p:cNvPr>
            <p:cNvGrpSpPr>
              <a:grpSpLocks/>
            </p:cNvGrpSpPr>
            <p:nvPr/>
          </p:nvGrpSpPr>
          <p:grpSpPr bwMode="auto">
            <a:xfrm>
              <a:off x="5223565" y="2819400"/>
              <a:ext cx="1600200" cy="458788"/>
              <a:chOff x="852733" y="914400"/>
              <a:chExt cx="1600200" cy="458788"/>
            </a:xfrm>
          </p:grpSpPr>
          <p:cxnSp>
            <p:nvCxnSpPr>
              <p:cNvPr id="22548" name="Straight Arrow Connector 36">
                <a:extLst>
                  <a:ext uri="{FF2B5EF4-FFF2-40B4-BE49-F238E27FC236}">
                    <a16:creationId xmlns:a16="http://schemas.microsoft.com/office/drawing/2014/main" id="{E8F09F4E-C4CD-410B-98ED-C6486693B97E}"/>
                  </a:ext>
                </a:extLst>
              </p:cNvPr>
              <p:cNvCxnSpPr>
                <a:cxnSpLocks noChangeShapeType="1"/>
              </p:cNvCxnSpPr>
              <p:nvPr/>
            </p:nvCxnSpPr>
            <p:spPr bwMode="auto">
              <a:xfrm>
                <a:off x="1238150" y="1371600"/>
                <a:ext cx="762000" cy="1588"/>
              </a:xfrm>
              <a:prstGeom prst="straightConnector1">
                <a:avLst/>
              </a:prstGeom>
              <a:noFill/>
              <a:ln w="38100">
                <a:solidFill>
                  <a:srgbClr val="008000"/>
                </a:solidFill>
                <a:round/>
                <a:headEnd type="arrow" w="med" len="med"/>
                <a:tailEnd type="arrow" w="med" len="med"/>
              </a:ln>
              <a:extLst>
                <a:ext uri="{909E8E84-426E-40DD-AFC4-6F175D3DCCD1}">
                  <a14:hiddenFill xmlns:a14="http://schemas.microsoft.com/office/drawing/2010/main">
                    <a:noFill/>
                  </a14:hiddenFill>
                </a:ext>
              </a:extLst>
            </p:spPr>
          </p:cxnSp>
          <p:sp>
            <p:nvSpPr>
              <p:cNvPr id="22549" name="TextBox 39">
                <a:extLst>
                  <a:ext uri="{FF2B5EF4-FFF2-40B4-BE49-F238E27FC236}">
                    <a16:creationId xmlns:a16="http://schemas.microsoft.com/office/drawing/2014/main" id="{B6107577-5DC0-485F-900B-8B075D3DA6B2}"/>
                  </a:ext>
                </a:extLst>
              </p:cNvPr>
              <p:cNvSpPr txBox="1">
                <a:spLocks noChangeArrowheads="1"/>
              </p:cNvSpPr>
              <p:nvPr/>
            </p:nvSpPr>
            <p:spPr bwMode="auto">
              <a:xfrm>
                <a:off x="852733" y="914400"/>
                <a:ext cx="1600200" cy="34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93000"/>
                  </a:lnSpc>
                  <a:buClr>
                    <a:srgbClr val="000000"/>
                  </a:buClr>
                  <a:buSzPct val="100000"/>
                  <a:buFont typeface="Times New Roman" panose="02020603050405020304" pitchFamily="18" charset="0"/>
                  <a:buNone/>
                </a:pPr>
                <a:r>
                  <a:rPr lang="en-US" altLang="en-US">
                    <a:latin typeface="Arial" panose="020B0604020202020204" pitchFamily="34" charset="0"/>
                    <a:ea typeface="ＭＳ Ｐゴシック" panose="020B0600070205080204" pitchFamily="34" charset="-128"/>
                    <a:cs typeface="WenQuanYi Zen Hei" charset="0"/>
                  </a:rPr>
                  <a:t>Protocols</a:t>
                </a:r>
              </a:p>
            </p:txBody>
          </p:sp>
        </p:grpSp>
      </p:grpSp>
      <p:sp>
        <p:nvSpPr>
          <p:cNvPr id="19" name="TextBox 18">
            <a:extLst>
              <a:ext uri="{FF2B5EF4-FFF2-40B4-BE49-F238E27FC236}">
                <a16:creationId xmlns:a16="http://schemas.microsoft.com/office/drawing/2014/main" id="{92131F49-E702-439A-BF29-23C6E3303269}"/>
              </a:ext>
            </a:extLst>
          </p:cNvPr>
          <p:cNvSpPr txBox="1">
            <a:spLocks noChangeArrowheads="1"/>
          </p:cNvSpPr>
          <p:nvPr/>
        </p:nvSpPr>
        <p:spPr bwMode="auto">
          <a:xfrm>
            <a:off x="1752600" y="4800601"/>
            <a:ext cx="1981200" cy="8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US" altLang="en-US"/>
              <a:t>Control via forwarding </a:t>
            </a:r>
          </a:p>
          <a:p>
            <a:pPr eaLnBrk="1">
              <a:lnSpc>
                <a:spcPct val="93000"/>
              </a:lnSpc>
              <a:buClr>
                <a:srgbClr val="000000"/>
              </a:buClr>
              <a:buSzPct val="100000"/>
              <a:buFont typeface="Times New Roman" panose="02020603050405020304" pitchFamily="18" charset="0"/>
              <a:buNone/>
            </a:pPr>
            <a:r>
              <a:rPr lang="en-US" altLang="en-US"/>
              <a:t>interface</a:t>
            </a:r>
          </a:p>
        </p:txBody>
      </p:sp>
      <p:sp>
        <p:nvSpPr>
          <p:cNvPr id="20" name="Rounded Rectangle 19">
            <a:extLst>
              <a:ext uri="{FF2B5EF4-FFF2-40B4-BE49-F238E27FC236}">
                <a16:creationId xmlns:a16="http://schemas.microsoft.com/office/drawing/2014/main" id="{8486EB34-014E-48AD-81BE-BE302DF7C23E}"/>
              </a:ext>
            </a:extLst>
          </p:cNvPr>
          <p:cNvSpPr/>
          <p:nvPr/>
        </p:nvSpPr>
        <p:spPr>
          <a:xfrm>
            <a:off x="2786064" y="4384676"/>
            <a:ext cx="6662737" cy="415925"/>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600" dirty="0">
                <a:solidFill>
                  <a:srgbClr val="FFFFFF"/>
                </a:solidFill>
                <a:latin typeface="Calibri" pitchFamily="34" charset="0"/>
                <a:ea typeface="ＭＳ Ｐゴシック" pitchFamily="34" charset="-128"/>
              </a:rPr>
              <a:t>Network Operating  System</a:t>
            </a:r>
          </a:p>
        </p:txBody>
      </p:sp>
      <p:sp>
        <p:nvSpPr>
          <p:cNvPr id="21" name="Rounded Rectangle 20">
            <a:extLst>
              <a:ext uri="{FF2B5EF4-FFF2-40B4-BE49-F238E27FC236}">
                <a16:creationId xmlns:a16="http://schemas.microsoft.com/office/drawing/2014/main" id="{93B8B2E4-1D79-4A50-9F73-C1F1CBCE996B}"/>
              </a:ext>
            </a:extLst>
          </p:cNvPr>
          <p:cNvSpPr/>
          <p:nvPr/>
        </p:nvSpPr>
        <p:spPr bwMode="auto">
          <a:xfrm>
            <a:off x="5181601" y="3241676"/>
            <a:ext cx="2035175" cy="492125"/>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nSpc>
                <a:spcPct val="93000"/>
              </a:lnSpc>
              <a:buClr>
                <a:srgbClr val="000000"/>
              </a:buClr>
              <a:buSzPct val="100000"/>
              <a:defRPr/>
            </a:pPr>
            <a:r>
              <a:rPr lang="en-US" sz="2000" dirty="0">
                <a:solidFill>
                  <a:schemeClr val="tx1"/>
                </a:solidFill>
              </a:rPr>
              <a:t>Control Programs</a:t>
            </a:r>
          </a:p>
        </p:txBody>
      </p:sp>
      <p:sp>
        <p:nvSpPr>
          <p:cNvPr id="22" name="TextBox 21">
            <a:extLst>
              <a:ext uri="{FF2B5EF4-FFF2-40B4-BE49-F238E27FC236}">
                <a16:creationId xmlns:a16="http://schemas.microsoft.com/office/drawing/2014/main" id="{A6899AB9-28BB-4BF1-8599-E962DD6247F6}"/>
              </a:ext>
            </a:extLst>
          </p:cNvPr>
          <p:cNvSpPr txBox="1">
            <a:spLocks noChangeArrowheads="1"/>
          </p:cNvSpPr>
          <p:nvPr/>
        </p:nvSpPr>
        <p:spPr bwMode="auto">
          <a:xfrm>
            <a:off x="3019425" y="2311401"/>
            <a:ext cx="6352380" cy="55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r>
              <a:rPr lang="en-US" altLang="en-US" sz="3200" b="1" u="sng">
                <a:solidFill>
                  <a:srgbClr val="FF0000"/>
                </a:solidFill>
              </a:rPr>
              <a:t>Software-Defined Networking (SDN)</a:t>
            </a:r>
          </a:p>
        </p:txBody>
      </p:sp>
      <p:pic>
        <p:nvPicPr>
          <p:cNvPr id="22542" name="Picture 2" descr="http://www.sand.com.hk/images/stories/Icon-Switch.png">
            <a:extLst>
              <a:ext uri="{FF2B5EF4-FFF2-40B4-BE49-F238E27FC236}">
                <a16:creationId xmlns:a16="http://schemas.microsoft.com/office/drawing/2014/main" id="{B0BD736E-D11E-422C-B117-E8C26DA3E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5705476"/>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4" descr="http://www.sand.com.hk/images/stories/Icon-Switch.png">
            <a:extLst>
              <a:ext uri="{FF2B5EF4-FFF2-40B4-BE49-F238E27FC236}">
                <a16:creationId xmlns:a16="http://schemas.microsoft.com/office/drawing/2014/main" id="{6DF5250E-C4DA-4722-9F5D-936A4B546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825" y="5697539"/>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6" descr="http://www.sand.com.hk/images/stories/Icon-Switch.png">
            <a:extLst>
              <a:ext uri="{FF2B5EF4-FFF2-40B4-BE49-F238E27FC236}">
                <a16:creationId xmlns:a16="http://schemas.microsoft.com/office/drawing/2014/main" id="{F48CC698-8F31-4AF3-83C1-5177B1A36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425" y="5705476"/>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5" name="Slide Number Placeholder 23">
            <a:extLst>
              <a:ext uri="{FF2B5EF4-FFF2-40B4-BE49-F238E27FC236}">
                <a16:creationId xmlns:a16="http://schemas.microsoft.com/office/drawing/2014/main" id="{68C354DD-164B-41A2-96B4-5F3B9B0E2BF7}"/>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3AFE39AE-5A4A-42C5-8063-D5F0D5A94D6E}" type="slidenum">
              <a:rPr lang="en-US" altLang="en-US"/>
              <a:pPr eaLnBrk="1">
                <a:lnSpc>
                  <a:spcPct val="93000"/>
                </a:lnSpc>
                <a:buClr>
                  <a:srgbClr val="000000"/>
                </a:buClr>
                <a:buSzPct val="100000"/>
                <a:buFont typeface="Times New Roman" panose="02020603050405020304" pitchFamily="18" charset="0"/>
                <a:buNone/>
              </a:pPr>
              <a:t>10</a:t>
            </a:fld>
            <a:endParaRPr lang="en-US" altLang="en-US"/>
          </a:p>
        </p:txBody>
      </p:sp>
    </p:spTree>
    <p:extLst>
      <p:ext uri="{BB962C8B-B14F-4D97-AF65-F5344CB8AC3E}">
        <p14:creationId xmlns:p14="http://schemas.microsoft.com/office/powerpoint/2010/main" val="148784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accel="50000" decel="50000"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0" grpId="0" animBg="1"/>
      <p:bldP spid="21"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7B1E52D-8171-44A2-9C6C-573B4377AEC0}"/>
              </a:ext>
            </a:extLst>
          </p:cNvPr>
          <p:cNvSpPr>
            <a:spLocks noGrp="1" noChangeArrowheads="1"/>
          </p:cNvSpPr>
          <p:nvPr>
            <p:ph type="title"/>
          </p:nvPr>
        </p:nvSpPr>
        <p:spPr>
          <a:xfrm>
            <a:off x="2209800" y="304800"/>
            <a:ext cx="8839200" cy="1143000"/>
          </a:xfrm>
        </p:spPr>
        <p:txBody>
          <a:bodyPr/>
          <a:lstStyle/>
          <a:p>
            <a:pPr eaLnBrk="1"/>
            <a:r>
              <a:rPr lang="en-US" altLang="en-US" b="1" u="sng" dirty="0">
                <a:latin typeface="Times New Roman" panose="02020603050405020304" pitchFamily="18" charset="0"/>
                <a:cs typeface="Times New Roman" panose="02020603050405020304" pitchFamily="18" charset="0"/>
              </a:rPr>
              <a:t>Software Defined Networking</a:t>
            </a:r>
          </a:p>
        </p:txBody>
      </p:sp>
      <p:sp>
        <p:nvSpPr>
          <p:cNvPr id="6" name="Content Placeholder 2">
            <a:extLst>
              <a:ext uri="{FF2B5EF4-FFF2-40B4-BE49-F238E27FC236}">
                <a16:creationId xmlns:a16="http://schemas.microsoft.com/office/drawing/2014/main" id="{8AABB2C0-2E9E-4B5B-93A4-8CEEC898EC99}"/>
              </a:ext>
            </a:extLst>
          </p:cNvPr>
          <p:cNvSpPr>
            <a:spLocks noGrp="1" noChangeArrowheads="1"/>
          </p:cNvSpPr>
          <p:nvPr>
            <p:ph idx="1"/>
          </p:nvPr>
        </p:nvSpPr>
        <p:spPr>
          <a:xfrm>
            <a:off x="2209800" y="1508125"/>
            <a:ext cx="8686800" cy="4419600"/>
          </a:xfrm>
        </p:spPr>
        <p:txBody>
          <a:bodyPr/>
          <a:lstStyle/>
          <a:p>
            <a:pPr eaLnBrk="1"/>
            <a:r>
              <a:rPr lang="en-US" altLang="en-US" b="1"/>
              <a:t>No longer designing distributed control protocols</a:t>
            </a:r>
          </a:p>
          <a:p>
            <a:pPr eaLnBrk="1"/>
            <a:endParaRPr lang="en-US" altLang="en-US"/>
          </a:p>
          <a:p>
            <a:pPr eaLnBrk="1"/>
            <a:endParaRPr lang="en-US" altLang="en-US"/>
          </a:p>
          <a:p>
            <a:pPr eaLnBrk="1"/>
            <a:r>
              <a:rPr lang="en-US" altLang="en-US" b="1"/>
              <a:t>Much easier to write, verify, maintain, …</a:t>
            </a:r>
          </a:p>
          <a:p>
            <a:pPr lvl="1" eaLnBrk="1"/>
            <a:r>
              <a:rPr lang="en-US" altLang="en-US"/>
              <a:t>An interface for programming</a:t>
            </a:r>
          </a:p>
          <a:p>
            <a:pPr eaLnBrk="1"/>
            <a:endParaRPr lang="en-US" altLang="en-US"/>
          </a:p>
          <a:p>
            <a:pPr eaLnBrk="1"/>
            <a:r>
              <a:rPr lang="en-US" altLang="en-US" b="1"/>
              <a:t>NOS serves as fundamental control block</a:t>
            </a:r>
          </a:p>
          <a:p>
            <a:pPr lvl="1" eaLnBrk="1"/>
            <a:r>
              <a:rPr lang="en-US" altLang="en-US"/>
              <a:t>With a global view of network</a:t>
            </a:r>
          </a:p>
        </p:txBody>
      </p:sp>
      <p:sp>
        <p:nvSpPr>
          <p:cNvPr id="23556" name="Slide Number Placeholder 4">
            <a:extLst>
              <a:ext uri="{FF2B5EF4-FFF2-40B4-BE49-F238E27FC236}">
                <a16:creationId xmlns:a16="http://schemas.microsoft.com/office/drawing/2014/main" id="{BA20866A-D417-4D56-918C-242C4F9184BB}"/>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BB7E5BAC-53BE-44C6-B1D1-B715D4DC2E5C}" type="slidenum">
              <a:rPr lang="en-US" altLang="en-US"/>
              <a:pPr eaLnBrk="1">
                <a:lnSpc>
                  <a:spcPct val="93000"/>
                </a:lnSpc>
                <a:buClr>
                  <a:srgbClr val="000000"/>
                </a:buClr>
                <a:buSzPct val="100000"/>
                <a:buFont typeface="Times New Roman" panose="02020603050405020304" pitchFamily="18" charset="0"/>
                <a:buNone/>
              </a:pPr>
              <a:t>11</a:t>
            </a:fld>
            <a:endParaRPr lang="en-US" altLang="en-US"/>
          </a:p>
        </p:txBody>
      </p:sp>
      <p:sp>
        <p:nvSpPr>
          <p:cNvPr id="3" name="Right Arrow 2">
            <a:extLst>
              <a:ext uri="{FF2B5EF4-FFF2-40B4-BE49-F238E27FC236}">
                <a16:creationId xmlns:a16="http://schemas.microsoft.com/office/drawing/2014/main" id="{47D75351-D439-459F-91AD-EB58EE8EB63C}"/>
              </a:ext>
            </a:extLst>
          </p:cNvPr>
          <p:cNvSpPr/>
          <p:nvPr/>
        </p:nvSpPr>
        <p:spPr>
          <a:xfrm>
            <a:off x="1676400" y="1676400"/>
            <a:ext cx="5334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p>
        </p:txBody>
      </p:sp>
    </p:spTree>
    <p:extLst>
      <p:ext uri="{BB962C8B-B14F-4D97-AF65-F5344CB8AC3E}">
        <p14:creationId xmlns:p14="http://schemas.microsoft.com/office/powerpoint/2010/main" val="3655889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
            <a:extLst>
              <a:ext uri="{FF2B5EF4-FFF2-40B4-BE49-F238E27FC236}">
                <a16:creationId xmlns:a16="http://schemas.microsoft.com/office/drawing/2014/main" id="{C19E6935-4296-40A3-A5E5-85A5BCC0DBF4}"/>
              </a:ext>
            </a:extLst>
          </p:cNvPr>
          <p:cNvSpPr>
            <a:spLocks/>
          </p:cNvSpPr>
          <p:nvPr/>
        </p:nvSpPr>
        <p:spPr bwMode="auto">
          <a:xfrm>
            <a:off x="2398713" y="3544888"/>
            <a:ext cx="7385050" cy="3027362"/>
          </a:xfrm>
          <a:prstGeom prst="roundRect">
            <a:avLst>
              <a:gd name="adj" fmla="val 6486"/>
            </a:avLst>
          </a:prstGeom>
          <a:solidFill>
            <a:schemeClr val="accent1">
              <a:lumMod val="20000"/>
              <a:lumOff val="80000"/>
            </a:schemeClr>
          </a:solidFill>
          <a:ln>
            <a:noFill/>
          </a:ln>
        </p:spPr>
        <p:txBody>
          <a:bodyPr lIns="0" tIns="0" rIns="0" bIns="0"/>
          <a:lstStyle/>
          <a:p>
            <a:pPr eaLnBrk="1">
              <a:lnSpc>
                <a:spcPct val="93000"/>
              </a:lnSpc>
              <a:buClr>
                <a:srgbClr val="000000"/>
              </a:buClr>
              <a:buSzPct val="100000"/>
              <a:buFont typeface="Times New Roman" panose="02020603050405020304" pitchFamily="18" charset="0"/>
              <a:buNone/>
              <a:defRPr/>
            </a:pPr>
            <a:endParaRPr lang="en-US">
              <a:latin typeface="Calibri" pitchFamily="34" charset="0"/>
            </a:endParaRPr>
          </a:p>
        </p:txBody>
      </p:sp>
      <p:sp>
        <p:nvSpPr>
          <p:cNvPr id="24579" name="Title 1">
            <a:extLst>
              <a:ext uri="{FF2B5EF4-FFF2-40B4-BE49-F238E27FC236}">
                <a16:creationId xmlns:a16="http://schemas.microsoft.com/office/drawing/2014/main" id="{4A163168-15B3-462B-A418-E9DA09044927}"/>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OpenFlow</a:t>
            </a:r>
          </a:p>
        </p:txBody>
      </p:sp>
      <p:sp>
        <p:nvSpPr>
          <p:cNvPr id="24580" name="Slide Number Placeholder 3">
            <a:extLst>
              <a:ext uri="{FF2B5EF4-FFF2-40B4-BE49-F238E27FC236}">
                <a16:creationId xmlns:a16="http://schemas.microsoft.com/office/drawing/2014/main" id="{32DA4F14-A0A7-4EA1-8B69-68ED15115D15}"/>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2FBA9C1D-B2BF-49AA-B1D1-0B9C229EC32F}" type="slidenum">
              <a:rPr lang="en-US" altLang="en-US"/>
              <a:pPr eaLnBrk="1">
                <a:lnSpc>
                  <a:spcPct val="93000"/>
                </a:lnSpc>
                <a:buClr>
                  <a:srgbClr val="000000"/>
                </a:buClr>
                <a:buSzPct val="100000"/>
                <a:buFont typeface="Times New Roman" panose="02020603050405020304" pitchFamily="18" charset="0"/>
                <a:buNone/>
              </a:pPr>
              <a:t>12</a:t>
            </a:fld>
            <a:endParaRPr lang="en-US" altLang="en-US"/>
          </a:p>
        </p:txBody>
      </p:sp>
      <p:sp>
        <p:nvSpPr>
          <p:cNvPr id="12" name="AutoShape 2">
            <a:extLst>
              <a:ext uri="{FF2B5EF4-FFF2-40B4-BE49-F238E27FC236}">
                <a16:creationId xmlns:a16="http://schemas.microsoft.com/office/drawing/2014/main" id="{1FEA09D1-AD3C-45FD-94E0-DB2A56D0A9DA}"/>
              </a:ext>
            </a:extLst>
          </p:cNvPr>
          <p:cNvSpPr>
            <a:spLocks/>
          </p:cNvSpPr>
          <p:nvPr/>
        </p:nvSpPr>
        <p:spPr bwMode="auto">
          <a:xfrm>
            <a:off x="2630488" y="5259388"/>
            <a:ext cx="6894512" cy="1054100"/>
          </a:xfrm>
          <a:prstGeom prst="roundRect">
            <a:avLst>
              <a:gd name="adj" fmla="val 8472"/>
            </a:avLst>
          </a:prstGeom>
          <a:solidFill>
            <a:srgbClr val="0070C0"/>
          </a:solidFill>
          <a:ln w="25400" cap="flat">
            <a:solidFill>
              <a:srgbClr val="163F88"/>
            </a:solidFill>
            <a:prstDash val="solid"/>
            <a:miter lim="800000"/>
            <a:headEnd type="none" w="med" len="med"/>
            <a:tailEnd type="none" w="med" len="med"/>
          </a:ln>
        </p:spPr>
        <p:txBody>
          <a:bodyPr lIns="0" tIns="0" rIns="0" bIns="0" anchor="ctr"/>
          <a:lstStyle/>
          <a:p>
            <a:pPr>
              <a:lnSpc>
                <a:spcPct val="93000"/>
              </a:lnSpc>
              <a:buClr>
                <a:srgbClr val="000000"/>
              </a:buClr>
              <a:buSzPct val="100000"/>
              <a:defRPr/>
            </a:pPr>
            <a:r>
              <a:rPr lang="en-US" sz="4500" dirty="0">
                <a:solidFill>
                  <a:srgbClr val="001949"/>
                </a:solidFill>
                <a:effectLst>
                  <a:outerShdw blurRad="38100" dist="38100" dir="2700000" algn="tl">
                    <a:srgbClr val="000000"/>
                  </a:outerShdw>
                </a:effectLst>
                <a:ea typeface="Gill Sans" charset="0"/>
                <a:cs typeface="Gill Sans" charset="0"/>
              </a:rPr>
              <a:t>Data Path (Hardware)</a:t>
            </a:r>
          </a:p>
        </p:txBody>
      </p:sp>
      <p:sp>
        <p:nvSpPr>
          <p:cNvPr id="13" name="AutoShape 3">
            <a:extLst>
              <a:ext uri="{FF2B5EF4-FFF2-40B4-BE49-F238E27FC236}">
                <a16:creationId xmlns:a16="http://schemas.microsoft.com/office/drawing/2014/main" id="{A1B1AFCD-B9B6-46BC-BE9F-21F38677EA1E}"/>
              </a:ext>
            </a:extLst>
          </p:cNvPr>
          <p:cNvSpPr>
            <a:spLocks/>
          </p:cNvSpPr>
          <p:nvPr/>
        </p:nvSpPr>
        <p:spPr bwMode="auto">
          <a:xfrm>
            <a:off x="2630488" y="3794125"/>
            <a:ext cx="6894512" cy="1036638"/>
          </a:xfrm>
          <a:prstGeom prst="roundRect">
            <a:avLst>
              <a:gd name="adj" fmla="val 6894"/>
            </a:avLst>
          </a:prstGeom>
          <a:solidFill>
            <a:srgbClr val="FAB7AA"/>
          </a:solidFill>
          <a:ln w="25400" cap="flat">
            <a:solidFill>
              <a:srgbClr val="163F88"/>
            </a:solidFill>
            <a:prstDash val="solid"/>
            <a:miter lim="800000"/>
            <a:headEnd type="none" w="med" len="med"/>
            <a:tailEnd type="none" w="med" len="med"/>
          </a:ln>
        </p:spPr>
        <p:txBody>
          <a:bodyPr lIns="0" tIns="0" rIns="0" bIns="0" anchor="ctr"/>
          <a:lstStyle/>
          <a:p>
            <a:pPr>
              <a:lnSpc>
                <a:spcPct val="93000"/>
              </a:lnSpc>
              <a:buClr>
                <a:srgbClr val="000000"/>
              </a:buClr>
              <a:buSzPct val="100000"/>
              <a:defRPr/>
            </a:pPr>
            <a:r>
              <a:rPr lang="en-US" sz="4500" dirty="0">
                <a:solidFill>
                  <a:srgbClr val="001949"/>
                </a:solidFill>
                <a:effectLst>
                  <a:outerShdw blurRad="38100" dist="38100" dir="2700000" algn="tl">
                    <a:srgbClr val="000000"/>
                  </a:outerShdw>
                </a:effectLst>
                <a:ea typeface="Gill Sans" charset="0"/>
                <a:cs typeface="Gill Sans" charset="0"/>
              </a:rPr>
              <a:t>Control Path (Software)</a:t>
            </a:r>
          </a:p>
        </p:txBody>
      </p:sp>
      <p:sp>
        <p:nvSpPr>
          <p:cNvPr id="24584" name="Line 4">
            <a:extLst>
              <a:ext uri="{FF2B5EF4-FFF2-40B4-BE49-F238E27FC236}">
                <a16:creationId xmlns:a16="http://schemas.microsoft.com/office/drawing/2014/main" id="{B97DBAE9-91BA-4F94-A72D-13C81F7F3152}"/>
              </a:ext>
            </a:extLst>
          </p:cNvPr>
          <p:cNvSpPr>
            <a:spLocks noChangeShapeType="1"/>
          </p:cNvSpPr>
          <p:nvPr/>
        </p:nvSpPr>
        <p:spPr bwMode="auto">
          <a:xfrm rot="10800000" flipH="1">
            <a:off x="2560638" y="5018088"/>
            <a:ext cx="7072312" cy="17462"/>
          </a:xfrm>
          <a:prstGeom prst="line">
            <a:avLst/>
          </a:prstGeom>
          <a:noFill/>
          <a:ln w="63500">
            <a:solidFill>
              <a:srgbClr val="001949"/>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92730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7E0AA10-9195-43CA-A041-272D52FCC5A2}"/>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OpenFlow</a:t>
            </a:r>
          </a:p>
        </p:txBody>
      </p:sp>
      <p:sp>
        <p:nvSpPr>
          <p:cNvPr id="25603" name="Slide Number Placeholder 3">
            <a:extLst>
              <a:ext uri="{FF2B5EF4-FFF2-40B4-BE49-F238E27FC236}">
                <a16:creationId xmlns:a16="http://schemas.microsoft.com/office/drawing/2014/main" id="{EABBE14E-9B72-485F-A1ED-CC4FB58F1BF5}"/>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C6F843B0-E9F6-484D-85EE-B570B12C5885}" type="slidenum">
              <a:rPr lang="en-US" altLang="en-US"/>
              <a:pPr eaLnBrk="1">
                <a:lnSpc>
                  <a:spcPct val="93000"/>
                </a:lnSpc>
                <a:buClr>
                  <a:srgbClr val="000000"/>
                </a:buClr>
                <a:buSzPct val="100000"/>
                <a:buFont typeface="Times New Roman" panose="02020603050405020304" pitchFamily="18" charset="0"/>
                <a:buNone/>
              </a:pPr>
              <a:t>13</a:t>
            </a:fld>
            <a:endParaRPr lang="en-US" altLang="en-US"/>
          </a:p>
        </p:txBody>
      </p:sp>
      <p:sp>
        <p:nvSpPr>
          <p:cNvPr id="5" name="AutoShape 1">
            <a:extLst>
              <a:ext uri="{FF2B5EF4-FFF2-40B4-BE49-F238E27FC236}">
                <a16:creationId xmlns:a16="http://schemas.microsoft.com/office/drawing/2014/main" id="{114F1418-FF11-4A25-A1D5-9897F1F31052}"/>
              </a:ext>
            </a:extLst>
          </p:cNvPr>
          <p:cNvSpPr>
            <a:spLocks/>
          </p:cNvSpPr>
          <p:nvPr/>
        </p:nvSpPr>
        <p:spPr bwMode="auto">
          <a:xfrm>
            <a:off x="2398713" y="3544888"/>
            <a:ext cx="7385050" cy="3027362"/>
          </a:xfrm>
          <a:prstGeom prst="roundRect">
            <a:avLst>
              <a:gd name="adj" fmla="val 6486"/>
            </a:avLst>
          </a:prstGeom>
          <a:solidFill>
            <a:schemeClr val="accent1">
              <a:lumMod val="20000"/>
              <a:lumOff val="80000"/>
            </a:schemeClr>
          </a:solidFill>
          <a:ln>
            <a:noFill/>
          </a:ln>
        </p:spPr>
        <p:txBody>
          <a:bodyPr lIns="0" tIns="0" rIns="0" bIns="0"/>
          <a:lstStyle/>
          <a:p>
            <a:pPr eaLnBrk="1">
              <a:lnSpc>
                <a:spcPct val="93000"/>
              </a:lnSpc>
              <a:buClr>
                <a:srgbClr val="000000"/>
              </a:buClr>
              <a:buSzPct val="100000"/>
              <a:buFont typeface="Times New Roman" panose="02020603050405020304" pitchFamily="18" charset="0"/>
              <a:buNone/>
              <a:defRPr/>
            </a:pPr>
            <a:endParaRPr lang="en-US">
              <a:latin typeface="Calibri" pitchFamily="34" charset="0"/>
            </a:endParaRPr>
          </a:p>
        </p:txBody>
      </p:sp>
      <p:sp>
        <p:nvSpPr>
          <p:cNvPr id="6" name="AutoShape 2">
            <a:extLst>
              <a:ext uri="{FF2B5EF4-FFF2-40B4-BE49-F238E27FC236}">
                <a16:creationId xmlns:a16="http://schemas.microsoft.com/office/drawing/2014/main" id="{630CA494-289F-422C-814B-1BFC3A3B4A28}"/>
              </a:ext>
            </a:extLst>
          </p:cNvPr>
          <p:cNvSpPr>
            <a:spLocks/>
          </p:cNvSpPr>
          <p:nvPr/>
        </p:nvSpPr>
        <p:spPr bwMode="auto">
          <a:xfrm>
            <a:off x="2630488" y="5259388"/>
            <a:ext cx="6894512" cy="1054100"/>
          </a:xfrm>
          <a:prstGeom prst="roundRect">
            <a:avLst>
              <a:gd name="adj" fmla="val 8472"/>
            </a:avLst>
          </a:prstGeom>
          <a:solidFill>
            <a:srgbClr val="0070C0"/>
          </a:solidFill>
          <a:ln w="25400" cap="flat">
            <a:solidFill>
              <a:srgbClr val="163F88"/>
            </a:solidFill>
            <a:prstDash val="solid"/>
            <a:miter lim="800000"/>
            <a:headEnd type="none" w="med" len="med"/>
            <a:tailEnd type="none" w="med" len="med"/>
          </a:ln>
        </p:spPr>
        <p:txBody>
          <a:bodyPr lIns="0" tIns="0" rIns="0" bIns="0" anchor="ctr"/>
          <a:lstStyle/>
          <a:p>
            <a:pPr>
              <a:lnSpc>
                <a:spcPct val="93000"/>
              </a:lnSpc>
              <a:buClr>
                <a:srgbClr val="000000"/>
              </a:buClr>
              <a:buSzPct val="100000"/>
              <a:defRPr/>
            </a:pPr>
            <a:r>
              <a:rPr lang="en-US" sz="4500" dirty="0">
                <a:solidFill>
                  <a:srgbClr val="001949"/>
                </a:solidFill>
                <a:effectLst>
                  <a:outerShdw blurRad="38100" dist="38100" dir="2700000" algn="tl">
                    <a:srgbClr val="000000"/>
                  </a:outerShdw>
                </a:effectLst>
                <a:ea typeface="Gill Sans" charset="0"/>
                <a:cs typeface="Gill Sans" charset="0"/>
              </a:rPr>
              <a:t>Data Path (Hardware)</a:t>
            </a:r>
          </a:p>
        </p:txBody>
      </p:sp>
      <p:sp>
        <p:nvSpPr>
          <p:cNvPr id="7" name="AutoShape 3">
            <a:extLst>
              <a:ext uri="{FF2B5EF4-FFF2-40B4-BE49-F238E27FC236}">
                <a16:creationId xmlns:a16="http://schemas.microsoft.com/office/drawing/2014/main" id="{392CE50F-7B09-411A-91D9-CCAD66688584}"/>
              </a:ext>
            </a:extLst>
          </p:cNvPr>
          <p:cNvSpPr>
            <a:spLocks/>
          </p:cNvSpPr>
          <p:nvPr/>
        </p:nvSpPr>
        <p:spPr bwMode="auto">
          <a:xfrm>
            <a:off x="2630489" y="3794125"/>
            <a:ext cx="3394075" cy="1036638"/>
          </a:xfrm>
          <a:prstGeom prst="roundRect">
            <a:avLst>
              <a:gd name="adj" fmla="val 6894"/>
            </a:avLst>
          </a:prstGeom>
          <a:solidFill>
            <a:srgbClr val="FAB7AA"/>
          </a:solidFill>
          <a:ln w="25400" cap="flat">
            <a:solidFill>
              <a:srgbClr val="163F88"/>
            </a:solidFill>
            <a:prstDash val="solid"/>
            <a:miter lim="800000"/>
            <a:headEnd type="none" w="med" len="med"/>
            <a:tailEnd type="none" w="med" len="med"/>
          </a:ln>
        </p:spPr>
        <p:txBody>
          <a:bodyPr lIns="0" tIns="0" rIns="0" bIns="0" anchor="ctr"/>
          <a:lstStyle/>
          <a:p>
            <a:pPr>
              <a:lnSpc>
                <a:spcPct val="93000"/>
              </a:lnSpc>
              <a:buClr>
                <a:srgbClr val="000000"/>
              </a:buClr>
              <a:buSzPct val="100000"/>
              <a:defRPr/>
            </a:pPr>
            <a:r>
              <a:rPr lang="en-US" sz="4500" dirty="0">
                <a:solidFill>
                  <a:srgbClr val="001949"/>
                </a:solidFill>
                <a:effectLst>
                  <a:outerShdw blurRad="38100" dist="38100" dir="2700000" algn="tl">
                    <a:srgbClr val="000000"/>
                  </a:outerShdw>
                </a:effectLst>
                <a:ea typeface="Gill Sans" charset="0"/>
                <a:cs typeface="Gill Sans" charset="0"/>
              </a:rPr>
              <a:t>Control Path</a:t>
            </a:r>
          </a:p>
        </p:txBody>
      </p:sp>
      <p:sp>
        <p:nvSpPr>
          <p:cNvPr id="25607" name="Line 4">
            <a:extLst>
              <a:ext uri="{FF2B5EF4-FFF2-40B4-BE49-F238E27FC236}">
                <a16:creationId xmlns:a16="http://schemas.microsoft.com/office/drawing/2014/main" id="{9DDF383B-EB71-4F96-9564-1AD201BF78A3}"/>
              </a:ext>
            </a:extLst>
          </p:cNvPr>
          <p:cNvSpPr>
            <a:spLocks noChangeShapeType="1"/>
          </p:cNvSpPr>
          <p:nvPr/>
        </p:nvSpPr>
        <p:spPr bwMode="auto">
          <a:xfrm rot="10800000" flipH="1">
            <a:off x="2560638" y="5018088"/>
            <a:ext cx="7072312" cy="17462"/>
          </a:xfrm>
          <a:prstGeom prst="line">
            <a:avLst/>
          </a:prstGeom>
          <a:noFill/>
          <a:ln w="63500">
            <a:solidFill>
              <a:srgbClr val="001949"/>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AutoShape 5">
            <a:extLst>
              <a:ext uri="{FF2B5EF4-FFF2-40B4-BE49-F238E27FC236}">
                <a16:creationId xmlns:a16="http://schemas.microsoft.com/office/drawing/2014/main" id="{5FAC6F17-EE19-4E15-9618-5870517BAB5A}"/>
              </a:ext>
            </a:extLst>
          </p:cNvPr>
          <p:cNvSpPr>
            <a:spLocks/>
          </p:cNvSpPr>
          <p:nvPr/>
        </p:nvSpPr>
        <p:spPr bwMode="auto">
          <a:xfrm>
            <a:off x="6176964" y="3794125"/>
            <a:ext cx="3348037" cy="1036638"/>
          </a:xfrm>
          <a:prstGeom prst="roundRect">
            <a:avLst>
              <a:gd name="adj" fmla="val 6894"/>
            </a:avLst>
          </a:prstGeom>
          <a:solidFill>
            <a:srgbClr val="92D050"/>
          </a:solidFill>
          <a:ln w="25400" cap="flat">
            <a:solidFill>
              <a:srgbClr val="163F88"/>
            </a:solidFill>
            <a:prstDash val="solid"/>
            <a:miter lim="800000"/>
            <a:headEnd type="none" w="med" len="med"/>
            <a:tailEnd type="none" w="med" len="med"/>
          </a:ln>
        </p:spPr>
        <p:txBody>
          <a:bodyPr lIns="0" tIns="0" rIns="0" bIns="0" anchor="ctr"/>
          <a:lstStyle/>
          <a:p>
            <a:pPr>
              <a:lnSpc>
                <a:spcPct val="93000"/>
              </a:lnSpc>
              <a:buClr>
                <a:srgbClr val="000000"/>
              </a:buClr>
              <a:buSzPct val="100000"/>
              <a:defRPr/>
            </a:pPr>
            <a:r>
              <a:rPr lang="en-US" sz="4500" dirty="0" err="1">
                <a:solidFill>
                  <a:srgbClr val="001949"/>
                </a:solidFill>
                <a:effectLst>
                  <a:outerShdw blurRad="38100" dist="38100" dir="2700000" algn="tl">
                    <a:srgbClr val="000000"/>
                  </a:outerShdw>
                </a:effectLst>
                <a:ea typeface="Gill Sans" charset="0"/>
                <a:cs typeface="Gill Sans" charset="0"/>
              </a:rPr>
              <a:t>OpenFlow</a:t>
            </a:r>
            <a:endParaRPr lang="en-US" sz="4500" dirty="0">
              <a:solidFill>
                <a:srgbClr val="001949"/>
              </a:solidFill>
              <a:effectLst>
                <a:outerShdw blurRad="38100" dist="38100" dir="2700000" algn="tl">
                  <a:srgbClr val="000000"/>
                </a:outerShdw>
              </a:effectLst>
              <a:ea typeface="Gill Sans" charset="0"/>
              <a:cs typeface="Gill Sans" charset="0"/>
            </a:endParaRPr>
          </a:p>
        </p:txBody>
      </p:sp>
      <p:sp>
        <p:nvSpPr>
          <p:cNvPr id="10" name="AutoShape 6">
            <a:extLst>
              <a:ext uri="{FF2B5EF4-FFF2-40B4-BE49-F238E27FC236}">
                <a16:creationId xmlns:a16="http://schemas.microsoft.com/office/drawing/2014/main" id="{98C8A120-8CD7-4B64-AF7E-3B9A52CFEF77}"/>
              </a:ext>
            </a:extLst>
          </p:cNvPr>
          <p:cNvSpPr>
            <a:spLocks/>
          </p:cNvSpPr>
          <p:nvPr/>
        </p:nvSpPr>
        <p:spPr bwMode="auto">
          <a:xfrm>
            <a:off x="3371850" y="1143001"/>
            <a:ext cx="5581650" cy="1177925"/>
          </a:xfrm>
          <a:prstGeom prst="roundRect">
            <a:avLst>
              <a:gd name="adj" fmla="val 16667"/>
            </a:avLst>
          </a:prstGeom>
          <a:solidFill>
            <a:schemeClr val="bg1">
              <a:lumMod val="95000"/>
            </a:schemeClr>
          </a:solidFill>
          <a:ln>
            <a:noFill/>
          </a:ln>
        </p:spPr>
        <p:txBody>
          <a:bodyPr lIns="0" tIns="0" rIns="0" bIns="0"/>
          <a:lstStyle/>
          <a:p>
            <a:pPr eaLnBrk="1">
              <a:lnSpc>
                <a:spcPct val="93000"/>
              </a:lnSpc>
              <a:buClr>
                <a:srgbClr val="000000"/>
              </a:buClr>
              <a:buSzPct val="100000"/>
              <a:buFont typeface="Times New Roman" panose="02020603050405020304" pitchFamily="18" charset="0"/>
              <a:buNone/>
              <a:defRPr/>
            </a:pPr>
            <a:endParaRPr lang="en-US">
              <a:latin typeface="Calibri" pitchFamily="34" charset="0"/>
            </a:endParaRPr>
          </a:p>
        </p:txBody>
      </p:sp>
      <p:sp>
        <p:nvSpPr>
          <p:cNvPr id="11" name="AutoShape 7">
            <a:extLst>
              <a:ext uri="{FF2B5EF4-FFF2-40B4-BE49-F238E27FC236}">
                <a16:creationId xmlns:a16="http://schemas.microsoft.com/office/drawing/2014/main" id="{FE4767EC-6298-4F1F-ADFF-41758E0E444F}"/>
              </a:ext>
            </a:extLst>
          </p:cNvPr>
          <p:cNvSpPr>
            <a:spLocks/>
          </p:cNvSpPr>
          <p:nvPr/>
        </p:nvSpPr>
        <p:spPr bwMode="auto">
          <a:xfrm>
            <a:off x="3452813" y="1214438"/>
            <a:ext cx="5429250" cy="1035050"/>
          </a:xfrm>
          <a:prstGeom prst="roundRect">
            <a:avLst>
              <a:gd name="adj" fmla="val 14653"/>
            </a:avLst>
          </a:prstGeom>
          <a:solidFill>
            <a:srgbClr val="92D050"/>
          </a:solidFill>
          <a:ln w="25400" cap="flat">
            <a:solidFill>
              <a:srgbClr val="163F88"/>
            </a:solidFill>
            <a:prstDash val="solid"/>
            <a:miter lim="800000"/>
            <a:headEnd type="none" w="med" len="med"/>
            <a:tailEnd type="none" w="med" len="med"/>
          </a:ln>
        </p:spPr>
        <p:txBody>
          <a:bodyPr lIns="0" tIns="0" rIns="0" bIns="0" anchor="ctr"/>
          <a:lstStyle/>
          <a:p>
            <a:pPr>
              <a:lnSpc>
                <a:spcPct val="93000"/>
              </a:lnSpc>
              <a:buClr>
                <a:srgbClr val="000000"/>
              </a:buClr>
              <a:buSzPct val="100000"/>
              <a:defRPr/>
            </a:pPr>
            <a:r>
              <a:rPr lang="en-US" sz="4500" dirty="0" err="1">
                <a:solidFill>
                  <a:srgbClr val="001949"/>
                </a:solidFill>
                <a:effectLst>
                  <a:outerShdw blurRad="38100" dist="38100" dir="2700000" algn="tl">
                    <a:srgbClr val="000000"/>
                  </a:outerShdw>
                </a:effectLst>
                <a:ea typeface="Gill Sans" charset="0"/>
                <a:cs typeface="Gill Sans" charset="0"/>
              </a:rPr>
              <a:t>OpenFlow</a:t>
            </a:r>
            <a:r>
              <a:rPr lang="en-US" sz="4500" dirty="0">
                <a:solidFill>
                  <a:srgbClr val="001949"/>
                </a:solidFill>
                <a:effectLst>
                  <a:outerShdw blurRad="38100" dist="38100" dir="2700000" algn="tl">
                    <a:srgbClr val="000000"/>
                  </a:outerShdw>
                </a:effectLst>
                <a:ea typeface="Gill Sans" charset="0"/>
                <a:cs typeface="Gill Sans" charset="0"/>
              </a:rPr>
              <a:t> Controller</a:t>
            </a:r>
          </a:p>
        </p:txBody>
      </p:sp>
      <p:sp>
        <p:nvSpPr>
          <p:cNvPr id="12" name="Line 8">
            <a:extLst>
              <a:ext uri="{FF2B5EF4-FFF2-40B4-BE49-F238E27FC236}">
                <a16:creationId xmlns:a16="http://schemas.microsoft.com/office/drawing/2014/main" id="{C137C97D-4AF3-415C-AB21-18C382D77FF4}"/>
              </a:ext>
            </a:extLst>
          </p:cNvPr>
          <p:cNvSpPr>
            <a:spLocks noChangeShapeType="1"/>
          </p:cNvSpPr>
          <p:nvPr/>
        </p:nvSpPr>
        <p:spPr bwMode="auto">
          <a:xfrm flipH="1">
            <a:off x="7810500" y="2320926"/>
            <a:ext cx="0" cy="1223963"/>
          </a:xfrm>
          <a:prstGeom prst="line">
            <a:avLst/>
          </a:prstGeom>
          <a:noFill/>
          <a:ln w="139700">
            <a:solidFill>
              <a:srgbClr val="FF7F00"/>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9">
            <a:extLst>
              <a:ext uri="{FF2B5EF4-FFF2-40B4-BE49-F238E27FC236}">
                <a16:creationId xmlns:a16="http://schemas.microsoft.com/office/drawing/2014/main" id="{1A870509-1D19-495A-A2EE-9E990AAD5750}"/>
              </a:ext>
            </a:extLst>
          </p:cNvPr>
          <p:cNvSpPr>
            <a:spLocks/>
          </p:cNvSpPr>
          <p:nvPr/>
        </p:nvSpPr>
        <p:spPr bwMode="auto">
          <a:xfrm>
            <a:off x="2428875" y="2649121"/>
            <a:ext cx="5155386" cy="48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3000"/>
              </a:lnSpc>
              <a:buClr>
                <a:srgbClr val="000000"/>
              </a:buClr>
              <a:buSzPct val="100000"/>
              <a:buFont typeface="Times New Roman" panose="02020603050405020304" pitchFamily="18" charset="0"/>
              <a:buNone/>
            </a:pPr>
            <a:r>
              <a:rPr lang="en-US" altLang="en-US" sz="3400">
                <a:latin typeface="Calibri" panose="020F0502020204030204" pitchFamily="34" charset="0"/>
              </a:rPr>
              <a:t>OpenFlow Protocol (SSL/TCP)</a:t>
            </a:r>
          </a:p>
        </p:txBody>
      </p:sp>
      <p:sp>
        <p:nvSpPr>
          <p:cNvPr id="25613" name="Rectangle 14">
            <a:extLst>
              <a:ext uri="{FF2B5EF4-FFF2-40B4-BE49-F238E27FC236}">
                <a16:creationId xmlns:a16="http://schemas.microsoft.com/office/drawing/2014/main" id="{E07C7D41-C80C-480F-9A5F-68608926034C}"/>
              </a:ext>
            </a:extLst>
          </p:cNvPr>
          <p:cNvSpPr>
            <a:spLocks noChangeArrowheads="1"/>
          </p:cNvSpPr>
          <p:nvPr/>
        </p:nvSpPr>
        <p:spPr bwMode="auto">
          <a:xfrm>
            <a:off x="1524000" y="6596063"/>
            <a:ext cx="7010400" cy="249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n-US" altLang="en-US" sz="1100">
                <a:latin typeface="Calibri" panose="020F0502020204030204" pitchFamily="34" charset="0"/>
              </a:rPr>
              <a:t>OpenFlow/SDN tutorial, </a:t>
            </a:r>
            <a:r>
              <a:rPr lang="en-US" altLang="en-US" sz="1100"/>
              <a:t>Srini Seetharaman, Deutsche Telekom, Silicon Valley Innovation Center</a:t>
            </a:r>
          </a:p>
        </p:txBody>
      </p:sp>
    </p:spTree>
    <p:extLst>
      <p:ext uri="{BB962C8B-B14F-4D97-AF65-F5344CB8AC3E}">
        <p14:creationId xmlns:p14="http://schemas.microsoft.com/office/powerpoint/2010/main" val="1216191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nodeType="afterGroup">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1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0" presetClass="entr" presetSubtype="0" fill="hold" nodeType="click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par>
                          <p:cTn id="14" fill="hold" nodeType="afterGroup">
                            <p:stCondLst>
                              <p:cond delay="500"/>
                            </p:stCondLst>
                            <p:childTnLst>
                              <p:par>
                                <p:cTn id="15" presetID="0" presetClass="entr" presetSubtype="0" fill="hold" grpId="0"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P spid="1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8672017-9B5B-4019-AD86-D90F0E15AC99}"/>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OpenFlow Switching</a:t>
            </a:r>
          </a:p>
        </p:txBody>
      </p:sp>
      <p:sp>
        <p:nvSpPr>
          <p:cNvPr id="26627" name="Slide Number Placeholder 3">
            <a:extLst>
              <a:ext uri="{FF2B5EF4-FFF2-40B4-BE49-F238E27FC236}">
                <a16:creationId xmlns:a16="http://schemas.microsoft.com/office/drawing/2014/main" id="{2787D089-A02E-442B-966A-5C81D2148763}"/>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E63AB408-6197-456A-B257-2CFA0DAE475E}" type="slidenum">
              <a:rPr lang="en-US" altLang="en-US"/>
              <a:pPr eaLnBrk="1">
                <a:lnSpc>
                  <a:spcPct val="93000"/>
                </a:lnSpc>
                <a:buClr>
                  <a:srgbClr val="000000"/>
                </a:buClr>
                <a:buSzPct val="100000"/>
                <a:buFont typeface="Times New Roman" panose="02020603050405020304" pitchFamily="18" charset="0"/>
                <a:buNone/>
              </a:pPr>
              <a:t>14</a:t>
            </a:fld>
            <a:endParaRPr lang="en-US" altLang="en-US"/>
          </a:p>
        </p:txBody>
      </p:sp>
      <p:pic>
        <p:nvPicPr>
          <p:cNvPr id="26629" name="Picture 1">
            <a:extLst>
              <a:ext uri="{FF2B5EF4-FFF2-40B4-BE49-F238E27FC236}">
                <a16:creationId xmlns:a16="http://schemas.microsoft.com/office/drawing/2014/main" id="{E8488D01-B6BC-4069-AC9E-44C1575BE50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5626100"/>
            <a:ext cx="114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0" name="Picture 2">
            <a:extLst>
              <a:ext uri="{FF2B5EF4-FFF2-40B4-BE49-F238E27FC236}">
                <a16:creationId xmlns:a16="http://schemas.microsoft.com/office/drawing/2014/main" id="{A854D661-788F-4381-8E7F-E17DC369BA1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626100"/>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1" name="Picture 3">
            <a:extLst>
              <a:ext uri="{FF2B5EF4-FFF2-40B4-BE49-F238E27FC236}">
                <a16:creationId xmlns:a16="http://schemas.microsoft.com/office/drawing/2014/main" id="{1396187B-DE51-426A-B49D-A152A6C77A1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075" y="5635625"/>
            <a:ext cx="1143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2" name="Picture 4">
            <a:extLst>
              <a:ext uri="{FF2B5EF4-FFF2-40B4-BE49-F238E27FC236}">
                <a16:creationId xmlns:a16="http://schemas.microsoft.com/office/drawing/2014/main" id="{4503E931-A98B-435C-A80B-613CC2DA3A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5626100"/>
            <a:ext cx="114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3" name="Line 5">
            <a:extLst>
              <a:ext uri="{FF2B5EF4-FFF2-40B4-BE49-F238E27FC236}">
                <a16:creationId xmlns:a16="http://schemas.microsoft.com/office/drawing/2014/main" id="{25EB0282-1FC7-429F-8566-6EAAE55813A3}"/>
              </a:ext>
            </a:extLst>
          </p:cNvPr>
          <p:cNvSpPr>
            <a:spLocks noChangeShapeType="1"/>
          </p:cNvSpPr>
          <p:nvPr/>
        </p:nvSpPr>
        <p:spPr bwMode="auto">
          <a:xfrm flipH="1">
            <a:off x="2827339" y="4786313"/>
            <a:ext cx="536575" cy="965200"/>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4" name="Line 6">
            <a:extLst>
              <a:ext uri="{FF2B5EF4-FFF2-40B4-BE49-F238E27FC236}">
                <a16:creationId xmlns:a16="http://schemas.microsoft.com/office/drawing/2014/main" id="{380215E3-3FD6-41EE-9581-1DE89CBE0B70}"/>
              </a:ext>
            </a:extLst>
          </p:cNvPr>
          <p:cNvSpPr>
            <a:spLocks noChangeShapeType="1"/>
          </p:cNvSpPr>
          <p:nvPr/>
        </p:nvSpPr>
        <p:spPr bwMode="auto">
          <a:xfrm flipH="1">
            <a:off x="4238626" y="4776789"/>
            <a:ext cx="284163" cy="9286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5" name="Line 7">
            <a:extLst>
              <a:ext uri="{FF2B5EF4-FFF2-40B4-BE49-F238E27FC236}">
                <a16:creationId xmlns:a16="http://schemas.microsoft.com/office/drawing/2014/main" id="{AA2F7E11-A94D-44E2-82A5-5ED0758D32E5}"/>
              </a:ext>
            </a:extLst>
          </p:cNvPr>
          <p:cNvSpPr>
            <a:spLocks noChangeShapeType="1"/>
          </p:cNvSpPr>
          <p:nvPr/>
        </p:nvSpPr>
        <p:spPr bwMode="auto">
          <a:xfrm>
            <a:off x="5810251" y="4786314"/>
            <a:ext cx="125413" cy="9286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6" name="Line 8">
            <a:extLst>
              <a:ext uri="{FF2B5EF4-FFF2-40B4-BE49-F238E27FC236}">
                <a16:creationId xmlns:a16="http://schemas.microsoft.com/office/drawing/2014/main" id="{5E735705-065B-468E-9B58-6B7F8A62C266}"/>
              </a:ext>
            </a:extLst>
          </p:cNvPr>
          <p:cNvSpPr>
            <a:spLocks noChangeShapeType="1"/>
          </p:cNvSpPr>
          <p:nvPr/>
        </p:nvSpPr>
        <p:spPr bwMode="auto">
          <a:xfrm>
            <a:off x="7167564" y="4803775"/>
            <a:ext cx="223837" cy="973138"/>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37" name="Rectangle 9">
            <a:extLst>
              <a:ext uri="{FF2B5EF4-FFF2-40B4-BE49-F238E27FC236}">
                <a16:creationId xmlns:a16="http://schemas.microsoft.com/office/drawing/2014/main" id="{80440DBB-643D-49BF-A9C9-C115F82BC6BB}"/>
              </a:ext>
            </a:extLst>
          </p:cNvPr>
          <p:cNvSpPr>
            <a:spLocks/>
          </p:cNvSpPr>
          <p:nvPr/>
        </p:nvSpPr>
        <p:spPr bwMode="auto">
          <a:xfrm>
            <a:off x="9042400" y="528638"/>
            <a:ext cx="14097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0000"/>
              </a:lnSpc>
              <a:buClr>
                <a:srgbClr val="000000"/>
              </a:buClr>
              <a:buSzPct val="100000"/>
              <a:buFont typeface="Times New Roman" panose="02020603050405020304" pitchFamily="18" charset="0"/>
              <a:buNone/>
            </a:pPr>
            <a:r>
              <a:rPr lang="en-US" altLang="en-US" sz="2700">
                <a:solidFill>
                  <a:srgbClr val="92D050"/>
                </a:solidFill>
                <a:latin typeface="Calibri" panose="020F0502020204030204" pitchFamily="34" charset="0"/>
              </a:rPr>
              <a:t>Controller</a:t>
            </a:r>
          </a:p>
        </p:txBody>
      </p:sp>
      <p:pic>
        <p:nvPicPr>
          <p:cNvPr id="26638" name="Picture 10">
            <a:extLst>
              <a:ext uri="{FF2B5EF4-FFF2-40B4-BE49-F238E27FC236}">
                <a16:creationId xmlns:a16="http://schemas.microsoft.com/office/drawing/2014/main" id="{DACD6A98-48B3-4684-A200-3E2A61A913D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0351" y="1000126"/>
            <a:ext cx="1446213"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9" name="Rectangle 11">
            <a:extLst>
              <a:ext uri="{FF2B5EF4-FFF2-40B4-BE49-F238E27FC236}">
                <a16:creationId xmlns:a16="http://schemas.microsoft.com/office/drawing/2014/main" id="{3F96831B-26B9-40BE-A74D-48799188C0B2}"/>
              </a:ext>
            </a:extLst>
          </p:cNvPr>
          <p:cNvSpPr>
            <a:spLocks/>
          </p:cNvSpPr>
          <p:nvPr/>
        </p:nvSpPr>
        <p:spPr bwMode="auto">
          <a:xfrm>
            <a:off x="9779000" y="1536471"/>
            <a:ext cx="242054" cy="25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3000"/>
              </a:lnSpc>
              <a:buClr>
                <a:srgbClr val="000000"/>
              </a:buClr>
              <a:buSzPct val="100000"/>
              <a:buFont typeface="Times New Roman" panose="02020603050405020304" pitchFamily="18" charset="0"/>
              <a:buNone/>
            </a:pPr>
            <a:r>
              <a:rPr lang="en-US" altLang="en-US">
                <a:solidFill>
                  <a:srgbClr val="FFFFFF"/>
                </a:solidFill>
                <a:latin typeface="Calibri" panose="020F0502020204030204" pitchFamily="34" charset="0"/>
              </a:rPr>
              <a:t>PC</a:t>
            </a:r>
          </a:p>
        </p:txBody>
      </p:sp>
      <p:sp>
        <p:nvSpPr>
          <p:cNvPr id="26640" name="Line 12">
            <a:extLst>
              <a:ext uri="{FF2B5EF4-FFF2-40B4-BE49-F238E27FC236}">
                <a16:creationId xmlns:a16="http://schemas.microsoft.com/office/drawing/2014/main" id="{93B655DF-8E53-446F-AFB6-4CC16823F9B4}"/>
              </a:ext>
            </a:extLst>
          </p:cNvPr>
          <p:cNvSpPr>
            <a:spLocks noChangeShapeType="1"/>
          </p:cNvSpPr>
          <p:nvPr/>
        </p:nvSpPr>
        <p:spPr bwMode="auto">
          <a:xfrm>
            <a:off x="4551364" y="3313114"/>
            <a:ext cx="1749425" cy="1587"/>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641" name="Rectangle 13">
            <a:extLst>
              <a:ext uri="{FF2B5EF4-FFF2-40B4-BE49-F238E27FC236}">
                <a16:creationId xmlns:a16="http://schemas.microsoft.com/office/drawing/2014/main" id="{5FDBBB33-425C-4ABA-ABC6-63528FA9AF66}"/>
              </a:ext>
            </a:extLst>
          </p:cNvPr>
          <p:cNvSpPr>
            <a:spLocks/>
          </p:cNvSpPr>
          <p:nvPr/>
        </p:nvSpPr>
        <p:spPr bwMode="auto">
          <a:xfrm>
            <a:off x="1836739" y="3373055"/>
            <a:ext cx="865365" cy="48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3000"/>
              </a:lnSpc>
              <a:buClr>
                <a:srgbClr val="000000"/>
              </a:buClr>
              <a:buSzPct val="100000"/>
              <a:buFont typeface="Times New Roman" panose="02020603050405020304" pitchFamily="18" charset="0"/>
              <a:buNone/>
            </a:pPr>
            <a:r>
              <a:rPr lang="en-US" altLang="en-US" sz="1700">
                <a:solidFill>
                  <a:srgbClr val="163F88"/>
                </a:solidFill>
                <a:latin typeface="Calibri" panose="020F0502020204030204" pitchFamily="34" charset="0"/>
              </a:rPr>
              <a:t>Hardware</a:t>
            </a:r>
          </a:p>
          <a:p>
            <a:pPr eaLnBrk="1">
              <a:lnSpc>
                <a:spcPct val="93000"/>
              </a:lnSpc>
              <a:buClr>
                <a:srgbClr val="000000"/>
              </a:buClr>
              <a:buSzPct val="100000"/>
              <a:buFont typeface="Times New Roman" panose="02020603050405020304" pitchFamily="18" charset="0"/>
              <a:buNone/>
            </a:pPr>
            <a:r>
              <a:rPr lang="en-US" altLang="en-US" sz="1700">
                <a:solidFill>
                  <a:srgbClr val="163F88"/>
                </a:solidFill>
                <a:latin typeface="Calibri" panose="020F0502020204030204" pitchFamily="34" charset="0"/>
              </a:rPr>
              <a:t>Layer</a:t>
            </a:r>
          </a:p>
        </p:txBody>
      </p:sp>
      <p:sp>
        <p:nvSpPr>
          <p:cNvPr id="26642" name="Rectangle 14">
            <a:extLst>
              <a:ext uri="{FF2B5EF4-FFF2-40B4-BE49-F238E27FC236}">
                <a16:creationId xmlns:a16="http://schemas.microsoft.com/office/drawing/2014/main" id="{0C89D294-95DA-4D93-91BF-01C3274AFDA9}"/>
              </a:ext>
            </a:extLst>
          </p:cNvPr>
          <p:cNvSpPr>
            <a:spLocks/>
          </p:cNvSpPr>
          <p:nvPr/>
        </p:nvSpPr>
        <p:spPr bwMode="auto">
          <a:xfrm>
            <a:off x="1884363" y="1774442"/>
            <a:ext cx="794576" cy="48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3000"/>
              </a:lnSpc>
              <a:buClr>
                <a:srgbClr val="000000"/>
              </a:buClr>
              <a:buSzPct val="100000"/>
              <a:buFont typeface="Times New Roman" panose="02020603050405020304" pitchFamily="18" charset="0"/>
              <a:buNone/>
            </a:pPr>
            <a:r>
              <a:rPr lang="en-US" altLang="en-US" sz="1700">
                <a:solidFill>
                  <a:srgbClr val="163F88"/>
                </a:solidFill>
                <a:latin typeface="Calibri" panose="020F0502020204030204" pitchFamily="34" charset="0"/>
              </a:rPr>
              <a:t>Software</a:t>
            </a:r>
          </a:p>
          <a:p>
            <a:pPr eaLnBrk="1">
              <a:lnSpc>
                <a:spcPct val="93000"/>
              </a:lnSpc>
              <a:buClr>
                <a:srgbClr val="000000"/>
              </a:buClr>
              <a:buSzPct val="100000"/>
              <a:buFont typeface="Times New Roman" panose="02020603050405020304" pitchFamily="18" charset="0"/>
              <a:buNone/>
            </a:pPr>
            <a:r>
              <a:rPr lang="en-US" altLang="en-US" sz="1700">
                <a:solidFill>
                  <a:srgbClr val="163F88"/>
                </a:solidFill>
                <a:latin typeface="Calibri" panose="020F0502020204030204" pitchFamily="34" charset="0"/>
              </a:rPr>
              <a:t>Layer</a:t>
            </a:r>
          </a:p>
        </p:txBody>
      </p:sp>
      <p:sp>
        <p:nvSpPr>
          <p:cNvPr id="44" name="AutoShape 15">
            <a:extLst>
              <a:ext uri="{FF2B5EF4-FFF2-40B4-BE49-F238E27FC236}">
                <a16:creationId xmlns:a16="http://schemas.microsoft.com/office/drawing/2014/main" id="{53656927-006E-4908-BEEC-2A42B6E48E8E}"/>
              </a:ext>
            </a:extLst>
          </p:cNvPr>
          <p:cNvSpPr>
            <a:spLocks/>
          </p:cNvSpPr>
          <p:nvPr/>
        </p:nvSpPr>
        <p:spPr bwMode="auto">
          <a:xfrm>
            <a:off x="2782889" y="1312864"/>
            <a:ext cx="5037137" cy="3455987"/>
          </a:xfrm>
          <a:prstGeom prst="roundRect">
            <a:avLst>
              <a:gd name="adj" fmla="val 3875"/>
            </a:avLst>
          </a:prstGeom>
          <a:solidFill>
            <a:schemeClr val="accent1">
              <a:lumMod val="20000"/>
              <a:lumOff val="80000"/>
            </a:schemeClr>
          </a:solidFill>
          <a:ln w="25400">
            <a:solidFill>
              <a:srgbClr val="163F88"/>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defRPr/>
            </a:pPr>
            <a:endParaRPr lang="en-US">
              <a:latin typeface="Calibri" pitchFamily="34" charset="0"/>
            </a:endParaRPr>
          </a:p>
        </p:txBody>
      </p:sp>
      <p:sp>
        <p:nvSpPr>
          <p:cNvPr id="26644" name="Rectangle 16">
            <a:extLst>
              <a:ext uri="{FF2B5EF4-FFF2-40B4-BE49-F238E27FC236}">
                <a16:creationId xmlns:a16="http://schemas.microsoft.com/office/drawing/2014/main" id="{D17A6459-F8A4-41C1-9BD2-00AF1FEDB2D0}"/>
              </a:ext>
            </a:extLst>
          </p:cNvPr>
          <p:cNvSpPr>
            <a:spLocks/>
          </p:cNvSpPr>
          <p:nvPr/>
        </p:nvSpPr>
        <p:spPr bwMode="auto">
          <a:xfrm>
            <a:off x="4343400" y="2619376"/>
            <a:ext cx="18303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OpenFlow Table</a:t>
            </a:r>
          </a:p>
        </p:txBody>
      </p:sp>
      <p:sp>
        <p:nvSpPr>
          <p:cNvPr id="26645" name="Line 17">
            <a:extLst>
              <a:ext uri="{FF2B5EF4-FFF2-40B4-BE49-F238E27FC236}">
                <a16:creationId xmlns:a16="http://schemas.microsoft.com/office/drawing/2014/main" id="{76E0297C-4C21-4FA4-91A6-6D50B59C5DCC}"/>
              </a:ext>
            </a:extLst>
          </p:cNvPr>
          <p:cNvSpPr>
            <a:spLocks noChangeShapeType="1"/>
          </p:cNvSpPr>
          <p:nvPr/>
        </p:nvSpPr>
        <p:spPr bwMode="auto">
          <a:xfrm rot="10800000" flipH="1">
            <a:off x="7847013" y="1446213"/>
            <a:ext cx="1574800" cy="544512"/>
          </a:xfrm>
          <a:prstGeom prst="line">
            <a:avLst/>
          </a:prstGeom>
          <a:noFill/>
          <a:ln w="762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26646" name="Group 18">
            <a:extLst>
              <a:ext uri="{FF2B5EF4-FFF2-40B4-BE49-F238E27FC236}">
                <a16:creationId xmlns:a16="http://schemas.microsoft.com/office/drawing/2014/main" id="{B5968371-2353-481E-A79B-34BC1C82BD3D}"/>
              </a:ext>
            </a:extLst>
          </p:cNvPr>
          <p:cNvGrpSpPr>
            <a:grpSpLocks/>
          </p:cNvGrpSpPr>
          <p:nvPr/>
        </p:nvGrpSpPr>
        <p:grpSpPr bwMode="auto">
          <a:xfrm>
            <a:off x="2876550" y="2851150"/>
            <a:ext cx="4827588" cy="571500"/>
            <a:chOff x="0" y="0"/>
            <a:chExt cx="4323" cy="512"/>
          </a:xfrm>
        </p:grpSpPr>
        <p:sp>
          <p:nvSpPr>
            <p:cNvPr id="26665" name="Rectangle 19">
              <a:extLst>
                <a:ext uri="{FF2B5EF4-FFF2-40B4-BE49-F238E27FC236}">
                  <a16:creationId xmlns:a16="http://schemas.microsoft.com/office/drawing/2014/main" id="{D06DD1D2-211C-4C57-9F01-C4CB3A31748B}"/>
                </a:ext>
              </a:extLst>
            </p:cNvPr>
            <p:cNvSpPr>
              <a:spLocks/>
            </p:cNvSpPr>
            <p:nvPr/>
          </p:nvSpPr>
          <p:spPr bwMode="auto">
            <a:xfrm>
              <a:off x="4" y="15"/>
              <a:ext cx="593" cy="480"/>
            </a:xfrm>
            <a:prstGeom prst="rect">
              <a:avLst/>
            </a:prstGeom>
            <a:solidFill>
              <a:srgbClr val="BBE0E3"/>
            </a:solidFill>
            <a:ln w="12700">
              <a:solidFill>
                <a:schemeClr val="tx1"/>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66" name="Rectangle 20">
              <a:extLst>
                <a:ext uri="{FF2B5EF4-FFF2-40B4-BE49-F238E27FC236}">
                  <a16:creationId xmlns:a16="http://schemas.microsoft.com/office/drawing/2014/main" id="{8525E19D-38DF-4DCD-8CF3-3B6210CB8DF7}"/>
                </a:ext>
              </a:extLst>
            </p:cNvPr>
            <p:cNvSpPr>
              <a:spLocks/>
            </p:cNvSpPr>
            <p:nvPr/>
          </p:nvSpPr>
          <p:spPr bwMode="auto">
            <a:xfrm>
              <a:off x="0" y="0"/>
              <a:ext cx="5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MAC</a:t>
              </a:r>
            </a:p>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src</a:t>
              </a:r>
            </a:p>
          </p:txBody>
        </p:sp>
        <p:sp>
          <p:nvSpPr>
            <p:cNvPr id="26667" name="Rectangle 21">
              <a:extLst>
                <a:ext uri="{FF2B5EF4-FFF2-40B4-BE49-F238E27FC236}">
                  <a16:creationId xmlns:a16="http://schemas.microsoft.com/office/drawing/2014/main" id="{4F7D6D09-D600-4636-983A-B99E1E94A903}"/>
                </a:ext>
              </a:extLst>
            </p:cNvPr>
            <p:cNvSpPr>
              <a:spLocks/>
            </p:cNvSpPr>
            <p:nvPr/>
          </p:nvSpPr>
          <p:spPr bwMode="auto">
            <a:xfrm>
              <a:off x="597" y="15"/>
              <a:ext cx="593" cy="480"/>
            </a:xfrm>
            <a:prstGeom prst="rect">
              <a:avLst/>
            </a:prstGeom>
            <a:solidFill>
              <a:srgbClr val="BBE0E3"/>
            </a:solidFill>
            <a:ln w="12700">
              <a:solidFill>
                <a:schemeClr val="tx1"/>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68" name="Rectangle 22">
              <a:extLst>
                <a:ext uri="{FF2B5EF4-FFF2-40B4-BE49-F238E27FC236}">
                  <a16:creationId xmlns:a16="http://schemas.microsoft.com/office/drawing/2014/main" id="{8A8F1F8B-30E1-40D8-BB66-835FAEC2AA78}"/>
                </a:ext>
              </a:extLst>
            </p:cNvPr>
            <p:cNvSpPr>
              <a:spLocks/>
            </p:cNvSpPr>
            <p:nvPr/>
          </p:nvSpPr>
          <p:spPr bwMode="auto">
            <a:xfrm>
              <a:off x="623" y="0"/>
              <a:ext cx="56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MAC</a:t>
              </a:r>
            </a:p>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dst</a:t>
              </a:r>
            </a:p>
          </p:txBody>
        </p:sp>
        <p:sp>
          <p:nvSpPr>
            <p:cNvPr id="26669" name="Rectangle 23">
              <a:extLst>
                <a:ext uri="{FF2B5EF4-FFF2-40B4-BE49-F238E27FC236}">
                  <a16:creationId xmlns:a16="http://schemas.microsoft.com/office/drawing/2014/main" id="{3EDE1E20-9CE8-49EF-A68B-B27DCDDB44C8}"/>
                </a:ext>
              </a:extLst>
            </p:cNvPr>
            <p:cNvSpPr>
              <a:spLocks/>
            </p:cNvSpPr>
            <p:nvPr/>
          </p:nvSpPr>
          <p:spPr bwMode="auto">
            <a:xfrm>
              <a:off x="1191" y="15"/>
              <a:ext cx="592" cy="480"/>
            </a:xfrm>
            <a:prstGeom prst="rect">
              <a:avLst/>
            </a:prstGeom>
            <a:solidFill>
              <a:srgbClr val="BBE0E3"/>
            </a:solidFill>
            <a:ln w="12700">
              <a:solidFill>
                <a:schemeClr val="tx1"/>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70" name="Rectangle 24">
              <a:extLst>
                <a:ext uri="{FF2B5EF4-FFF2-40B4-BE49-F238E27FC236}">
                  <a16:creationId xmlns:a16="http://schemas.microsoft.com/office/drawing/2014/main" id="{841F3946-D8DD-49A0-B657-FC44897E5C68}"/>
                </a:ext>
              </a:extLst>
            </p:cNvPr>
            <p:cNvSpPr>
              <a:spLocks/>
            </p:cNvSpPr>
            <p:nvPr/>
          </p:nvSpPr>
          <p:spPr bwMode="auto">
            <a:xfrm>
              <a:off x="1196" y="0"/>
              <a:ext cx="59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IP</a:t>
              </a:r>
            </a:p>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Src</a:t>
              </a:r>
            </a:p>
          </p:txBody>
        </p:sp>
        <p:sp>
          <p:nvSpPr>
            <p:cNvPr id="26671" name="Rectangle 25">
              <a:extLst>
                <a:ext uri="{FF2B5EF4-FFF2-40B4-BE49-F238E27FC236}">
                  <a16:creationId xmlns:a16="http://schemas.microsoft.com/office/drawing/2014/main" id="{95F9C917-C06D-47E9-B5FA-C81098185491}"/>
                </a:ext>
              </a:extLst>
            </p:cNvPr>
            <p:cNvSpPr>
              <a:spLocks/>
            </p:cNvSpPr>
            <p:nvPr/>
          </p:nvSpPr>
          <p:spPr bwMode="auto">
            <a:xfrm>
              <a:off x="1790" y="15"/>
              <a:ext cx="593" cy="480"/>
            </a:xfrm>
            <a:prstGeom prst="rect">
              <a:avLst/>
            </a:prstGeom>
            <a:solidFill>
              <a:srgbClr val="BBE0E3"/>
            </a:solidFill>
            <a:ln w="12700">
              <a:solidFill>
                <a:schemeClr val="tx1"/>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72" name="Rectangle 26">
              <a:extLst>
                <a:ext uri="{FF2B5EF4-FFF2-40B4-BE49-F238E27FC236}">
                  <a16:creationId xmlns:a16="http://schemas.microsoft.com/office/drawing/2014/main" id="{548F8CE9-CD31-4D9C-9857-8E64FC5AED09}"/>
                </a:ext>
              </a:extLst>
            </p:cNvPr>
            <p:cNvSpPr>
              <a:spLocks/>
            </p:cNvSpPr>
            <p:nvPr/>
          </p:nvSpPr>
          <p:spPr bwMode="auto">
            <a:xfrm>
              <a:off x="1787" y="0"/>
              <a:ext cx="59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IP</a:t>
              </a:r>
            </a:p>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Dst</a:t>
              </a:r>
            </a:p>
          </p:txBody>
        </p:sp>
        <p:sp>
          <p:nvSpPr>
            <p:cNvPr id="26673" name="Rectangle 27">
              <a:extLst>
                <a:ext uri="{FF2B5EF4-FFF2-40B4-BE49-F238E27FC236}">
                  <a16:creationId xmlns:a16="http://schemas.microsoft.com/office/drawing/2014/main" id="{08E214BA-1D1D-468D-9E01-7A045DB3AEFB}"/>
                </a:ext>
              </a:extLst>
            </p:cNvPr>
            <p:cNvSpPr>
              <a:spLocks/>
            </p:cNvSpPr>
            <p:nvPr/>
          </p:nvSpPr>
          <p:spPr bwMode="auto">
            <a:xfrm>
              <a:off x="2376" y="15"/>
              <a:ext cx="593" cy="480"/>
            </a:xfrm>
            <a:prstGeom prst="rect">
              <a:avLst/>
            </a:prstGeom>
            <a:solidFill>
              <a:srgbClr val="BBE0E3"/>
            </a:solidFill>
            <a:ln w="12700">
              <a:solidFill>
                <a:schemeClr val="tx1"/>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74" name="Rectangle 28">
              <a:extLst>
                <a:ext uri="{FF2B5EF4-FFF2-40B4-BE49-F238E27FC236}">
                  <a16:creationId xmlns:a16="http://schemas.microsoft.com/office/drawing/2014/main" id="{9EEDAB54-FF40-4E26-A6E6-5152A998F945}"/>
                </a:ext>
              </a:extLst>
            </p:cNvPr>
            <p:cNvSpPr>
              <a:spLocks/>
            </p:cNvSpPr>
            <p:nvPr/>
          </p:nvSpPr>
          <p:spPr bwMode="auto">
            <a:xfrm>
              <a:off x="2380"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TCP</a:t>
              </a:r>
            </a:p>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sport</a:t>
              </a:r>
            </a:p>
          </p:txBody>
        </p:sp>
        <p:sp>
          <p:nvSpPr>
            <p:cNvPr id="26675" name="Rectangle 29">
              <a:extLst>
                <a:ext uri="{FF2B5EF4-FFF2-40B4-BE49-F238E27FC236}">
                  <a16:creationId xmlns:a16="http://schemas.microsoft.com/office/drawing/2014/main" id="{69FE7233-14B3-4F08-B032-00A975861BF7}"/>
                </a:ext>
              </a:extLst>
            </p:cNvPr>
            <p:cNvSpPr>
              <a:spLocks/>
            </p:cNvSpPr>
            <p:nvPr/>
          </p:nvSpPr>
          <p:spPr bwMode="auto">
            <a:xfrm>
              <a:off x="2976" y="15"/>
              <a:ext cx="593" cy="480"/>
            </a:xfrm>
            <a:prstGeom prst="rect">
              <a:avLst/>
            </a:prstGeom>
            <a:solidFill>
              <a:srgbClr val="BBE0E3"/>
            </a:solidFill>
            <a:ln w="12700">
              <a:solidFill>
                <a:schemeClr val="tx1"/>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76" name="Rectangle 30">
              <a:extLst>
                <a:ext uri="{FF2B5EF4-FFF2-40B4-BE49-F238E27FC236}">
                  <a16:creationId xmlns:a16="http://schemas.microsoft.com/office/drawing/2014/main" id="{5606FBBC-D9FE-4F32-87F5-D3FAC7CDCD6E}"/>
                </a:ext>
              </a:extLst>
            </p:cNvPr>
            <p:cNvSpPr>
              <a:spLocks/>
            </p:cNvSpPr>
            <p:nvPr/>
          </p:nvSpPr>
          <p:spPr bwMode="auto">
            <a:xfrm>
              <a:off x="2971" y="0"/>
              <a:ext cx="59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TCP</a:t>
              </a:r>
            </a:p>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dport</a:t>
              </a:r>
            </a:p>
          </p:txBody>
        </p:sp>
        <p:sp>
          <p:nvSpPr>
            <p:cNvPr id="26677" name="Rectangle 31">
              <a:extLst>
                <a:ext uri="{FF2B5EF4-FFF2-40B4-BE49-F238E27FC236}">
                  <a16:creationId xmlns:a16="http://schemas.microsoft.com/office/drawing/2014/main" id="{0E42625F-80D2-4696-95D6-B94BE79E6F1B}"/>
                </a:ext>
              </a:extLst>
            </p:cNvPr>
            <p:cNvSpPr>
              <a:spLocks/>
            </p:cNvSpPr>
            <p:nvPr/>
          </p:nvSpPr>
          <p:spPr bwMode="auto">
            <a:xfrm>
              <a:off x="3576" y="12"/>
              <a:ext cx="747" cy="483"/>
            </a:xfrm>
            <a:prstGeom prst="rect">
              <a:avLst/>
            </a:prstGeom>
            <a:solidFill>
              <a:srgbClr val="CBE97B"/>
            </a:solidFill>
            <a:ln w="12700">
              <a:solidFill>
                <a:srgbClr val="697D3A"/>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78" name="Rectangle 32">
              <a:extLst>
                <a:ext uri="{FF2B5EF4-FFF2-40B4-BE49-F238E27FC236}">
                  <a16:creationId xmlns:a16="http://schemas.microsoft.com/office/drawing/2014/main" id="{03F3237C-30F0-4B58-BDEE-80EFA53C2545}"/>
                </a:ext>
              </a:extLst>
            </p:cNvPr>
            <p:cNvSpPr>
              <a:spLocks/>
            </p:cNvSpPr>
            <p:nvPr/>
          </p:nvSpPr>
          <p:spPr bwMode="auto">
            <a:xfrm>
              <a:off x="3568" y="11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700">
                  <a:latin typeface="Calibri" panose="020F0502020204030204" pitchFamily="34" charset="0"/>
                </a:rPr>
                <a:t>Action</a:t>
              </a:r>
            </a:p>
          </p:txBody>
        </p:sp>
      </p:grpSp>
      <p:sp>
        <p:nvSpPr>
          <p:cNvPr id="26647" name="AutoShape 33">
            <a:extLst>
              <a:ext uri="{FF2B5EF4-FFF2-40B4-BE49-F238E27FC236}">
                <a16:creationId xmlns:a16="http://schemas.microsoft.com/office/drawing/2014/main" id="{A06BE644-EFCF-4E9D-8AB4-8B17DBEEA9F8}"/>
              </a:ext>
            </a:extLst>
          </p:cNvPr>
          <p:cNvSpPr>
            <a:spLocks noChangeArrowheads="1"/>
          </p:cNvSpPr>
          <p:nvPr/>
        </p:nvSpPr>
        <p:spPr bwMode="auto">
          <a:xfrm>
            <a:off x="3024189" y="1581151"/>
            <a:ext cx="4537075" cy="785813"/>
          </a:xfrm>
          <a:prstGeom prst="roundRect">
            <a:avLst>
              <a:gd name="adj" fmla="val 17042"/>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2800">
                <a:latin typeface="Calibri" panose="020F0502020204030204" pitchFamily="34" charset="0"/>
              </a:rPr>
              <a:t>OpenFlow Client</a:t>
            </a:r>
          </a:p>
        </p:txBody>
      </p:sp>
      <p:sp>
        <p:nvSpPr>
          <p:cNvPr id="26648" name="Line 34">
            <a:extLst>
              <a:ext uri="{FF2B5EF4-FFF2-40B4-BE49-F238E27FC236}">
                <a16:creationId xmlns:a16="http://schemas.microsoft.com/office/drawing/2014/main" id="{74CEB1D7-BBFE-405B-BF55-DF83D79DFDAD}"/>
              </a:ext>
            </a:extLst>
          </p:cNvPr>
          <p:cNvSpPr>
            <a:spLocks noChangeShapeType="1"/>
          </p:cNvSpPr>
          <p:nvPr/>
        </p:nvSpPr>
        <p:spPr bwMode="auto">
          <a:xfrm>
            <a:off x="2863851" y="2616200"/>
            <a:ext cx="48307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64" name="Group 36">
            <a:extLst>
              <a:ext uri="{FF2B5EF4-FFF2-40B4-BE49-F238E27FC236}">
                <a16:creationId xmlns:a16="http://schemas.microsoft.com/office/drawing/2014/main" id="{81A33FD5-8342-4AA3-9E84-5AC402E91CF4}"/>
              </a:ext>
            </a:extLst>
          </p:cNvPr>
          <p:cNvGrpSpPr>
            <a:grpSpLocks/>
          </p:cNvGrpSpPr>
          <p:nvPr/>
        </p:nvGrpSpPr>
        <p:grpSpPr bwMode="auto">
          <a:xfrm>
            <a:off x="2881314" y="3490914"/>
            <a:ext cx="4822825" cy="312737"/>
            <a:chOff x="0" y="0"/>
            <a:chExt cx="4320" cy="280"/>
          </a:xfrm>
        </p:grpSpPr>
        <p:sp>
          <p:nvSpPr>
            <p:cNvPr id="26657" name="Rectangle 37">
              <a:extLst>
                <a:ext uri="{FF2B5EF4-FFF2-40B4-BE49-F238E27FC236}">
                  <a16:creationId xmlns:a16="http://schemas.microsoft.com/office/drawing/2014/main" id="{A81E3FEB-4B21-436D-BE58-672778343C00}"/>
                </a:ext>
              </a:extLst>
            </p:cNvPr>
            <p:cNvSpPr>
              <a:spLocks/>
            </p:cNvSpPr>
            <p:nvPr/>
          </p:nvSpPr>
          <p:spPr bwMode="auto">
            <a:xfrm>
              <a:off x="0" y="0"/>
              <a:ext cx="4320" cy="280"/>
            </a:xfrm>
            <a:prstGeom prst="rect">
              <a:avLst/>
            </a:prstGeom>
            <a:solidFill>
              <a:srgbClr val="E6E6E6"/>
            </a:solidFill>
            <a:ln w="12700">
              <a:solidFill>
                <a:schemeClr val="tx1"/>
              </a:solidFill>
              <a:miter lim="800000"/>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26658" name="Rectangle 38">
              <a:extLst>
                <a:ext uri="{FF2B5EF4-FFF2-40B4-BE49-F238E27FC236}">
                  <a16:creationId xmlns:a16="http://schemas.microsoft.com/office/drawing/2014/main" id="{B726BA73-5989-4D2C-AF66-82096DF7FED6}"/>
                </a:ext>
              </a:extLst>
            </p:cNvPr>
            <p:cNvSpPr>
              <a:spLocks/>
            </p:cNvSpPr>
            <p:nvPr/>
          </p:nvSpPr>
          <p:spPr bwMode="auto">
            <a:xfrm>
              <a:off x="29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a:t>
              </a:r>
            </a:p>
          </p:txBody>
        </p:sp>
        <p:sp>
          <p:nvSpPr>
            <p:cNvPr id="26659" name="Rectangle 39">
              <a:extLst>
                <a:ext uri="{FF2B5EF4-FFF2-40B4-BE49-F238E27FC236}">
                  <a16:creationId xmlns:a16="http://schemas.microsoft.com/office/drawing/2014/main" id="{3B2DAA43-E72A-4C3C-8B75-0DC71D9B6F8B}"/>
                </a:ext>
              </a:extLst>
            </p:cNvPr>
            <p:cNvSpPr>
              <a:spLocks/>
            </p:cNvSpPr>
            <p:nvPr/>
          </p:nvSpPr>
          <p:spPr bwMode="auto">
            <a:xfrm>
              <a:off x="23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a:t>
              </a:r>
            </a:p>
          </p:txBody>
        </p:sp>
        <p:sp>
          <p:nvSpPr>
            <p:cNvPr id="26660" name="Rectangle 40">
              <a:extLst>
                <a:ext uri="{FF2B5EF4-FFF2-40B4-BE49-F238E27FC236}">
                  <a16:creationId xmlns:a16="http://schemas.microsoft.com/office/drawing/2014/main" id="{32FCAEDC-51CE-4AE5-9DC5-F2ABD332994F}"/>
                </a:ext>
              </a:extLst>
            </p:cNvPr>
            <p:cNvSpPr>
              <a:spLocks/>
            </p:cNvSpPr>
            <p:nvPr/>
          </p:nvSpPr>
          <p:spPr bwMode="auto">
            <a:xfrm>
              <a:off x="1790"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5.6.7.8</a:t>
              </a:r>
            </a:p>
          </p:txBody>
        </p:sp>
        <p:sp>
          <p:nvSpPr>
            <p:cNvPr id="26661" name="Rectangle 41">
              <a:extLst>
                <a:ext uri="{FF2B5EF4-FFF2-40B4-BE49-F238E27FC236}">
                  <a16:creationId xmlns:a16="http://schemas.microsoft.com/office/drawing/2014/main" id="{8CBF442A-FFEA-4553-8C67-FC036E2B48C8}"/>
                </a:ext>
              </a:extLst>
            </p:cNvPr>
            <p:cNvSpPr>
              <a:spLocks/>
            </p:cNvSpPr>
            <p:nvPr/>
          </p:nvSpPr>
          <p:spPr bwMode="auto">
            <a:xfrm>
              <a:off x="1198"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a:t>
              </a:r>
            </a:p>
          </p:txBody>
        </p:sp>
        <p:sp>
          <p:nvSpPr>
            <p:cNvPr id="26662" name="Rectangle 42">
              <a:extLst>
                <a:ext uri="{FF2B5EF4-FFF2-40B4-BE49-F238E27FC236}">
                  <a16:creationId xmlns:a16="http://schemas.microsoft.com/office/drawing/2014/main" id="{07CB98A3-42AD-4ABB-AF8B-12A803AD0E86}"/>
                </a:ext>
              </a:extLst>
            </p:cNvPr>
            <p:cNvSpPr>
              <a:spLocks/>
            </p:cNvSpPr>
            <p:nvPr/>
          </p:nvSpPr>
          <p:spPr bwMode="auto">
            <a:xfrm>
              <a:off x="606"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a:t>
              </a:r>
            </a:p>
          </p:txBody>
        </p:sp>
        <p:sp>
          <p:nvSpPr>
            <p:cNvPr id="26663" name="Rectangle 43">
              <a:extLst>
                <a:ext uri="{FF2B5EF4-FFF2-40B4-BE49-F238E27FC236}">
                  <a16:creationId xmlns:a16="http://schemas.microsoft.com/office/drawing/2014/main" id="{EFFE3F3D-59E6-41C8-9B45-33DC184CC441}"/>
                </a:ext>
              </a:extLst>
            </p:cNvPr>
            <p:cNvSpPr>
              <a:spLocks/>
            </p:cNvSpPr>
            <p:nvPr/>
          </p:nvSpPr>
          <p:spPr bwMode="auto">
            <a:xfrm>
              <a:off x="22" y="21"/>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a:t>
              </a:r>
            </a:p>
          </p:txBody>
        </p:sp>
        <p:sp>
          <p:nvSpPr>
            <p:cNvPr id="26664" name="Rectangle 44">
              <a:extLst>
                <a:ext uri="{FF2B5EF4-FFF2-40B4-BE49-F238E27FC236}">
                  <a16:creationId xmlns:a16="http://schemas.microsoft.com/office/drawing/2014/main" id="{917852F6-2FEA-4C92-85EB-5E5DEAAD913B}"/>
                </a:ext>
              </a:extLst>
            </p:cNvPr>
            <p:cNvSpPr>
              <a:spLocks/>
            </p:cNvSpPr>
            <p:nvPr/>
          </p:nvSpPr>
          <p:spPr bwMode="auto">
            <a:xfrm>
              <a:off x="3566" y="21"/>
              <a:ext cx="74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port 1</a:t>
              </a:r>
            </a:p>
          </p:txBody>
        </p:sp>
      </p:grpSp>
      <p:sp>
        <p:nvSpPr>
          <p:cNvPr id="26650" name="Rectangle 45">
            <a:extLst>
              <a:ext uri="{FF2B5EF4-FFF2-40B4-BE49-F238E27FC236}">
                <a16:creationId xmlns:a16="http://schemas.microsoft.com/office/drawing/2014/main" id="{3A208513-C29F-4CA6-A49C-90BCC8CF549C}"/>
              </a:ext>
            </a:extLst>
          </p:cNvPr>
          <p:cNvSpPr>
            <a:spLocks/>
          </p:cNvSpPr>
          <p:nvPr/>
        </p:nvSpPr>
        <p:spPr bwMode="auto">
          <a:xfrm>
            <a:off x="7146926"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port 4</a:t>
            </a:r>
          </a:p>
        </p:txBody>
      </p:sp>
      <p:sp>
        <p:nvSpPr>
          <p:cNvPr id="26651" name="Rectangle 46">
            <a:extLst>
              <a:ext uri="{FF2B5EF4-FFF2-40B4-BE49-F238E27FC236}">
                <a16:creationId xmlns:a16="http://schemas.microsoft.com/office/drawing/2014/main" id="{73F7E2B0-B970-40A0-A5D6-6A9934D9B53C}"/>
              </a:ext>
            </a:extLst>
          </p:cNvPr>
          <p:cNvSpPr>
            <a:spLocks/>
          </p:cNvSpPr>
          <p:nvPr/>
        </p:nvSpPr>
        <p:spPr bwMode="auto">
          <a:xfrm>
            <a:off x="5781676"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port 3</a:t>
            </a:r>
          </a:p>
        </p:txBody>
      </p:sp>
      <p:sp>
        <p:nvSpPr>
          <p:cNvPr id="26652" name="Rectangle 47">
            <a:extLst>
              <a:ext uri="{FF2B5EF4-FFF2-40B4-BE49-F238E27FC236}">
                <a16:creationId xmlns:a16="http://schemas.microsoft.com/office/drawing/2014/main" id="{23BEBD6E-D48C-4C20-9A47-35C90EC917B1}"/>
              </a:ext>
            </a:extLst>
          </p:cNvPr>
          <p:cNvSpPr>
            <a:spLocks/>
          </p:cNvSpPr>
          <p:nvPr/>
        </p:nvSpPr>
        <p:spPr bwMode="auto">
          <a:xfrm>
            <a:off x="4432301" y="4746625"/>
            <a:ext cx="8302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port 2</a:t>
            </a:r>
          </a:p>
        </p:txBody>
      </p:sp>
      <p:sp>
        <p:nvSpPr>
          <p:cNvPr id="26653" name="Rectangle 48">
            <a:extLst>
              <a:ext uri="{FF2B5EF4-FFF2-40B4-BE49-F238E27FC236}">
                <a16:creationId xmlns:a16="http://schemas.microsoft.com/office/drawing/2014/main" id="{DABBB4EC-6149-42B8-BD72-59CBABAD61DD}"/>
              </a:ext>
            </a:extLst>
          </p:cNvPr>
          <p:cNvSpPr>
            <a:spLocks/>
          </p:cNvSpPr>
          <p:nvPr/>
        </p:nvSpPr>
        <p:spPr bwMode="auto">
          <a:xfrm>
            <a:off x="3165476" y="4783138"/>
            <a:ext cx="83026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port 1</a:t>
            </a:r>
          </a:p>
        </p:txBody>
      </p:sp>
      <p:sp>
        <p:nvSpPr>
          <p:cNvPr id="26654" name="Rectangle 51">
            <a:extLst>
              <a:ext uri="{FF2B5EF4-FFF2-40B4-BE49-F238E27FC236}">
                <a16:creationId xmlns:a16="http://schemas.microsoft.com/office/drawing/2014/main" id="{ABC5731A-80C3-49C0-8997-AEE0915DC77A}"/>
              </a:ext>
            </a:extLst>
          </p:cNvPr>
          <p:cNvSpPr>
            <a:spLocks/>
          </p:cNvSpPr>
          <p:nvPr/>
        </p:nvSpPr>
        <p:spPr bwMode="auto">
          <a:xfrm>
            <a:off x="7405688" y="6345238"/>
            <a:ext cx="831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1.2.3.4</a:t>
            </a:r>
          </a:p>
        </p:txBody>
      </p:sp>
      <p:sp>
        <p:nvSpPr>
          <p:cNvPr id="26655" name="Rectangle 52">
            <a:extLst>
              <a:ext uri="{FF2B5EF4-FFF2-40B4-BE49-F238E27FC236}">
                <a16:creationId xmlns:a16="http://schemas.microsoft.com/office/drawing/2014/main" id="{43419981-440B-4550-AABA-6ACC98BFEB50}"/>
              </a:ext>
            </a:extLst>
          </p:cNvPr>
          <p:cNvSpPr>
            <a:spLocks/>
          </p:cNvSpPr>
          <p:nvPr/>
        </p:nvSpPr>
        <p:spPr bwMode="auto">
          <a:xfrm>
            <a:off x="2262188" y="6345238"/>
            <a:ext cx="831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300">
                <a:latin typeface="Calibri" panose="020F0502020204030204" pitchFamily="34" charset="0"/>
              </a:rPr>
              <a:t>5.6.7.8</a:t>
            </a:r>
          </a:p>
        </p:txBody>
      </p:sp>
      <p:sp>
        <p:nvSpPr>
          <p:cNvPr id="26656" name="Slide Number Placeholder 51">
            <a:extLst>
              <a:ext uri="{FF2B5EF4-FFF2-40B4-BE49-F238E27FC236}">
                <a16:creationId xmlns:a16="http://schemas.microsoft.com/office/drawing/2014/main" id="{6C2F16F1-FFCE-4722-B236-631C6284F69E}"/>
              </a:ext>
            </a:extLst>
          </p:cNvPr>
          <p:cNvSpPr txBox="1">
            <a:spLocks noChangeArrowheads="1"/>
          </p:cNvSpPr>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fld id="{39EB29D5-462F-425F-87C4-900B5BB9965F}" type="slidenum">
              <a:rPr lang="en-US" altLang="en-US" sz="1200">
                <a:solidFill>
                  <a:srgbClr val="898989"/>
                </a:solidFill>
                <a:latin typeface="Calibri" panose="020F0502020204030204" pitchFamily="34" charset="0"/>
                <a:cs typeface="WenQuanYi Zen Hei" charset="0"/>
              </a:rPr>
              <a:pPr>
                <a:lnSpc>
                  <a:spcPct val="93000"/>
                </a:lnSpc>
                <a:buClr>
                  <a:srgbClr val="000000"/>
                </a:buClr>
                <a:buSzPct val="100000"/>
              </a:pPr>
              <a:t>14</a:t>
            </a:fld>
            <a:endParaRPr lang="en-US" altLang="en-US" sz="1200">
              <a:solidFill>
                <a:srgbClr val="898989"/>
              </a:solidFill>
              <a:latin typeface="Calibri" panose="020F0502020204030204" pitchFamily="34" charset="0"/>
              <a:cs typeface="WenQuanYi Zen Hei" charset="0"/>
            </a:endParaRPr>
          </a:p>
        </p:txBody>
      </p:sp>
    </p:spTree>
    <p:extLst>
      <p:ext uri="{BB962C8B-B14F-4D97-AF65-F5344CB8AC3E}">
        <p14:creationId xmlns:p14="http://schemas.microsoft.com/office/powerpoint/2010/main" val="2359270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317266E-0274-4B53-B2E2-3FA181D5BD24}"/>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OpenFlow Table Entry</a:t>
            </a:r>
          </a:p>
        </p:txBody>
      </p:sp>
      <p:sp>
        <p:nvSpPr>
          <p:cNvPr id="27651" name="Slide Number Placeholder 3">
            <a:extLst>
              <a:ext uri="{FF2B5EF4-FFF2-40B4-BE49-F238E27FC236}">
                <a16:creationId xmlns:a16="http://schemas.microsoft.com/office/drawing/2014/main" id="{193BB2DD-4EE4-4723-88D3-EBCE2EC4EB31}"/>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3CBF96BF-41C7-42B5-8D9D-3B51CC58A144}" type="slidenum">
              <a:rPr lang="en-US" altLang="en-US"/>
              <a:pPr eaLnBrk="1">
                <a:lnSpc>
                  <a:spcPct val="93000"/>
                </a:lnSpc>
                <a:buClr>
                  <a:srgbClr val="000000"/>
                </a:buClr>
                <a:buSzPct val="100000"/>
                <a:buFont typeface="Times New Roman" panose="02020603050405020304" pitchFamily="18" charset="0"/>
                <a:buNone/>
              </a:pPr>
              <a:t>15</a:t>
            </a:fld>
            <a:endParaRPr lang="en-US" altLang="en-US"/>
          </a:p>
        </p:txBody>
      </p:sp>
      <p:sp>
        <p:nvSpPr>
          <p:cNvPr id="5" name="Rectangle 4">
            <a:extLst>
              <a:ext uri="{FF2B5EF4-FFF2-40B4-BE49-F238E27FC236}">
                <a16:creationId xmlns:a16="http://schemas.microsoft.com/office/drawing/2014/main" id="{0914E960-E147-41D9-BF18-A3A04B9ED997}"/>
              </a:ext>
            </a:extLst>
          </p:cNvPr>
          <p:cNvSpPr>
            <a:spLocks noChangeArrowheads="1"/>
          </p:cNvSpPr>
          <p:nvPr/>
        </p:nvSpPr>
        <p:spPr bwMode="auto">
          <a:xfrm>
            <a:off x="2324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Switch</a:t>
            </a:r>
          </a:p>
          <a:p>
            <a:pPr algn="ctr" eaLnBrk="1">
              <a:lnSpc>
                <a:spcPct val="93000"/>
              </a:lnSpc>
              <a:buClr>
                <a:srgbClr val="000000"/>
              </a:buClr>
              <a:buSzPct val="100000"/>
              <a:buFont typeface="Times New Roman" panose="02020603050405020304" pitchFamily="18" charset="0"/>
              <a:buNone/>
              <a:defRPr/>
            </a:pPr>
            <a:r>
              <a:rPr lang="en-US"/>
              <a:t>Port</a:t>
            </a:r>
          </a:p>
        </p:txBody>
      </p:sp>
      <p:sp>
        <p:nvSpPr>
          <p:cNvPr id="6" name="Rectangle 5">
            <a:extLst>
              <a:ext uri="{FF2B5EF4-FFF2-40B4-BE49-F238E27FC236}">
                <a16:creationId xmlns:a16="http://schemas.microsoft.com/office/drawing/2014/main" id="{90F95345-BB84-45BB-BC51-F6696475CF2F}"/>
              </a:ext>
            </a:extLst>
          </p:cNvPr>
          <p:cNvSpPr>
            <a:spLocks noChangeArrowheads="1"/>
          </p:cNvSpPr>
          <p:nvPr/>
        </p:nvSpPr>
        <p:spPr bwMode="auto">
          <a:xfrm>
            <a:off x="3086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MAC</a:t>
            </a:r>
          </a:p>
          <a:p>
            <a:pPr algn="ctr" eaLnBrk="1">
              <a:lnSpc>
                <a:spcPct val="93000"/>
              </a:lnSpc>
              <a:buClr>
                <a:srgbClr val="000000"/>
              </a:buClr>
              <a:buSzPct val="100000"/>
              <a:buFont typeface="Times New Roman" panose="02020603050405020304" pitchFamily="18" charset="0"/>
              <a:buNone/>
              <a:defRPr/>
            </a:pPr>
            <a:r>
              <a:rPr lang="en-US"/>
              <a:t>src</a:t>
            </a:r>
          </a:p>
        </p:txBody>
      </p:sp>
      <p:sp>
        <p:nvSpPr>
          <p:cNvPr id="7" name="Rectangle 6">
            <a:extLst>
              <a:ext uri="{FF2B5EF4-FFF2-40B4-BE49-F238E27FC236}">
                <a16:creationId xmlns:a16="http://schemas.microsoft.com/office/drawing/2014/main" id="{03DE8C38-47A0-444B-BE58-C193E0311C5E}"/>
              </a:ext>
            </a:extLst>
          </p:cNvPr>
          <p:cNvSpPr>
            <a:spLocks noChangeArrowheads="1"/>
          </p:cNvSpPr>
          <p:nvPr/>
        </p:nvSpPr>
        <p:spPr bwMode="auto">
          <a:xfrm>
            <a:off x="3848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MAC</a:t>
            </a:r>
          </a:p>
          <a:p>
            <a:pPr algn="ctr" eaLnBrk="1">
              <a:lnSpc>
                <a:spcPct val="93000"/>
              </a:lnSpc>
              <a:buClr>
                <a:srgbClr val="000000"/>
              </a:buClr>
              <a:buSzPct val="100000"/>
              <a:buFont typeface="Times New Roman" panose="02020603050405020304" pitchFamily="18" charset="0"/>
              <a:buNone/>
              <a:defRPr/>
            </a:pPr>
            <a:r>
              <a:rPr lang="en-US"/>
              <a:t>dst</a:t>
            </a:r>
          </a:p>
        </p:txBody>
      </p:sp>
      <p:sp>
        <p:nvSpPr>
          <p:cNvPr id="8" name="Rectangle 7">
            <a:extLst>
              <a:ext uri="{FF2B5EF4-FFF2-40B4-BE49-F238E27FC236}">
                <a16:creationId xmlns:a16="http://schemas.microsoft.com/office/drawing/2014/main" id="{7673C217-51D2-430F-B1F7-566177874D3A}"/>
              </a:ext>
            </a:extLst>
          </p:cNvPr>
          <p:cNvSpPr>
            <a:spLocks noChangeArrowheads="1"/>
          </p:cNvSpPr>
          <p:nvPr/>
        </p:nvSpPr>
        <p:spPr bwMode="auto">
          <a:xfrm>
            <a:off x="4610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Eth</a:t>
            </a:r>
          </a:p>
          <a:p>
            <a:pPr algn="ctr" eaLnBrk="1">
              <a:lnSpc>
                <a:spcPct val="93000"/>
              </a:lnSpc>
              <a:buClr>
                <a:srgbClr val="000000"/>
              </a:buClr>
              <a:buSzPct val="100000"/>
              <a:buFont typeface="Times New Roman" panose="02020603050405020304" pitchFamily="18" charset="0"/>
              <a:buNone/>
              <a:defRPr/>
            </a:pPr>
            <a:r>
              <a:rPr lang="en-US"/>
              <a:t>type</a:t>
            </a:r>
          </a:p>
        </p:txBody>
      </p:sp>
      <p:sp>
        <p:nvSpPr>
          <p:cNvPr id="9" name="Rectangle 8">
            <a:extLst>
              <a:ext uri="{FF2B5EF4-FFF2-40B4-BE49-F238E27FC236}">
                <a16:creationId xmlns:a16="http://schemas.microsoft.com/office/drawing/2014/main" id="{52FB5F85-8A65-4685-900E-F47B9222CE91}"/>
              </a:ext>
            </a:extLst>
          </p:cNvPr>
          <p:cNvSpPr>
            <a:spLocks noChangeArrowheads="1"/>
          </p:cNvSpPr>
          <p:nvPr/>
        </p:nvSpPr>
        <p:spPr bwMode="auto">
          <a:xfrm>
            <a:off x="5372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VLAN</a:t>
            </a:r>
          </a:p>
          <a:p>
            <a:pPr algn="ctr" eaLnBrk="1">
              <a:lnSpc>
                <a:spcPct val="93000"/>
              </a:lnSpc>
              <a:buClr>
                <a:srgbClr val="000000"/>
              </a:buClr>
              <a:buSzPct val="100000"/>
              <a:buFont typeface="Times New Roman" panose="02020603050405020304" pitchFamily="18" charset="0"/>
              <a:buNone/>
              <a:defRPr/>
            </a:pPr>
            <a:r>
              <a:rPr lang="en-US"/>
              <a:t>ID</a:t>
            </a:r>
          </a:p>
        </p:txBody>
      </p:sp>
      <p:sp>
        <p:nvSpPr>
          <p:cNvPr id="10" name="Rectangle 9">
            <a:extLst>
              <a:ext uri="{FF2B5EF4-FFF2-40B4-BE49-F238E27FC236}">
                <a16:creationId xmlns:a16="http://schemas.microsoft.com/office/drawing/2014/main" id="{DB42CC7D-4935-46F7-AB66-F98005DC18FC}"/>
              </a:ext>
            </a:extLst>
          </p:cNvPr>
          <p:cNvSpPr>
            <a:spLocks noChangeArrowheads="1"/>
          </p:cNvSpPr>
          <p:nvPr/>
        </p:nvSpPr>
        <p:spPr bwMode="auto">
          <a:xfrm>
            <a:off x="6134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IP</a:t>
            </a:r>
          </a:p>
          <a:p>
            <a:pPr algn="ctr" eaLnBrk="1">
              <a:lnSpc>
                <a:spcPct val="93000"/>
              </a:lnSpc>
              <a:buClr>
                <a:srgbClr val="000000"/>
              </a:buClr>
              <a:buSzPct val="100000"/>
              <a:buFont typeface="Times New Roman" panose="02020603050405020304" pitchFamily="18" charset="0"/>
              <a:buNone/>
              <a:defRPr/>
            </a:pPr>
            <a:r>
              <a:rPr lang="en-US"/>
              <a:t>Src</a:t>
            </a:r>
          </a:p>
        </p:txBody>
      </p:sp>
      <p:sp>
        <p:nvSpPr>
          <p:cNvPr id="11" name="Rectangle 10">
            <a:extLst>
              <a:ext uri="{FF2B5EF4-FFF2-40B4-BE49-F238E27FC236}">
                <a16:creationId xmlns:a16="http://schemas.microsoft.com/office/drawing/2014/main" id="{5FEC5909-311C-4F90-AF0B-716248296F81}"/>
              </a:ext>
            </a:extLst>
          </p:cNvPr>
          <p:cNvSpPr>
            <a:spLocks noChangeArrowheads="1"/>
          </p:cNvSpPr>
          <p:nvPr/>
        </p:nvSpPr>
        <p:spPr bwMode="auto">
          <a:xfrm>
            <a:off x="6896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IP</a:t>
            </a:r>
          </a:p>
          <a:p>
            <a:pPr algn="ctr" eaLnBrk="1">
              <a:lnSpc>
                <a:spcPct val="93000"/>
              </a:lnSpc>
              <a:buClr>
                <a:srgbClr val="000000"/>
              </a:buClr>
              <a:buSzPct val="100000"/>
              <a:buFont typeface="Times New Roman" panose="02020603050405020304" pitchFamily="18" charset="0"/>
              <a:buNone/>
              <a:defRPr/>
            </a:pPr>
            <a:r>
              <a:rPr lang="en-US"/>
              <a:t>Dst</a:t>
            </a:r>
          </a:p>
        </p:txBody>
      </p:sp>
      <p:sp>
        <p:nvSpPr>
          <p:cNvPr id="12" name="Rectangle 11">
            <a:extLst>
              <a:ext uri="{FF2B5EF4-FFF2-40B4-BE49-F238E27FC236}">
                <a16:creationId xmlns:a16="http://schemas.microsoft.com/office/drawing/2014/main" id="{1D4E5599-4E21-4912-A26B-B275878B18F1}"/>
              </a:ext>
            </a:extLst>
          </p:cNvPr>
          <p:cNvSpPr>
            <a:spLocks noChangeArrowheads="1"/>
          </p:cNvSpPr>
          <p:nvPr/>
        </p:nvSpPr>
        <p:spPr bwMode="auto">
          <a:xfrm>
            <a:off x="7658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IP</a:t>
            </a:r>
          </a:p>
          <a:p>
            <a:pPr algn="ctr" eaLnBrk="1">
              <a:lnSpc>
                <a:spcPct val="93000"/>
              </a:lnSpc>
              <a:buClr>
                <a:srgbClr val="000000"/>
              </a:buClr>
              <a:buSzPct val="100000"/>
              <a:buFont typeface="Times New Roman" panose="02020603050405020304" pitchFamily="18" charset="0"/>
              <a:buNone/>
              <a:defRPr/>
            </a:pPr>
            <a:r>
              <a:rPr lang="en-US"/>
              <a:t>Prot</a:t>
            </a:r>
          </a:p>
        </p:txBody>
      </p:sp>
      <p:sp>
        <p:nvSpPr>
          <p:cNvPr id="13" name="Rectangle 12">
            <a:extLst>
              <a:ext uri="{FF2B5EF4-FFF2-40B4-BE49-F238E27FC236}">
                <a16:creationId xmlns:a16="http://schemas.microsoft.com/office/drawing/2014/main" id="{EBBE4A09-3014-4139-8162-94A24A4CB03C}"/>
              </a:ext>
            </a:extLst>
          </p:cNvPr>
          <p:cNvSpPr>
            <a:spLocks noChangeArrowheads="1"/>
          </p:cNvSpPr>
          <p:nvPr/>
        </p:nvSpPr>
        <p:spPr bwMode="auto">
          <a:xfrm>
            <a:off x="8420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TCP</a:t>
            </a:r>
          </a:p>
          <a:p>
            <a:pPr algn="ctr" eaLnBrk="1">
              <a:lnSpc>
                <a:spcPct val="93000"/>
              </a:lnSpc>
              <a:buClr>
                <a:srgbClr val="000000"/>
              </a:buClr>
              <a:buSzPct val="100000"/>
              <a:buFont typeface="Times New Roman" panose="02020603050405020304" pitchFamily="18" charset="0"/>
              <a:buNone/>
              <a:defRPr/>
            </a:pPr>
            <a:r>
              <a:rPr lang="en-US"/>
              <a:t>sport</a:t>
            </a:r>
          </a:p>
        </p:txBody>
      </p:sp>
      <p:sp>
        <p:nvSpPr>
          <p:cNvPr id="14" name="Rectangle 13">
            <a:extLst>
              <a:ext uri="{FF2B5EF4-FFF2-40B4-BE49-F238E27FC236}">
                <a16:creationId xmlns:a16="http://schemas.microsoft.com/office/drawing/2014/main" id="{2C0ADF5A-2119-4085-8742-204B07ACA72C}"/>
              </a:ext>
            </a:extLst>
          </p:cNvPr>
          <p:cNvSpPr>
            <a:spLocks noChangeArrowheads="1"/>
          </p:cNvSpPr>
          <p:nvPr/>
        </p:nvSpPr>
        <p:spPr bwMode="auto">
          <a:xfrm>
            <a:off x="9182100" y="5195888"/>
            <a:ext cx="762000" cy="5334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a:t>TCP</a:t>
            </a:r>
          </a:p>
          <a:p>
            <a:pPr algn="ctr" eaLnBrk="1">
              <a:lnSpc>
                <a:spcPct val="93000"/>
              </a:lnSpc>
              <a:buClr>
                <a:srgbClr val="000000"/>
              </a:buClr>
              <a:buSzPct val="100000"/>
              <a:buFont typeface="Times New Roman" panose="02020603050405020304" pitchFamily="18" charset="0"/>
              <a:buNone/>
              <a:defRPr/>
            </a:pPr>
            <a:r>
              <a:rPr lang="en-US"/>
              <a:t>dport</a:t>
            </a:r>
          </a:p>
        </p:txBody>
      </p:sp>
      <p:sp>
        <p:nvSpPr>
          <p:cNvPr id="15" name="Rectangle 14">
            <a:extLst>
              <a:ext uri="{FF2B5EF4-FFF2-40B4-BE49-F238E27FC236}">
                <a16:creationId xmlns:a16="http://schemas.microsoft.com/office/drawing/2014/main" id="{DB49BBD3-4F3E-49E9-A8DF-7F0DFC86386B}"/>
              </a:ext>
            </a:extLst>
          </p:cNvPr>
          <p:cNvSpPr>
            <a:spLocks noChangeArrowheads="1"/>
          </p:cNvSpPr>
          <p:nvPr/>
        </p:nvSpPr>
        <p:spPr bwMode="auto">
          <a:xfrm>
            <a:off x="2324100" y="1524000"/>
            <a:ext cx="1447800" cy="685800"/>
          </a:xfrm>
          <a:prstGeom prst="rect">
            <a:avLst/>
          </a:prstGeom>
          <a:solidFill>
            <a:schemeClr val="accent1">
              <a:lumMod val="40000"/>
              <a:lumOff val="60000"/>
            </a:schemeClr>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1">
              <a:lnSpc>
                <a:spcPct val="93000"/>
              </a:lnSpc>
              <a:buClr>
                <a:srgbClr val="000000"/>
              </a:buClr>
              <a:buSzPct val="100000"/>
              <a:buFont typeface="Times New Roman" panose="02020603050405020304" pitchFamily="18" charset="0"/>
              <a:buNone/>
              <a:defRPr/>
            </a:pPr>
            <a:r>
              <a:rPr lang="en-US" sz="2800"/>
              <a:t>Rule</a:t>
            </a:r>
          </a:p>
        </p:txBody>
      </p:sp>
      <p:sp>
        <p:nvSpPr>
          <p:cNvPr id="27663" name="Rectangle 15">
            <a:extLst>
              <a:ext uri="{FF2B5EF4-FFF2-40B4-BE49-F238E27FC236}">
                <a16:creationId xmlns:a16="http://schemas.microsoft.com/office/drawing/2014/main" id="{1D532755-6BC2-4063-B212-E2B32C849B71}"/>
              </a:ext>
            </a:extLst>
          </p:cNvPr>
          <p:cNvSpPr>
            <a:spLocks noChangeArrowheads="1"/>
          </p:cNvSpPr>
          <p:nvPr/>
        </p:nvSpPr>
        <p:spPr bwMode="auto">
          <a:xfrm>
            <a:off x="3771900" y="1524000"/>
            <a:ext cx="1447800" cy="685800"/>
          </a:xfrm>
          <a:prstGeom prst="rect">
            <a:avLst/>
          </a:prstGeom>
          <a:solidFill>
            <a:srgbClr val="C9E7A7"/>
          </a:solidFill>
          <a:ln w="9525">
            <a:solidFill>
              <a:schemeClr val="tx1"/>
            </a:solidFill>
            <a:miter lim="800000"/>
            <a:headEnd/>
            <a:tailEnd/>
          </a:ln>
        </p:spPr>
        <p:txBody>
          <a:bodyPr wrap="none" anchor="ctr"/>
          <a:lstStyle/>
          <a:p>
            <a:pPr algn="ctr" eaLnBrk="1">
              <a:lnSpc>
                <a:spcPct val="93000"/>
              </a:lnSpc>
              <a:buClr>
                <a:srgbClr val="000000"/>
              </a:buClr>
              <a:buSzPct val="100000"/>
              <a:buFont typeface="Times New Roman" panose="02020603050405020304" pitchFamily="18" charset="0"/>
              <a:buNone/>
            </a:pPr>
            <a:r>
              <a:rPr lang="en-US" altLang="en-US" sz="2800">
                <a:latin typeface="Arial" panose="020B0604020202020204" pitchFamily="34" charset="0"/>
                <a:cs typeface="WenQuanYi Zen Hei" charset="0"/>
              </a:rPr>
              <a:t>Action</a:t>
            </a:r>
          </a:p>
        </p:txBody>
      </p:sp>
      <p:sp>
        <p:nvSpPr>
          <p:cNvPr id="27664" name="Rectangle 16">
            <a:extLst>
              <a:ext uri="{FF2B5EF4-FFF2-40B4-BE49-F238E27FC236}">
                <a16:creationId xmlns:a16="http://schemas.microsoft.com/office/drawing/2014/main" id="{E217FD22-3A61-4CC4-B23F-30AE58D242DE}"/>
              </a:ext>
            </a:extLst>
          </p:cNvPr>
          <p:cNvSpPr>
            <a:spLocks noChangeArrowheads="1"/>
          </p:cNvSpPr>
          <p:nvPr/>
        </p:nvSpPr>
        <p:spPr bwMode="auto">
          <a:xfrm>
            <a:off x="5219700" y="1524000"/>
            <a:ext cx="1447800" cy="685800"/>
          </a:xfrm>
          <a:prstGeom prst="rect">
            <a:avLst/>
          </a:prstGeom>
          <a:solidFill>
            <a:srgbClr val="F9ECD2"/>
          </a:solidFill>
          <a:ln w="9525">
            <a:solidFill>
              <a:schemeClr val="tx1"/>
            </a:solidFill>
            <a:miter lim="800000"/>
            <a:headEnd/>
            <a:tailEnd/>
          </a:ln>
        </p:spPr>
        <p:txBody>
          <a:bodyPr wrap="none" anchor="ctr"/>
          <a:lstStyle/>
          <a:p>
            <a:pPr algn="ctr" eaLnBrk="1">
              <a:lnSpc>
                <a:spcPct val="93000"/>
              </a:lnSpc>
              <a:buClr>
                <a:srgbClr val="000000"/>
              </a:buClr>
              <a:buSzPct val="100000"/>
              <a:buFont typeface="Times New Roman" panose="02020603050405020304" pitchFamily="18" charset="0"/>
              <a:buNone/>
            </a:pPr>
            <a:r>
              <a:rPr lang="en-US" altLang="en-US" sz="2800">
                <a:latin typeface="Arial" panose="020B0604020202020204" pitchFamily="34" charset="0"/>
                <a:cs typeface="WenQuanYi Zen Hei" charset="0"/>
              </a:rPr>
              <a:t>Stats</a:t>
            </a:r>
          </a:p>
        </p:txBody>
      </p:sp>
      <p:sp>
        <p:nvSpPr>
          <p:cNvPr id="27665" name="Text Box 19">
            <a:extLst>
              <a:ext uri="{FF2B5EF4-FFF2-40B4-BE49-F238E27FC236}">
                <a16:creationId xmlns:a16="http://schemas.microsoft.com/office/drawing/2014/main" id="{1F48905F-B841-4E3D-975E-22D33DDF7EED}"/>
              </a:ext>
            </a:extLst>
          </p:cNvPr>
          <p:cNvSpPr txBox="1">
            <a:spLocks noChangeArrowheads="1"/>
          </p:cNvSpPr>
          <p:nvPr/>
        </p:nvSpPr>
        <p:spPr bwMode="auto">
          <a:xfrm>
            <a:off x="2247901" y="5729288"/>
            <a:ext cx="934871"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93000"/>
              </a:lnSpc>
              <a:buClr>
                <a:srgbClr val="000000"/>
              </a:buClr>
              <a:buSzPct val="100000"/>
              <a:buFont typeface="Times New Roman" panose="02020603050405020304" pitchFamily="18" charset="0"/>
              <a:buNone/>
            </a:pPr>
            <a:r>
              <a:rPr lang="en-US" altLang="en-US">
                <a:latin typeface="Arial" panose="020B0604020202020204" pitchFamily="34" charset="0"/>
                <a:cs typeface="WenQuanYi Zen Hei" charset="0"/>
              </a:rPr>
              <a:t>+ mask</a:t>
            </a:r>
          </a:p>
        </p:txBody>
      </p:sp>
      <p:sp>
        <p:nvSpPr>
          <p:cNvPr id="27666" name="Line 20">
            <a:extLst>
              <a:ext uri="{FF2B5EF4-FFF2-40B4-BE49-F238E27FC236}">
                <a16:creationId xmlns:a16="http://schemas.microsoft.com/office/drawing/2014/main" id="{83E545C6-7A8F-4980-ABFD-B8E95DA969C9}"/>
              </a:ext>
            </a:extLst>
          </p:cNvPr>
          <p:cNvSpPr>
            <a:spLocks noChangeShapeType="1"/>
          </p:cNvSpPr>
          <p:nvPr/>
        </p:nvSpPr>
        <p:spPr bwMode="auto">
          <a:xfrm>
            <a:off x="2324100" y="2286000"/>
            <a:ext cx="0" cy="2895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21">
            <a:extLst>
              <a:ext uri="{FF2B5EF4-FFF2-40B4-BE49-F238E27FC236}">
                <a16:creationId xmlns:a16="http://schemas.microsoft.com/office/drawing/2014/main" id="{15AFD020-8F6C-4226-B73E-EC92C87FA3FC}"/>
              </a:ext>
            </a:extLst>
          </p:cNvPr>
          <p:cNvSpPr>
            <a:spLocks noChangeShapeType="1"/>
          </p:cNvSpPr>
          <p:nvPr/>
        </p:nvSpPr>
        <p:spPr bwMode="auto">
          <a:xfrm>
            <a:off x="4305300" y="2209800"/>
            <a:ext cx="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Rectangle 21">
            <a:extLst>
              <a:ext uri="{FF2B5EF4-FFF2-40B4-BE49-F238E27FC236}">
                <a16:creationId xmlns:a16="http://schemas.microsoft.com/office/drawing/2014/main" id="{D6781E75-F818-4B73-B53F-C63798E11FAF}"/>
              </a:ext>
            </a:extLst>
          </p:cNvPr>
          <p:cNvSpPr>
            <a:spLocks noChangeArrowheads="1"/>
          </p:cNvSpPr>
          <p:nvPr/>
        </p:nvSpPr>
        <p:spPr bwMode="auto">
          <a:xfrm>
            <a:off x="5753100" y="2667000"/>
            <a:ext cx="3048000" cy="381000"/>
          </a:xfrm>
          <a:prstGeom prst="rect">
            <a:avLst/>
          </a:prstGeom>
          <a:solidFill>
            <a:srgbClr val="F9EC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a:lnSpc>
                <a:spcPct val="93000"/>
              </a:lnSpc>
              <a:buClr>
                <a:srgbClr val="000000"/>
              </a:buClr>
              <a:buSzPct val="100000"/>
              <a:buFont typeface="Times New Roman" panose="02020603050405020304" pitchFamily="18" charset="0"/>
              <a:buNone/>
            </a:pPr>
            <a:r>
              <a:rPr lang="en-US" altLang="en-US" sz="2000">
                <a:latin typeface="Arial" panose="020B0604020202020204" pitchFamily="34" charset="0"/>
                <a:cs typeface="WenQuanYi Zen Hei" charset="0"/>
              </a:rPr>
              <a:t>Packet + byte counters</a:t>
            </a:r>
          </a:p>
        </p:txBody>
      </p:sp>
      <p:sp>
        <p:nvSpPr>
          <p:cNvPr id="27669" name="Line 23">
            <a:extLst>
              <a:ext uri="{FF2B5EF4-FFF2-40B4-BE49-F238E27FC236}">
                <a16:creationId xmlns:a16="http://schemas.microsoft.com/office/drawing/2014/main" id="{C7A96BE7-1D90-4EFA-BCC9-B925C93FE799}"/>
              </a:ext>
            </a:extLst>
          </p:cNvPr>
          <p:cNvSpPr>
            <a:spLocks noChangeShapeType="1"/>
          </p:cNvSpPr>
          <p:nvPr/>
        </p:nvSpPr>
        <p:spPr bwMode="auto">
          <a:xfrm flipV="1">
            <a:off x="5753100" y="2209800"/>
            <a:ext cx="0" cy="3810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Text Box 18">
            <a:extLst>
              <a:ext uri="{FF2B5EF4-FFF2-40B4-BE49-F238E27FC236}">
                <a16:creationId xmlns:a16="http://schemas.microsoft.com/office/drawing/2014/main" id="{C2EC86D4-871F-4BC9-8BE3-1A1245042619}"/>
              </a:ext>
            </a:extLst>
          </p:cNvPr>
          <p:cNvSpPr txBox="1">
            <a:spLocks noChangeArrowheads="1"/>
          </p:cNvSpPr>
          <p:nvPr/>
        </p:nvSpPr>
        <p:spPr bwMode="auto">
          <a:xfrm>
            <a:off x="4273550" y="3352800"/>
            <a:ext cx="4642618" cy="1523494"/>
          </a:xfrm>
          <a:prstGeom prst="rect">
            <a:avLst/>
          </a:prstGeom>
          <a:solidFill>
            <a:srgbClr val="C9E7A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93000"/>
              </a:lnSpc>
              <a:buClr>
                <a:srgbClr val="000000"/>
              </a:buClr>
              <a:buSzPct val="100000"/>
              <a:buFontTx/>
              <a:buAutoNum type="arabicPeriod"/>
            </a:pPr>
            <a:r>
              <a:rPr lang="en-US" altLang="en-US" sz="2000">
                <a:latin typeface="Arial" panose="020B0604020202020204" pitchFamily="34" charset="0"/>
                <a:cs typeface="WenQuanYi Zen Hei" charset="0"/>
              </a:rPr>
              <a:t>Forward packet to port(s)</a:t>
            </a:r>
          </a:p>
          <a:p>
            <a:pPr eaLnBrk="1" hangingPunct="1">
              <a:lnSpc>
                <a:spcPct val="93000"/>
              </a:lnSpc>
              <a:buClr>
                <a:srgbClr val="000000"/>
              </a:buClr>
              <a:buSzPct val="100000"/>
              <a:buFontTx/>
              <a:buAutoNum type="arabicPeriod"/>
            </a:pPr>
            <a:r>
              <a:rPr lang="en-US" altLang="en-US" sz="2000">
                <a:latin typeface="Arial" panose="020B0604020202020204" pitchFamily="34" charset="0"/>
                <a:cs typeface="WenQuanYi Zen Hei" charset="0"/>
              </a:rPr>
              <a:t>Encapsulate and forward to controller</a:t>
            </a:r>
          </a:p>
          <a:p>
            <a:pPr eaLnBrk="1" hangingPunct="1">
              <a:lnSpc>
                <a:spcPct val="93000"/>
              </a:lnSpc>
              <a:buClr>
                <a:srgbClr val="000000"/>
              </a:buClr>
              <a:buSzPct val="100000"/>
              <a:buFontTx/>
              <a:buAutoNum type="arabicPeriod"/>
            </a:pPr>
            <a:r>
              <a:rPr lang="en-US" altLang="en-US" sz="2000">
                <a:latin typeface="Arial" panose="020B0604020202020204" pitchFamily="34" charset="0"/>
                <a:cs typeface="WenQuanYi Zen Hei" charset="0"/>
              </a:rPr>
              <a:t>Drop packet</a:t>
            </a:r>
          </a:p>
          <a:p>
            <a:pPr eaLnBrk="1" hangingPunct="1">
              <a:lnSpc>
                <a:spcPct val="93000"/>
              </a:lnSpc>
              <a:buClr>
                <a:srgbClr val="000000"/>
              </a:buClr>
              <a:buSzPct val="100000"/>
              <a:buFontTx/>
              <a:buAutoNum type="arabicPeriod"/>
            </a:pPr>
            <a:r>
              <a:rPr lang="en-US" altLang="en-US" sz="2000">
                <a:latin typeface="Arial" panose="020B0604020202020204" pitchFamily="34" charset="0"/>
                <a:cs typeface="WenQuanYi Zen Hei" charset="0"/>
              </a:rPr>
              <a:t>Send to normal processing pipeline</a:t>
            </a:r>
          </a:p>
          <a:p>
            <a:pPr eaLnBrk="1" hangingPunct="1">
              <a:lnSpc>
                <a:spcPct val="93000"/>
              </a:lnSpc>
              <a:buClr>
                <a:srgbClr val="000000"/>
              </a:buClr>
              <a:buSzPct val="100000"/>
              <a:buFontTx/>
              <a:buAutoNum type="arabicPeriod"/>
            </a:pPr>
            <a:r>
              <a:rPr lang="en-US" altLang="en-US" sz="2000">
                <a:latin typeface="Arial" panose="020B0604020202020204" pitchFamily="34" charset="0"/>
                <a:cs typeface="WenQuanYi Zen Hei" charset="0"/>
              </a:rPr>
              <a:t>…</a:t>
            </a:r>
          </a:p>
        </p:txBody>
      </p:sp>
    </p:spTree>
    <p:extLst>
      <p:ext uri="{BB962C8B-B14F-4D97-AF65-F5344CB8AC3E}">
        <p14:creationId xmlns:p14="http://schemas.microsoft.com/office/powerpoint/2010/main" val="335500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018C509-B739-42FC-8A84-DCD535D0BA6A}"/>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OpenFlow Usage</a:t>
            </a:r>
          </a:p>
        </p:txBody>
      </p:sp>
      <p:sp>
        <p:nvSpPr>
          <p:cNvPr id="4" name="Line 6">
            <a:extLst>
              <a:ext uri="{FF2B5EF4-FFF2-40B4-BE49-F238E27FC236}">
                <a16:creationId xmlns:a16="http://schemas.microsoft.com/office/drawing/2014/main" id="{FA492BD0-E462-484E-81FE-804188737A45}"/>
              </a:ext>
            </a:extLst>
          </p:cNvPr>
          <p:cNvSpPr>
            <a:spLocks noChangeShapeType="1"/>
          </p:cNvSpPr>
          <p:nvPr/>
        </p:nvSpPr>
        <p:spPr bwMode="auto">
          <a:xfrm flipH="1">
            <a:off x="4790504" y="2278064"/>
            <a:ext cx="343298" cy="88457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Line 7">
            <a:extLst>
              <a:ext uri="{FF2B5EF4-FFF2-40B4-BE49-F238E27FC236}">
                <a16:creationId xmlns:a16="http://schemas.microsoft.com/office/drawing/2014/main" id="{ED7DD549-4032-4E00-862E-FBFFAF27C356}"/>
              </a:ext>
            </a:extLst>
          </p:cNvPr>
          <p:cNvSpPr>
            <a:spLocks noChangeShapeType="1"/>
          </p:cNvSpPr>
          <p:nvPr/>
        </p:nvSpPr>
        <p:spPr bwMode="auto">
          <a:xfrm>
            <a:off x="7824789" y="4797425"/>
            <a:ext cx="350837" cy="46990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7" name="Rectangle 8">
            <a:extLst>
              <a:ext uri="{FF2B5EF4-FFF2-40B4-BE49-F238E27FC236}">
                <a16:creationId xmlns:a16="http://schemas.microsoft.com/office/drawing/2014/main" id="{2A213F99-2A95-407B-9B9B-5A9C6B262587}"/>
              </a:ext>
            </a:extLst>
          </p:cNvPr>
          <p:cNvSpPr>
            <a:spLocks/>
          </p:cNvSpPr>
          <p:nvPr/>
        </p:nvSpPr>
        <p:spPr bwMode="auto">
          <a:xfrm>
            <a:off x="9176502" y="1416051"/>
            <a:ext cx="1335173"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a:lnSpc>
                <a:spcPct val="90000"/>
              </a:lnSpc>
              <a:buClr>
                <a:srgbClr val="000000"/>
              </a:buClr>
              <a:buSzPct val="100000"/>
            </a:pPr>
            <a:r>
              <a:rPr lang="en-US" altLang="en-US">
                <a:latin typeface="Tele-GroteskFet" charset="0"/>
                <a:ea typeface="ＭＳ Ｐゴシック" panose="020B0600070205080204" pitchFamily="34" charset="-128"/>
                <a:cs typeface="Tahoma" panose="020B0604030504040204" pitchFamily="34" charset="0"/>
                <a:sym typeface="Tahoma" panose="020B0604030504040204" pitchFamily="34" charset="0"/>
              </a:rPr>
              <a:t>Controller</a:t>
            </a:r>
          </a:p>
        </p:txBody>
      </p:sp>
      <p:grpSp>
        <p:nvGrpSpPr>
          <p:cNvPr id="28678" name="Group 5">
            <a:extLst>
              <a:ext uri="{FF2B5EF4-FFF2-40B4-BE49-F238E27FC236}">
                <a16:creationId xmlns:a16="http://schemas.microsoft.com/office/drawing/2014/main" id="{5FD1003E-FF63-4C3A-BA11-48C18A3F47F4}"/>
              </a:ext>
            </a:extLst>
          </p:cNvPr>
          <p:cNvGrpSpPr>
            <a:grpSpLocks/>
          </p:cNvGrpSpPr>
          <p:nvPr/>
        </p:nvGrpSpPr>
        <p:grpSpPr bwMode="auto">
          <a:xfrm>
            <a:off x="9787775" y="1660237"/>
            <a:ext cx="1447800" cy="1447800"/>
            <a:chOff x="4656" y="1207"/>
            <a:chExt cx="912" cy="912"/>
          </a:xfrm>
        </p:grpSpPr>
        <p:pic>
          <p:nvPicPr>
            <p:cNvPr id="28710" name="Picture 13">
              <a:extLst>
                <a:ext uri="{FF2B5EF4-FFF2-40B4-BE49-F238E27FC236}">
                  <a16:creationId xmlns:a16="http://schemas.microsoft.com/office/drawing/2014/main" id="{EA0F91D9-3DDE-4AEE-B9CC-4CD812DBB59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 y="1207"/>
              <a:ext cx="91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711" name="Rectangle 15">
              <a:extLst>
                <a:ext uri="{FF2B5EF4-FFF2-40B4-BE49-F238E27FC236}">
                  <a16:creationId xmlns:a16="http://schemas.microsoft.com/office/drawing/2014/main" id="{5A359B36-CC96-4C50-931A-CFA7C90F0C89}"/>
                </a:ext>
              </a:extLst>
            </p:cNvPr>
            <p:cNvSpPr>
              <a:spLocks/>
            </p:cNvSpPr>
            <p:nvPr/>
          </p:nvSpPr>
          <p:spPr bwMode="auto">
            <a:xfrm>
              <a:off x="5148" y="1576"/>
              <a:ext cx="25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r>
                <a:rPr lang="en-US" altLang="en-US">
                  <a:solidFill>
                    <a:srgbClr val="FFFFFF"/>
                  </a:solidFill>
                  <a:latin typeface="Tele-GroteskFet" charset="0"/>
                  <a:ea typeface="ＭＳ Ｐゴシック" panose="020B0600070205080204" pitchFamily="34" charset="-128"/>
                  <a:cs typeface="Arial" panose="020B0604020202020204" pitchFamily="34" charset="0"/>
                  <a:sym typeface="Arial" panose="020B0604020202020204" pitchFamily="34" charset="0"/>
                </a:rPr>
                <a:t>PC</a:t>
              </a:r>
            </a:p>
          </p:txBody>
        </p:sp>
      </p:grpSp>
      <p:sp>
        <p:nvSpPr>
          <p:cNvPr id="10" name="Rectangle 27">
            <a:extLst>
              <a:ext uri="{FF2B5EF4-FFF2-40B4-BE49-F238E27FC236}">
                <a16:creationId xmlns:a16="http://schemas.microsoft.com/office/drawing/2014/main" id="{3D50837C-D898-4BD7-BC62-5E1567C0C018}"/>
              </a:ext>
            </a:extLst>
          </p:cNvPr>
          <p:cNvSpPr>
            <a:spLocks/>
          </p:cNvSpPr>
          <p:nvPr/>
        </p:nvSpPr>
        <p:spPr bwMode="auto">
          <a:xfrm>
            <a:off x="5067301" y="1901825"/>
            <a:ext cx="65"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endParaRPr lang="en-US" altLang="en-US">
              <a:solidFill>
                <a:srgbClr val="000000"/>
              </a:solidFill>
              <a:ea typeface="ヒラギノ角ゴ ProN W3" charset="0"/>
              <a:cs typeface="Times New Roman" panose="02020603050405020304" pitchFamily="18" charset="0"/>
              <a:sym typeface="Arial" panose="020B0604020202020204" pitchFamily="34" charset="0"/>
            </a:endParaRPr>
          </a:p>
        </p:txBody>
      </p:sp>
      <p:sp>
        <p:nvSpPr>
          <p:cNvPr id="11" name="Line 30">
            <a:extLst>
              <a:ext uri="{FF2B5EF4-FFF2-40B4-BE49-F238E27FC236}">
                <a16:creationId xmlns:a16="http://schemas.microsoft.com/office/drawing/2014/main" id="{383C1F7C-924C-41D3-ACC2-936021111BBE}"/>
              </a:ext>
            </a:extLst>
          </p:cNvPr>
          <p:cNvSpPr>
            <a:spLocks noChangeShapeType="1"/>
          </p:cNvSpPr>
          <p:nvPr/>
        </p:nvSpPr>
        <p:spPr bwMode="auto">
          <a:xfrm>
            <a:off x="6311901" y="2133601"/>
            <a:ext cx="1439863" cy="1871663"/>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31">
            <a:extLst>
              <a:ext uri="{FF2B5EF4-FFF2-40B4-BE49-F238E27FC236}">
                <a16:creationId xmlns:a16="http://schemas.microsoft.com/office/drawing/2014/main" id="{6D4FC838-9A54-4FCF-87F6-B9D943FC2FF1}"/>
              </a:ext>
            </a:extLst>
          </p:cNvPr>
          <p:cNvSpPr>
            <a:spLocks noChangeShapeType="1"/>
          </p:cNvSpPr>
          <p:nvPr/>
        </p:nvSpPr>
        <p:spPr bwMode="auto">
          <a:xfrm flipH="1">
            <a:off x="4424362" y="4066727"/>
            <a:ext cx="287338" cy="370336"/>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104">
            <a:extLst>
              <a:ext uri="{FF2B5EF4-FFF2-40B4-BE49-F238E27FC236}">
                <a16:creationId xmlns:a16="http://schemas.microsoft.com/office/drawing/2014/main" id="{7E430A28-890B-4C52-95C5-5EC8FCE30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88545" y="4185788"/>
            <a:ext cx="9255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4">
            <a:extLst>
              <a:ext uri="{FF2B5EF4-FFF2-40B4-BE49-F238E27FC236}">
                <a16:creationId xmlns:a16="http://schemas.microsoft.com/office/drawing/2014/main" id="{F4D50582-83D7-494B-8681-6AFB77E12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874001" y="5195889"/>
            <a:ext cx="9255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42">
            <a:extLst>
              <a:ext uri="{FF2B5EF4-FFF2-40B4-BE49-F238E27FC236}">
                <a16:creationId xmlns:a16="http://schemas.microsoft.com/office/drawing/2014/main" id="{3AA516D8-4554-4ABF-ADD4-6DC0F8DD39D8}"/>
              </a:ext>
            </a:extLst>
          </p:cNvPr>
          <p:cNvSpPr>
            <a:spLocks noChangeArrowheads="1"/>
          </p:cNvSpPr>
          <p:nvPr/>
        </p:nvSpPr>
        <p:spPr bwMode="auto">
          <a:xfrm>
            <a:off x="4286251" y="1485901"/>
            <a:ext cx="2016125" cy="792163"/>
          </a:xfrm>
          <a:prstGeom prst="can">
            <a:avLst>
              <a:gd name="adj" fmla="val 34023"/>
            </a:avLst>
          </a:prstGeom>
          <a:gradFill rotWithShape="1">
            <a:gsLst>
              <a:gs pos="0">
                <a:srgbClr val="A1C1DB"/>
              </a:gs>
              <a:gs pos="39999">
                <a:srgbClr val="6297C2"/>
              </a:gs>
              <a:gs pos="41000">
                <a:srgbClr val="427BAB"/>
              </a:gs>
              <a:gs pos="100000">
                <a:srgbClr val="264660"/>
              </a:gs>
            </a:gsLst>
            <a:lin ang="0" scaled="1"/>
          </a:gradFill>
          <a:ln w="9525" algn="ctr">
            <a:solidFill>
              <a:srgbClr val="264660"/>
            </a:solidFill>
            <a:round/>
            <a:headEnd/>
            <a:tailEnd/>
          </a:ln>
          <a:effectLst/>
          <a:extLst>
            <a:ext uri="{AF507438-7753-43E0-B8FC-AC1667EBCBE1}">
              <a14:hiddenEffects xmlns:a14="http://schemas.microsoft.com/office/drawing/2010/main">
                <a:effectLst>
                  <a:outerShdw dist="50800" dir="5400000" algn="t" rotWithShape="0">
                    <a:srgbClr val="102944">
                      <a:alpha val="39998"/>
                    </a:srgbClr>
                  </a:outerShdw>
                </a:effectLst>
              </a14:hiddenEffects>
            </a:ext>
          </a:extLst>
        </p:spPr>
        <p:txBody>
          <a:bodyPr lIns="68553" tIns="34276" rIns="68553" bIns="34276" anchor="ctr"/>
          <a:lstStyle>
            <a:lvl1pPr defTabSz="685800">
              <a:defRPr sz="2400">
                <a:solidFill>
                  <a:schemeClr val="tx1"/>
                </a:solidFill>
                <a:latin typeface="Times New Roman" panose="02020603050405020304" pitchFamily="18" charset="0"/>
                <a:cs typeface="DejaVu Sans" charset="0"/>
              </a:defRPr>
            </a:lvl1pPr>
            <a:lvl2pPr defTabSz="685800">
              <a:defRPr sz="2400">
                <a:solidFill>
                  <a:schemeClr val="tx1"/>
                </a:solidFill>
                <a:latin typeface="Times New Roman" panose="02020603050405020304" pitchFamily="18" charset="0"/>
                <a:cs typeface="DejaVu Sans" charset="0"/>
              </a:defRPr>
            </a:lvl2pPr>
            <a:lvl3pPr defTabSz="685800">
              <a:defRPr sz="2400">
                <a:solidFill>
                  <a:schemeClr val="tx1"/>
                </a:solidFill>
                <a:latin typeface="Times New Roman" panose="02020603050405020304" pitchFamily="18" charset="0"/>
                <a:cs typeface="DejaVu Sans" charset="0"/>
              </a:defRPr>
            </a:lvl3pPr>
            <a:lvl4pPr defTabSz="685800">
              <a:defRPr sz="2400">
                <a:solidFill>
                  <a:schemeClr val="tx1"/>
                </a:solidFill>
                <a:latin typeface="Times New Roman" panose="02020603050405020304" pitchFamily="18" charset="0"/>
                <a:cs typeface="DejaVu Sans" charset="0"/>
              </a:defRPr>
            </a:lvl4pPr>
            <a:lvl5pPr defTabSz="685800">
              <a:defRPr sz="2400">
                <a:solidFill>
                  <a:schemeClr val="tx1"/>
                </a:solidFill>
                <a:latin typeface="Times New Roman" panose="02020603050405020304" pitchFamily="18" charset="0"/>
                <a:cs typeface="DejaVu Sans"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eaLnBrk="1">
              <a:lnSpc>
                <a:spcPct val="90000"/>
              </a:lnSpc>
              <a:buClr>
                <a:srgbClr val="000000"/>
              </a:buClr>
              <a:buSzPct val="100000"/>
              <a:buFont typeface="Times New Roman" panose="02020603050405020304" pitchFamily="18" charset="0"/>
              <a:buNone/>
            </a:pPr>
            <a:endParaRPr lang="fr-FR" altLang="en-US">
              <a:solidFill>
                <a:srgbClr val="FFFFFF"/>
              </a:solidFill>
              <a:latin typeface="Tele-GroteskFet" charset="0"/>
              <a:ea typeface="ＭＳ Ｐゴシック" panose="020B0600070205080204" pitchFamily="34" charset="-128"/>
            </a:endParaRPr>
          </a:p>
        </p:txBody>
      </p:sp>
      <p:sp>
        <p:nvSpPr>
          <p:cNvPr id="16" name="Rectangle 28">
            <a:extLst>
              <a:ext uri="{FF2B5EF4-FFF2-40B4-BE49-F238E27FC236}">
                <a16:creationId xmlns:a16="http://schemas.microsoft.com/office/drawing/2014/main" id="{B210D1B0-E2C4-437D-8E83-2FC41DC3E401}"/>
              </a:ext>
            </a:extLst>
          </p:cNvPr>
          <p:cNvSpPr>
            <a:spLocks/>
          </p:cNvSpPr>
          <p:nvPr/>
        </p:nvSpPr>
        <p:spPr bwMode="auto">
          <a:xfrm>
            <a:off x="4773614" y="1876426"/>
            <a:ext cx="1527175" cy="22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r>
              <a:rPr lang="en-US" altLang="en-US" sz="1600">
                <a:solidFill>
                  <a:schemeClr val="bg1"/>
                </a:solidFill>
                <a:latin typeface="Tele-GroteskFet" charset="0"/>
                <a:ea typeface="ＭＳ Ｐゴシック" panose="020B0600070205080204" pitchFamily="34" charset="-128"/>
                <a:cs typeface="Tahoma" panose="020B0604030504040204" pitchFamily="34" charset="0"/>
                <a:sym typeface="Tahoma" panose="020B0604030504040204" pitchFamily="34" charset="0"/>
              </a:rPr>
              <a:t>OpenFlow Switch</a:t>
            </a:r>
          </a:p>
        </p:txBody>
      </p:sp>
      <p:sp>
        <p:nvSpPr>
          <p:cNvPr id="17" name="AutoShape 42">
            <a:extLst>
              <a:ext uri="{FF2B5EF4-FFF2-40B4-BE49-F238E27FC236}">
                <a16:creationId xmlns:a16="http://schemas.microsoft.com/office/drawing/2014/main" id="{81AFE7EE-CA92-4770-88EC-787D006B3890}"/>
              </a:ext>
            </a:extLst>
          </p:cNvPr>
          <p:cNvSpPr>
            <a:spLocks noChangeArrowheads="1"/>
          </p:cNvSpPr>
          <p:nvPr/>
        </p:nvSpPr>
        <p:spPr bwMode="auto">
          <a:xfrm>
            <a:off x="3867149" y="3148013"/>
            <a:ext cx="2016125" cy="792162"/>
          </a:xfrm>
          <a:prstGeom prst="can">
            <a:avLst>
              <a:gd name="adj" fmla="val 34023"/>
            </a:avLst>
          </a:prstGeom>
          <a:gradFill rotWithShape="1">
            <a:gsLst>
              <a:gs pos="0">
                <a:srgbClr val="A1C1DB"/>
              </a:gs>
              <a:gs pos="39999">
                <a:srgbClr val="6297C2"/>
              </a:gs>
              <a:gs pos="41000">
                <a:srgbClr val="427BAB"/>
              </a:gs>
              <a:gs pos="100000">
                <a:srgbClr val="264660"/>
              </a:gs>
            </a:gsLst>
            <a:lin ang="0" scaled="1"/>
          </a:gradFill>
          <a:ln w="9525" algn="ctr">
            <a:solidFill>
              <a:srgbClr val="264660"/>
            </a:solidFill>
            <a:round/>
            <a:headEnd/>
            <a:tailEnd/>
          </a:ln>
          <a:effectLst/>
          <a:extLst>
            <a:ext uri="{AF507438-7753-43E0-B8FC-AC1667EBCBE1}">
              <a14:hiddenEffects xmlns:a14="http://schemas.microsoft.com/office/drawing/2010/main">
                <a:effectLst>
                  <a:outerShdw dist="50800" dir="5400000" algn="t" rotWithShape="0">
                    <a:srgbClr val="102944">
                      <a:alpha val="39998"/>
                    </a:srgbClr>
                  </a:outerShdw>
                </a:effectLst>
              </a14:hiddenEffects>
            </a:ext>
          </a:extLst>
        </p:spPr>
        <p:txBody>
          <a:bodyPr lIns="68553" tIns="34276" rIns="68553" bIns="34276" anchor="ctr"/>
          <a:lstStyle>
            <a:lvl1pPr defTabSz="685800">
              <a:defRPr sz="2400">
                <a:solidFill>
                  <a:schemeClr val="tx1"/>
                </a:solidFill>
                <a:latin typeface="Times New Roman" panose="02020603050405020304" pitchFamily="18" charset="0"/>
                <a:cs typeface="DejaVu Sans" charset="0"/>
              </a:defRPr>
            </a:lvl1pPr>
            <a:lvl2pPr defTabSz="685800">
              <a:defRPr sz="2400">
                <a:solidFill>
                  <a:schemeClr val="tx1"/>
                </a:solidFill>
                <a:latin typeface="Times New Roman" panose="02020603050405020304" pitchFamily="18" charset="0"/>
                <a:cs typeface="DejaVu Sans" charset="0"/>
              </a:defRPr>
            </a:lvl2pPr>
            <a:lvl3pPr defTabSz="685800">
              <a:defRPr sz="2400">
                <a:solidFill>
                  <a:schemeClr val="tx1"/>
                </a:solidFill>
                <a:latin typeface="Times New Roman" panose="02020603050405020304" pitchFamily="18" charset="0"/>
                <a:cs typeface="DejaVu Sans" charset="0"/>
              </a:defRPr>
            </a:lvl3pPr>
            <a:lvl4pPr defTabSz="685800">
              <a:defRPr sz="2400">
                <a:solidFill>
                  <a:schemeClr val="tx1"/>
                </a:solidFill>
                <a:latin typeface="Times New Roman" panose="02020603050405020304" pitchFamily="18" charset="0"/>
                <a:cs typeface="DejaVu Sans" charset="0"/>
              </a:defRPr>
            </a:lvl4pPr>
            <a:lvl5pPr defTabSz="685800">
              <a:defRPr sz="2400">
                <a:solidFill>
                  <a:schemeClr val="tx1"/>
                </a:solidFill>
                <a:latin typeface="Times New Roman" panose="02020603050405020304" pitchFamily="18" charset="0"/>
                <a:cs typeface="DejaVu Sans"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eaLnBrk="1">
              <a:lnSpc>
                <a:spcPct val="90000"/>
              </a:lnSpc>
              <a:buClr>
                <a:srgbClr val="000000"/>
              </a:buClr>
              <a:buSzPct val="100000"/>
              <a:buFont typeface="Times New Roman" panose="02020603050405020304" pitchFamily="18" charset="0"/>
              <a:buNone/>
            </a:pPr>
            <a:endParaRPr lang="fr-FR" altLang="en-US">
              <a:solidFill>
                <a:srgbClr val="FFFFFF"/>
              </a:solidFill>
              <a:latin typeface="Tele-GroteskFet" charset="0"/>
              <a:ea typeface="ＭＳ Ｐゴシック" panose="020B0600070205080204" pitchFamily="34" charset="-128"/>
            </a:endParaRPr>
          </a:p>
        </p:txBody>
      </p:sp>
      <p:sp>
        <p:nvSpPr>
          <p:cNvPr id="18" name="Rectangle 28">
            <a:extLst>
              <a:ext uri="{FF2B5EF4-FFF2-40B4-BE49-F238E27FC236}">
                <a16:creationId xmlns:a16="http://schemas.microsoft.com/office/drawing/2014/main" id="{835E1FA1-10FE-4730-97BE-BE64DB0C9D85}"/>
              </a:ext>
            </a:extLst>
          </p:cNvPr>
          <p:cNvSpPr>
            <a:spLocks/>
          </p:cNvSpPr>
          <p:nvPr/>
        </p:nvSpPr>
        <p:spPr bwMode="auto">
          <a:xfrm>
            <a:off x="2316164" y="4395789"/>
            <a:ext cx="1527175" cy="22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r>
              <a:rPr lang="en-US" altLang="en-US" sz="1600">
                <a:solidFill>
                  <a:schemeClr val="bg1"/>
                </a:solidFill>
                <a:latin typeface="Tele-GroteskFet" charset="0"/>
                <a:ea typeface="ＭＳ Ｐゴシック" panose="020B0600070205080204" pitchFamily="34" charset="-128"/>
                <a:cs typeface="Tahoma" panose="020B0604030504040204" pitchFamily="34" charset="0"/>
                <a:sym typeface="Tahoma" panose="020B0604030504040204" pitchFamily="34" charset="0"/>
              </a:rPr>
              <a:t>OpenFlow Switch</a:t>
            </a:r>
          </a:p>
        </p:txBody>
      </p:sp>
      <p:sp>
        <p:nvSpPr>
          <p:cNvPr id="19" name="AutoShape 42">
            <a:extLst>
              <a:ext uri="{FF2B5EF4-FFF2-40B4-BE49-F238E27FC236}">
                <a16:creationId xmlns:a16="http://schemas.microsoft.com/office/drawing/2014/main" id="{D43DD8F1-655B-40FC-8321-61FD072BFBC3}"/>
              </a:ext>
            </a:extLst>
          </p:cNvPr>
          <p:cNvSpPr>
            <a:spLocks noChangeArrowheads="1"/>
          </p:cNvSpPr>
          <p:nvPr/>
        </p:nvSpPr>
        <p:spPr bwMode="auto">
          <a:xfrm>
            <a:off x="6743701" y="4005263"/>
            <a:ext cx="2016125" cy="792162"/>
          </a:xfrm>
          <a:prstGeom prst="can">
            <a:avLst>
              <a:gd name="adj" fmla="val 34023"/>
            </a:avLst>
          </a:prstGeom>
          <a:gradFill rotWithShape="1">
            <a:gsLst>
              <a:gs pos="0">
                <a:srgbClr val="A1C1DB"/>
              </a:gs>
              <a:gs pos="39999">
                <a:srgbClr val="6297C2"/>
              </a:gs>
              <a:gs pos="41000">
                <a:srgbClr val="427BAB"/>
              </a:gs>
              <a:gs pos="100000">
                <a:srgbClr val="264660"/>
              </a:gs>
            </a:gsLst>
            <a:lin ang="0" scaled="1"/>
          </a:gradFill>
          <a:ln w="9525" algn="ctr">
            <a:solidFill>
              <a:srgbClr val="264660"/>
            </a:solidFill>
            <a:round/>
            <a:headEnd/>
            <a:tailEnd/>
          </a:ln>
          <a:effectLst/>
          <a:extLst>
            <a:ext uri="{AF507438-7753-43E0-B8FC-AC1667EBCBE1}">
              <a14:hiddenEffects xmlns:a14="http://schemas.microsoft.com/office/drawing/2010/main">
                <a:effectLst>
                  <a:outerShdw dist="50800" dir="5400000" algn="t" rotWithShape="0">
                    <a:srgbClr val="102944">
                      <a:alpha val="39998"/>
                    </a:srgbClr>
                  </a:outerShdw>
                </a:effectLst>
              </a14:hiddenEffects>
            </a:ext>
          </a:extLst>
        </p:spPr>
        <p:txBody>
          <a:bodyPr lIns="68553" tIns="34276" rIns="68553" bIns="34276" anchor="ctr"/>
          <a:lstStyle>
            <a:lvl1pPr defTabSz="685800">
              <a:defRPr sz="2400">
                <a:solidFill>
                  <a:schemeClr val="tx1"/>
                </a:solidFill>
                <a:latin typeface="Times New Roman" panose="02020603050405020304" pitchFamily="18" charset="0"/>
                <a:cs typeface="DejaVu Sans" charset="0"/>
              </a:defRPr>
            </a:lvl1pPr>
            <a:lvl2pPr defTabSz="685800">
              <a:defRPr sz="2400">
                <a:solidFill>
                  <a:schemeClr val="tx1"/>
                </a:solidFill>
                <a:latin typeface="Times New Roman" panose="02020603050405020304" pitchFamily="18" charset="0"/>
                <a:cs typeface="DejaVu Sans" charset="0"/>
              </a:defRPr>
            </a:lvl2pPr>
            <a:lvl3pPr defTabSz="685800">
              <a:defRPr sz="2400">
                <a:solidFill>
                  <a:schemeClr val="tx1"/>
                </a:solidFill>
                <a:latin typeface="Times New Roman" panose="02020603050405020304" pitchFamily="18" charset="0"/>
                <a:cs typeface="DejaVu Sans" charset="0"/>
              </a:defRPr>
            </a:lvl3pPr>
            <a:lvl4pPr defTabSz="685800">
              <a:defRPr sz="2400">
                <a:solidFill>
                  <a:schemeClr val="tx1"/>
                </a:solidFill>
                <a:latin typeface="Times New Roman" panose="02020603050405020304" pitchFamily="18" charset="0"/>
                <a:cs typeface="DejaVu Sans" charset="0"/>
              </a:defRPr>
            </a:lvl4pPr>
            <a:lvl5pPr defTabSz="685800">
              <a:defRPr sz="2400">
                <a:solidFill>
                  <a:schemeClr val="tx1"/>
                </a:solidFill>
                <a:latin typeface="Times New Roman" panose="02020603050405020304" pitchFamily="18" charset="0"/>
                <a:cs typeface="DejaVu Sans"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eaLnBrk="1">
              <a:lnSpc>
                <a:spcPct val="90000"/>
              </a:lnSpc>
              <a:buClr>
                <a:srgbClr val="000000"/>
              </a:buClr>
              <a:buSzPct val="100000"/>
              <a:buFont typeface="Times New Roman" panose="02020603050405020304" pitchFamily="18" charset="0"/>
              <a:buNone/>
            </a:pPr>
            <a:endParaRPr lang="fr-FR" altLang="en-US">
              <a:solidFill>
                <a:srgbClr val="FFFFFF"/>
              </a:solidFill>
              <a:latin typeface="Tele-GroteskFet" charset="0"/>
              <a:ea typeface="ＭＳ Ｐゴシック" panose="020B0600070205080204" pitchFamily="34" charset="-128"/>
            </a:endParaRPr>
          </a:p>
        </p:txBody>
      </p:sp>
      <p:sp>
        <p:nvSpPr>
          <p:cNvPr id="20" name="Rectangle 28">
            <a:extLst>
              <a:ext uri="{FF2B5EF4-FFF2-40B4-BE49-F238E27FC236}">
                <a16:creationId xmlns:a16="http://schemas.microsoft.com/office/drawing/2014/main" id="{F36ACB77-EEB5-4F2B-BF0C-76B9459ADC9A}"/>
              </a:ext>
            </a:extLst>
          </p:cNvPr>
          <p:cNvSpPr>
            <a:spLocks/>
          </p:cNvSpPr>
          <p:nvPr/>
        </p:nvSpPr>
        <p:spPr bwMode="auto">
          <a:xfrm>
            <a:off x="7231064" y="4395789"/>
            <a:ext cx="1527175" cy="22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r>
              <a:rPr lang="en-US" altLang="en-US" sz="1600">
                <a:solidFill>
                  <a:schemeClr val="bg1"/>
                </a:solidFill>
                <a:latin typeface="Tele-GroteskFet" charset="0"/>
                <a:ea typeface="ＭＳ Ｐゴシック" panose="020B0600070205080204" pitchFamily="34" charset="-128"/>
                <a:cs typeface="Tahoma" panose="020B0604030504040204" pitchFamily="34" charset="0"/>
                <a:sym typeface="Tahoma" panose="020B0604030504040204" pitchFamily="34" charset="0"/>
              </a:rPr>
              <a:t>OpenFlow Switch</a:t>
            </a:r>
          </a:p>
        </p:txBody>
      </p:sp>
      <p:sp>
        <p:nvSpPr>
          <p:cNvPr id="21" name="AutoShape 20">
            <a:extLst>
              <a:ext uri="{FF2B5EF4-FFF2-40B4-BE49-F238E27FC236}">
                <a16:creationId xmlns:a16="http://schemas.microsoft.com/office/drawing/2014/main" id="{AFBAF01C-9D9F-4541-8162-7BCF8BF73557}"/>
              </a:ext>
            </a:extLst>
          </p:cNvPr>
          <p:cNvSpPr>
            <a:spLocks noChangeArrowheads="1"/>
          </p:cNvSpPr>
          <p:nvPr/>
        </p:nvSpPr>
        <p:spPr bwMode="auto">
          <a:xfrm>
            <a:off x="7788275" y="725486"/>
            <a:ext cx="1388227" cy="595314"/>
          </a:xfrm>
          <a:prstGeom prst="roundRect">
            <a:avLst>
              <a:gd name="adj" fmla="val 16667"/>
            </a:avLst>
          </a:prstGeom>
          <a:gradFill rotWithShape="1">
            <a:gsLst>
              <a:gs pos="0">
                <a:srgbClr val="F6A8D1"/>
              </a:gs>
              <a:gs pos="39999">
                <a:srgbClr val="EF39A1"/>
              </a:gs>
              <a:gs pos="41000">
                <a:srgbClr val="E20074"/>
              </a:gs>
              <a:gs pos="100000">
                <a:srgbClr val="A80058"/>
              </a:gs>
            </a:gsLst>
            <a:lin ang="5400000" scaled="1"/>
          </a:gradFill>
          <a:ln w="9525" algn="ctr">
            <a:solidFill>
              <a:srgbClr val="A80058"/>
            </a:solidFill>
            <a:round/>
            <a:headEnd/>
            <a:tailEnd/>
          </a:ln>
          <a:effectLst>
            <a:outerShdw dist="50800" dir="5400000" algn="t" rotWithShape="0">
              <a:srgbClr val="58002E">
                <a:alpha val="39998"/>
              </a:srgbClr>
            </a:outerShdw>
          </a:effectLst>
        </p:spPr>
        <p:txBody>
          <a:bodyPr lIns="68553" tIns="34276" rIns="68553" bIns="34276" anchor="ctr"/>
          <a:lstStyle>
            <a:lvl1pPr defTabSz="685800">
              <a:defRPr sz="2400">
                <a:solidFill>
                  <a:schemeClr val="tx1"/>
                </a:solidFill>
                <a:latin typeface="Times New Roman" panose="02020603050405020304" pitchFamily="18" charset="0"/>
                <a:cs typeface="DejaVu Sans" charset="0"/>
              </a:defRPr>
            </a:lvl1pPr>
            <a:lvl2pPr defTabSz="685800">
              <a:defRPr sz="2400">
                <a:solidFill>
                  <a:schemeClr val="tx1"/>
                </a:solidFill>
                <a:latin typeface="Times New Roman" panose="02020603050405020304" pitchFamily="18" charset="0"/>
                <a:cs typeface="DejaVu Sans" charset="0"/>
              </a:defRPr>
            </a:lvl2pPr>
            <a:lvl3pPr defTabSz="685800">
              <a:defRPr sz="2400">
                <a:solidFill>
                  <a:schemeClr val="tx1"/>
                </a:solidFill>
                <a:latin typeface="Times New Roman" panose="02020603050405020304" pitchFamily="18" charset="0"/>
                <a:cs typeface="DejaVu Sans" charset="0"/>
              </a:defRPr>
            </a:lvl3pPr>
            <a:lvl4pPr defTabSz="685800">
              <a:defRPr sz="2400">
                <a:solidFill>
                  <a:schemeClr val="tx1"/>
                </a:solidFill>
                <a:latin typeface="Times New Roman" panose="02020603050405020304" pitchFamily="18" charset="0"/>
                <a:cs typeface="DejaVu Sans" charset="0"/>
              </a:defRPr>
            </a:lvl4pPr>
            <a:lvl5pPr defTabSz="685800">
              <a:defRPr sz="2400">
                <a:solidFill>
                  <a:schemeClr val="tx1"/>
                </a:solidFill>
                <a:latin typeface="Times New Roman" panose="02020603050405020304" pitchFamily="18" charset="0"/>
                <a:cs typeface="DejaVu Sans"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eaLnBrk="1">
              <a:lnSpc>
                <a:spcPct val="90000"/>
              </a:lnSpc>
              <a:buClr>
                <a:srgbClr val="000000"/>
              </a:buClr>
              <a:buSzPct val="100000"/>
              <a:buFont typeface="Times New Roman" panose="02020603050405020304" pitchFamily="18" charset="0"/>
              <a:buNone/>
            </a:pPr>
            <a:r>
              <a:rPr lang="en-US" altLang="en-US">
                <a:solidFill>
                  <a:srgbClr val="FFFFFF"/>
                </a:solidFill>
                <a:latin typeface="Tele-GroteskFet" charset="0"/>
                <a:ea typeface="ＭＳ Ｐゴシック" panose="020B0600070205080204" pitchFamily="34" charset="-128"/>
                <a:cs typeface="Times New Roman" panose="02020603050405020304" pitchFamily="18" charset="0"/>
                <a:sym typeface="Arial" panose="020B0604020202020204" pitchFamily="34" charset="0"/>
              </a:rPr>
              <a:t>Alice’s code</a:t>
            </a:r>
          </a:p>
        </p:txBody>
      </p:sp>
      <p:sp>
        <p:nvSpPr>
          <p:cNvPr id="22" name="AutoShape 38">
            <a:extLst>
              <a:ext uri="{FF2B5EF4-FFF2-40B4-BE49-F238E27FC236}">
                <a16:creationId xmlns:a16="http://schemas.microsoft.com/office/drawing/2014/main" id="{291EF4D4-BE3E-4B5B-9373-F4469D7CDF5A}"/>
              </a:ext>
            </a:extLst>
          </p:cNvPr>
          <p:cNvSpPr>
            <a:spLocks/>
          </p:cNvSpPr>
          <p:nvPr/>
        </p:nvSpPr>
        <p:spPr bwMode="auto">
          <a:xfrm>
            <a:off x="8534400" y="4852988"/>
            <a:ext cx="533400" cy="381000"/>
          </a:xfrm>
          <a:prstGeom prst="roundRect">
            <a:avLst>
              <a:gd name="adj" fmla="val 16667"/>
            </a:avLst>
          </a:prstGeom>
          <a:solidFill>
            <a:srgbClr val="FFFF00"/>
          </a:solidFill>
          <a:ln w="38100">
            <a:solidFill>
              <a:srgbClr val="808080"/>
            </a:solidFill>
            <a:round/>
            <a:headEnd/>
            <a:tailEnd/>
          </a:ln>
        </p:spPr>
        <p:txBody>
          <a:bodyPr lIns="0" tIns="0" rIns="0" bIns="0"/>
          <a:lstStyle>
            <a:lvl1pPr>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endParaRPr lang="en-US" altLang="en-US">
              <a:solidFill>
                <a:srgbClr val="000000"/>
              </a:solidFill>
              <a:ea typeface="ヒラギノ角ゴ ProN W3" charset="0"/>
              <a:cs typeface="Times New Roman" panose="02020603050405020304" pitchFamily="18" charset="0"/>
              <a:sym typeface="Arial" panose="020B0604020202020204" pitchFamily="34" charset="0"/>
            </a:endParaRPr>
          </a:p>
        </p:txBody>
      </p:sp>
      <p:sp>
        <p:nvSpPr>
          <p:cNvPr id="23" name="Line 22">
            <a:extLst>
              <a:ext uri="{FF2B5EF4-FFF2-40B4-BE49-F238E27FC236}">
                <a16:creationId xmlns:a16="http://schemas.microsoft.com/office/drawing/2014/main" id="{9E0E9A4C-DFA6-4CB3-964B-56A238B94D15}"/>
              </a:ext>
            </a:extLst>
          </p:cNvPr>
          <p:cNvSpPr>
            <a:spLocks noChangeShapeType="1"/>
          </p:cNvSpPr>
          <p:nvPr/>
        </p:nvSpPr>
        <p:spPr bwMode="auto">
          <a:xfrm flipV="1">
            <a:off x="7751764" y="2924175"/>
            <a:ext cx="1512887" cy="1081088"/>
          </a:xfrm>
          <a:prstGeom prst="line">
            <a:avLst/>
          </a:prstGeom>
          <a:noFill/>
          <a:ln w="3810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endParaRPr lang="en-US"/>
          </a:p>
        </p:txBody>
      </p:sp>
      <p:sp>
        <p:nvSpPr>
          <p:cNvPr id="24" name="Rectangle 41">
            <a:extLst>
              <a:ext uri="{FF2B5EF4-FFF2-40B4-BE49-F238E27FC236}">
                <a16:creationId xmlns:a16="http://schemas.microsoft.com/office/drawing/2014/main" id="{72502B51-7220-436F-82F2-2C1E465D1BDE}"/>
              </a:ext>
            </a:extLst>
          </p:cNvPr>
          <p:cNvSpPr>
            <a:spLocks/>
          </p:cNvSpPr>
          <p:nvPr/>
        </p:nvSpPr>
        <p:spPr bwMode="auto">
          <a:xfrm>
            <a:off x="7725790" y="3235140"/>
            <a:ext cx="840935" cy="22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a:lnSpc>
                <a:spcPct val="93000"/>
              </a:lnSpc>
              <a:buClr>
                <a:srgbClr val="000000"/>
              </a:buClr>
              <a:buSzPct val="100000"/>
            </a:pPr>
            <a:r>
              <a:rPr lang="en-US" altLang="en-US" sz="1600">
                <a:latin typeface="Tele-GroteskFet" charset="0"/>
                <a:ea typeface="ヒラギノ角ゴ ProN W3" charset="0"/>
                <a:cs typeface="Arial" panose="020B0604020202020204" pitchFamily="34" charset="0"/>
                <a:sym typeface="Arial" panose="020B0604020202020204" pitchFamily="34" charset="0"/>
              </a:rPr>
              <a:t>Decision?</a:t>
            </a:r>
          </a:p>
        </p:txBody>
      </p:sp>
      <p:sp>
        <p:nvSpPr>
          <p:cNvPr id="25" name="Rectangle 33">
            <a:extLst>
              <a:ext uri="{FF2B5EF4-FFF2-40B4-BE49-F238E27FC236}">
                <a16:creationId xmlns:a16="http://schemas.microsoft.com/office/drawing/2014/main" id="{B5DA42D4-134A-43DC-962A-924D462BDDA2}"/>
              </a:ext>
            </a:extLst>
          </p:cNvPr>
          <p:cNvSpPr>
            <a:spLocks/>
          </p:cNvSpPr>
          <p:nvPr/>
        </p:nvSpPr>
        <p:spPr bwMode="auto">
          <a:xfrm>
            <a:off x="8585201" y="3371850"/>
            <a:ext cx="931793" cy="45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r>
              <a:rPr lang="en-US" altLang="en-US" sz="1600">
                <a:latin typeface="Tele-GroteskFet" charset="0"/>
                <a:ea typeface="ＭＳ Ｐゴシック" panose="020B0600070205080204" pitchFamily="34" charset="-128"/>
                <a:cs typeface="Arial" panose="020B0604020202020204" pitchFamily="34" charset="0"/>
                <a:sym typeface="Arial" panose="020B0604020202020204" pitchFamily="34" charset="0"/>
              </a:rPr>
              <a:t>OpenFlow</a:t>
            </a:r>
          </a:p>
          <a:p>
            <a:pPr>
              <a:lnSpc>
                <a:spcPct val="93000"/>
              </a:lnSpc>
              <a:buClr>
                <a:srgbClr val="000000"/>
              </a:buClr>
              <a:buSzPct val="100000"/>
            </a:pPr>
            <a:r>
              <a:rPr lang="en-US" altLang="en-US" sz="1600">
                <a:latin typeface="Tele-GroteskFet" charset="0"/>
                <a:ea typeface="ＭＳ Ｐゴシック" panose="020B0600070205080204" pitchFamily="34" charset="-128"/>
                <a:cs typeface="Arial" panose="020B0604020202020204" pitchFamily="34" charset="0"/>
                <a:sym typeface="Arial" panose="020B0604020202020204" pitchFamily="34" charset="0"/>
              </a:rPr>
              <a:t>Protocol</a:t>
            </a:r>
          </a:p>
        </p:txBody>
      </p:sp>
      <p:grpSp>
        <p:nvGrpSpPr>
          <p:cNvPr id="26" name="Group 25">
            <a:extLst>
              <a:ext uri="{FF2B5EF4-FFF2-40B4-BE49-F238E27FC236}">
                <a16:creationId xmlns:a16="http://schemas.microsoft.com/office/drawing/2014/main" id="{9C7C301D-77FC-404E-B22B-8AC40ED6891E}"/>
              </a:ext>
            </a:extLst>
          </p:cNvPr>
          <p:cNvGrpSpPr>
            <a:grpSpLocks/>
          </p:cNvGrpSpPr>
          <p:nvPr/>
        </p:nvGrpSpPr>
        <p:grpSpPr bwMode="auto">
          <a:xfrm>
            <a:off x="4877956" y="1408736"/>
            <a:ext cx="5441950" cy="2363788"/>
            <a:chOff x="1476" y="1304"/>
            <a:chExt cx="3428" cy="1489"/>
          </a:xfrm>
        </p:grpSpPr>
        <p:sp>
          <p:nvSpPr>
            <p:cNvPr id="28707" name="Line 35">
              <a:extLst>
                <a:ext uri="{FF2B5EF4-FFF2-40B4-BE49-F238E27FC236}">
                  <a16:creationId xmlns:a16="http://schemas.microsoft.com/office/drawing/2014/main" id="{725D457B-7BB5-4073-8764-811D654F21CA}"/>
                </a:ext>
              </a:extLst>
            </p:cNvPr>
            <p:cNvSpPr>
              <a:spLocks noChangeShapeType="1"/>
            </p:cNvSpPr>
            <p:nvPr/>
          </p:nvSpPr>
          <p:spPr bwMode="auto">
            <a:xfrm rot="10800000" flipH="1">
              <a:off x="3953" y="1843"/>
              <a:ext cx="951" cy="656"/>
            </a:xfrm>
            <a:prstGeom prst="line">
              <a:avLst/>
            </a:prstGeom>
            <a:noFill/>
            <a:ln w="38100">
              <a:solidFill>
                <a:schemeClr val="tx2"/>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8" name="Line 36">
              <a:extLst>
                <a:ext uri="{FF2B5EF4-FFF2-40B4-BE49-F238E27FC236}">
                  <a16:creationId xmlns:a16="http://schemas.microsoft.com/office/drawing/2014/main" id="{8A630EF4-ADF2-4451-BE74-0FAF5EB40B06}"/>
                </a:ext>
              </a:extLst>
            </p:cNvPr>
            <p:cNvSpPr>
              <a:spLocks noChangeShapeType="1"/>
            </p:cNvSpPr>
            <p:nvPr/>
          </p:nvSpPr>
          <p:spPr bwMode="auto">
            <a:xfrm rot="10800000" flipH="1" flipV="1">
              <a:off x="3030" y="1304"/>
              <a:ext cx="1846" cy="402"/>
            </a:xfrm>
            <a:prstGeom prst="line">
              <a:avLst/>
            </a:prstGeom>
            <a:noFill/>
            <a:ln w="38100">
              <a:solidFill>
                <a:schemeClr val="tx2"/>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37">
              <a:extLst>
                <a:ext uri="{FF2B5EF4-FFF2-40B4-BE49-F238E27FC236}">
                  <a16:creationId xmlns:a16="http://schemas.microsoft.com/office/drawing/2014/main" id="{4047EF56-3182-4086-86EB-B50775FAAD77}"/>
                </a:ext>
              </a:extLst>
            </p:cNvPr>
            <p:cNvSpPr>
              <a:spLocks noChangeShapeType="1"/>
            </p:cNvSpPr>
            <p:nvPr/>
          </p:nvSpPr>
          <p:spPr bwMode="auto">
            <a:xfrm rot="10800000" flipH="1">
              <a:off x="1476" y="1766"/>
              <a:ext cx="3400" cy="1027"/>
            </a:xfrm>
            <a:prstGeom prst="line">
              <a:avLst/>
            </a:prstGeom>
            <a:noFill/>
            <a:ln w="38100">
              <a:solidFill>
                <a:schemeClr val="tx2"/>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0" name="Group 29">
            <a:extLst>
              <a:ext uri="{FF2B5EF4-FFF2-40B4-BE49-F238E27FC236}">
                <a16:creationId xmlns:a16="http://schemas.microsoft.com/office/drawing/2014/main" id="{BE35E343-3C12-4BD9-9BC3-64D6922BF196}"/>
              </a:ext>
            </a:extLst>
          </p:cNvPr>
          <p:cNvGrpSpPr>
            <a:grpSpLocks/>
          </p:cNvGrpSpPr>
          <p:nvPr/>
        </p:nvGrpSpPr>
        <p:grpSpPr bwMode="auto">
          <a:xfrm>
            <a:off x="4124326" y="1812926"/>
            <a:ext cx="4479925" cy="2881313"/>
            <a:chOff x="1638" y="1142"/>
            <a:chExt cx="2822" cy="1815"/>
          </a:xfrm>
        </p:grpSpPr>
        <p:sp>
          <p:nvSpPr>
            <p:cNvPr id="28704" name="AutoShape 60">
              <a:extLst>
                <a:ext uri="{FF2B5EF4-FFF2-40B4-BE49-F238E27FC236}">
                  <a16:creationId xmlns:a16="http://schemas.microsoft.com/office/drawing/2014/main" id="{67ABEE85-BB6E-413A-BA57-A1D2EA4281A6}"/>
                </a:ext>
              </a:extLst>
            </p:cNvPr>
            <p:cNvSpPr>
              <a:spLocks/>
            </p:cNvSpPr>
            <p:nvPr/>
          </p:nvSpPr>
          <p:spPr bwMode="auto">
            <a:xfrm>
              <a:off x="2074" y="1142"/>
              <a:ext cx="839" cy="227"/>
            </a:xfrm>
            <a:prstGeom prst="roundRect">
              <a:avLst>
                <a:gd name="adj" fmla="val 16667"/>
              </a:avLst>
            </a:prstGeom>
            <a:gradFill rotWithShape="1">
              <a:gsLst>
                <a:gs pos="0">
                  <a:schemeClr val="bg1"/>
                </a:gs>
                <a:gs pos="100000">
                  <a:srgbClr val="DCDCDC"/>
                </a:gs>
              </a:gsLst>
              <a:lin ang="5400000" scaled="1"/>
            </a:gradFill>
            <a:ln w="9525" algn="ctr">
              <a:solidFill>
                <a:srgbClr val="969696"/>
              </a:solidFill>
              <a:round/>
              <a:headEnd/>
              <a:tailEnd/>
            </a:ln>
            <a:effectLst>
              <a:outerShdw dist="38100" dir="5400000" algn="t" rotWithShape="0">
                <a:srgbClr val="000000">
                  <a:alpha val="39998"/>
                </a:srgbClr>
              </a:outerShdw>
            </a:effectLst>
          </p:spPr>
          <p:txBody>
            <a:bodyPr lIns="68553" tIns="34276" rIns="68553" bIns="34276" anchor="ctr"/>
            <a:lstStyle>
              <a:lvl1pPr defTabSz="685800">
                <a:defRPr sz="2400">
                  <a:solidFill>
                    <a:schemeClr val="tx1"/>
                  </a:solidFill>
                  <a:latin typeface="Times New Roman" panose="02020603050405020304" pitchFamily="18" charset="0"/>
                  <a:cs typeface="DejaVu Sans" charset="0"/>
                </a:defRPr>
              </a:lvl1pPr>
              <a:lvl2pPr defTabSz="685800">
                <a:defRPr sz="2400">
                  <a:solidFill>
                    <a:schemeClr val="tx1"/>
                  </a:solidFill>
                  <a:latin typeface="Times New Roman" panose="02020603050405020304" pitchFamily="18" charset="0"/>
                  <a:cs typeface="DejaVu Sans" charset="0"/>
                </a:defRPr>
              </a:lvl2pPr>
              <a:lvl3pPr defTabSz="685800">
                <a:defRPr sz="2400">
                  <a:solidFill>
                    <a:schemeClr val="tx1"/>
                  </a:solidFill>
                  <a:latin typeface="Times New Roman" panose="02020603050405020304" pitchFamily="18" charset="0"/>
                  <a:cs typeface="DejaVu Sans" charset="0"/>
                </a:defRPr>
              </a:lvl3pPr>
              <a:lvl4pPr defTabSz="685800">
                <a:defRPr sz="2400">
                  <a:solidFill>
                    <a:schemeClr val="tx1"/>
                  </a:solidFill>
                  <a:latin typeface="Times New Roman" panose="02020603050405020304" pitchFamily="18" charset="0"/>
                  <a:cs typeface="DejaVu Sans" charset="0"/>
                </a:defRPr>
              </a:lvl4pPr>
              <a:lvl5pPr defTabSz="685800">
                <a:defRPr sz="2400">
                  <a:solidFill>
                    <a:schemeClr val="tx1"/>
                  </a:solidFill>
                  <a:latin typeface="Times New Roman" panose="02020603050405020304" pitchFamily="18" charset="0"/>
                  <a:cs typeface="DejaVu Sans"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eaLnBrk="1">
                <a:lnSpc>
                  <a:spcPct val="90000"/>
                </a:lnSpc>
                <a:buClr>
                  <a:srgbClr val="000000"/>
                </a:buClr>
                <a:buSzPct val="100000"/>
                <a:buFont typeface="Times New Roman" panose="02020603050405020304" pitchFamily="18" charset="0"/>
                <a:buNone/>
              </a:pPr>
              <a:r>
                <a:rPr lang="en-US" altLang="en-US">
                  <a:latin typeface="Tele-GroteskFet" charset="0"/>
                  <a:ea typeface="ヒラギノ角ゴ ProN W3" charset="0"/>
                  <a:cs typeface="Times New Roman" panose="02020603050405020304" pitchFamily="18" charset="0"/>
                  <a:sym typeface="Arial" panose="020B0604020202020204" pitchFamily="34" charset="0"/>
                </a:rPr>
                <a:t>Alice’s Rule</a:t>
              </a:r>
            </a:p>
          </p:txBody>
        </p:sp>
        <p:sp>
          <p:nvSpPr>
            <p:cNvPr id="28705" name="AutoShape 60">
              <a:extLst>
                <a:ext uri="{FF2B5EF4-FFF2-40B4-BE49-F238E27FC236}">
                  <a16:creationId xmlns:a16="http://schemas.microsoft.com/office/drawing/2014/main" id="{5E22768F-3F67-4C80-9AC2-C2A4C14CEBE8}"/>
                </a:ext>
              </a:extLst>
            </p:cNvPr>
            <p:cNvSpPr>
              <a:spLocks/>
            </p:cNvSpPr>
            <p:nvPr/>
          </p:nvSpPr>
          <p:spPr bwMode="auto">
            <a:xfrm>
              <a:off x="1638" y="2180"/>
              <a:ext cx="839" cy="227"/>
            </a:xfrm>
            <a:prstGeom prst="roundRect">
              <a:avLst>
                <a:gd name="adj" fmla="val 16667"/>
              </a:avLst>
            </a:prstGeom>
            <a:gradFill rotWithShape="1">
              <a:gsLst>
                <a:gs pos="0">
                  <a:schemeClr val="bg1"/>
                </a:gs>
                <a:gs pos="100000">
                  <a:srgbClr val="DCDCDC"/>
                </a:gs>
              </a:gsLst>
              <a:lin ang="5400000" scaled="1"/>
            </a:gradFill>
            <a:ln w="9525" algn="ctr">
              <a:solidFill>
                <a:srgbClr val="969696"/>
              </a:solidFill>
              <a:round/>
              <a:headEnd/>
              <a:tailEnd/>
            </a:ln>
            <a:effectLst>
              <a:outerShdw dist="38100" dir="5400000" algn="t" rotWithShape="0">
                <a:srgbClr val="000000">
                  <a:alpha val="39998"/>
                </a:srgbClr>
              </a:outerShdw>
            </a:effectLst>
          </p:spPr>
          <p:txBody>
            <a:bodyPr lIns="68553" tIns="34276" rIns="68553" bIns="34276" anchor="ctr"/>
            <a:lstStyle>
              <a:lvl1pPr defTabSz="685800">
                <a:defRPr sz="2400">
                  <a:solidFill>
                    <a:schemeClr val="tx1"/>
                  </a:solidFill>
                  <a:latin typeface="Times New Roman" panose="02020603050405020304" pitchFamily="18" charset="0"/>
                  <a:cs typeface="DejaVu Sans" charset="0"/>
                </a:defRPr>
              </a:lvl1pPr>
              <a:lvl2pPr defTabSz="685800">
                <a:defRPr sz="2400">
                  <a:solidFill>
                    <a:schemeClr val="tx1"/>
                  </a:solidFill>
                  <a:latin typeface="Times New Roman" panose="02020603050405020304" pitchFamily="18" charset="0"/>
                  <a:cs typeface="DejaVu Sans" charset="0"/>
                </a:defRPr>
              </a:lvl2pPr>
              <a:lvl3pPr defTabSz="685800">
                <a:defRPr sz="2400">
                  <a:solidFill>
                    <a:schemeClr val="tx1"/>
                  </a:solidFill>
                  <a:latin typeface="Times New Roman" panose="02020603050405020304" pitchFamily="18" charset="0"/>
                  <a:cs typeface="DejaVu Sans" charset="0"/>
                </a:defRPr>
              </a:lvl3pPr>
              <a:lvl4pPr defTabSz="685800">
                <a:defRPr sz="2400">
                  <a:solidFill>
                    <a:schemeClr val="tx1"/>
                  </a:solidFill>
                  <a:latin typeface="Times New Roman" panose="02020603050405020304" pitchFamily="18" charset="0"/>
                  <a:cs typeface="DejaVu Sans" charset="0"/>
                </a:defRPr>
              </a:lvl4pPr>
              <a:lvl5pPr defTabSz="685800">
                <a:defRPr sz="2400">
                  <a:solidFill>
                    <a:schemeClr val="tx1"/>
                  </a:solidFill>
                  <a:latin typeface="Times New Roman" panose="02020603050405020304" pitchFamily="18" charset="0"/>
                  <a:cs typeface="DejaVu Sans"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eaLnBrk="1">
                <a:lnSpc>
                  <a:spcPct val="90000"/>
                </a:lnSpc>
                <a:buClr>
                  <a:srgbClr val="000000"/>
                </a:buClr>
                <a:buSzPct val="100000"/>
                <a:buFont typeface="Times New Roman" panose="02020603050405020304" pitchFamily="18" charset="0"/>
                <a:buNone/>
              </a:pPr>
              <a:r>
                <a:rPr lang="en-US" altLang="en-US" dirty="0">
                  <a:latin typeface="Tele-GroteskFet" charset="0"/>
                  <a:ea typeface="ヒラギノ角ゴ ProN W3" charset="0"/>
                  <a:cs typeface="Times New Roman" panose="02020603050405020304" pitchFamily="18" charset="0"/>
                  <a:sym typeface="Arial" panose="020B0604020202020204" pitchFamily="34" charset="0"/>
                </a:rPr>
                <a:t>Alice’s Rule</a:t>
              </a:r>
            </a:p>
          </p:txBody>
        </p:sp>
        <p:sp>
          <p:nvSpPr>
            <p:cNvPr id="28706" name="AutoShape 60">
              <a:extLst>
                <a:ext uri="{FF2B5EF4-FFF2-40B4-BE49-F238E27FC236}">
                  <a16:creationId xmlns:a16="http://schemas.microsoft.com/office/drawing/2014/main" id="{EFBD1150-3D0A-4017-B5DF-4ADC090FA70E}"/>
                </a:ext>
              </a:extLst>
            </p:cNvPr>
            <p:cNvSpPr>
              <a:spLocks/>
            </p:cNvSpPr>
            <p:nvPr/>
          </p:nvSpPr>
          <p:spPr bwMode="auto">
            <a:xfrm>
              <a:off x="3621" y="2730"/>
              <a:ext cx="839" cy="227"/>
            </a:xfrm>
            <a:prstGeom prst="roundRect">
              <a:avLst>
                <a:gd name="adj" fmla="val 16667"/>
              </a:avLst>
            </a:prstGeom>
            <a:gradFill rotWithShape="1">
              <a:gsLst>
                <a:gs pos="0">
                  <a:schemeClr val="bg1"/>
                </a:gs>
                <a:gs pos="100000">
                  <a:srgbClr val="DCDCDC"/>
                </a:gs>
              </a:gsLst>
              <a:lin ang="5400000" scaled="1"/>
            </a:gradFill>
            <a:ln w="9525" algn="ctr">
              <a:solidFill>
                <a:srgbClr val="969696"/>
              </a:solidFill>
              <a:round/>
              <a:headEnd/>
              <a:tailEnd/>
            </a:ln>
            <a:effectLst>
              <a:outerShdw dist="38100" dir="5400000" algn="t" rotWithShape="0">
                <a:srgbClr val="000000">
                  <a:alpha val="39998"/>
                </a:srgbClr>
              </a:outerShdw>
            </a:effectLst>
          </p:spPr>
          <p:txBody>
            <a:bodyPr lIns="68553" tIns="34276" rIns="68553" bIns="34276" anchor="ctr"/>
            <a:lstStyle>
              <a:lvl1pPr defTabSz="685800">
                <a:defRPr sz="2400">
                  <a:solidFill>
                    <a:schemeClr val="tx1"/>
                  </a:solidFill>
                  <a:latin typeface="Times New Roman" panose="02020603050405020304" pitchFamily="18" charset="0"/>
                  <a:cs typeface="DejaVu Sans" charset="0"/>
                </a:defRPr>
              </a:lvl1pPr>
              <a:lvl2pPr defTabSz="685800">
                <a:defRPr sz="2400">
                  <a:solidFill>
                    <a:schemeClr val="tx1"/>
                  </a:solidFill>
                  <a:latin typeface="Times New Roman" panose="02020603050405020304" pitchFamily="18" charset="0"/>
                  <a:cs typeface="DejaVu Sans" charset="0"/>
                </a:defRPr>
              </a:lvl2pPr>
              <a:lvl3pPr defTabSz="685800">
                <a:defRPr sz="2400">
                  <a:solidFill>
                    <a:schemeClr val="tx1"/>
                  </a:solidFill>
                  <a:latin typeface="Times New Roman" panose="02020603050405020304" pitchFamily="18" charset="0"/>
                  <a:cs typeface="DejaVu Sans" charset="0"/>
                </a:defRPr>
              </a:lvl3pPr>
              <a:lvl4pPr defTabSz="685800">
                <a:defRPr sz="2400">
                  <a:solidFill>
                    <a:schemeClr val="tx1"/>
                  </a:solidFill>
                  <a:latin typeface="Times New Roman" panose="02020603050405020304" pitchFamily="18" charset="0"/>
                  <a:cs typeface="DejaVu Sans" charset="0"/>
                </a:defRPr>
              </a:lvl4pPr>
              <a:lvl5pPr defTabSz="685800">
                <a:defRPr sz="2400">
                  <a:solidFill>
                    <a:schemeClr val="tx1"/>
                  </a:solidFill>
                  <a:latin typeface="Times New Roman" panose="02020603050405020304" pitchFamily="18" charset="0"/>
                  <a:cs typeface="DejaVu Sans" charset="0"/>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eaLnBrk="1">
                <a:lnSpc>
                  <a:spcPct val="90000"/>
                </a:lnSpc>
                <a:buClr>
                  <a:srgbClr val="000000"/>
                </a:buClr>
                <a:buSzPct val="100000"/>
                <a:buFont typeface="Times New Roman" panose="02020603050405020304" pitchFamily="18" charset="0"/>
                <a:buNone/>
              </a:pPr>
              <a:r>
                <a:rPr lang="en-US" altLang="en-US">
                  <a:latin typeface="Tele-GroteskFet" charset="0"/>
                  <a:ea typeface="ヒラギノ角ゴ ProN W3" charset="0"/>
                  <a:cs typeface="Times New Roman" panose="02020603050405020304" pitchFamily="18" charset="0"/>
                  <a:sym typeface="Arial" panose="020B0604020202020204" pitchFamily="34" charset="0"/>
                </a:rPr>
                <a:t>Alice’s Rule</a:t>
              </a:r>
            </a:p>
          </p:txBody>
        </p:sp>
      </p:grpSp>
      <p:pic>
        <p:nvPicPr>
          <p:cNvPr id="34" name="Picture 33" descr="Logo-openflow Kopie">
            <a:extLst>
              <a:ext uri="{FF2B5EF4-FFF2-40B4-BE49-F238E27FC236}">
                <a16:creationId xmlns:a16="http://schemas.microsoft.com/office/drawing/2014/main" id="{AFEE607B-1E7B-453B-92B0-A47688528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274" y="4018307"/>
            <a:ext cx="3603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Logo-openflow Kopie">
            <a:extLst>
              <a:ext uri="{FF2B5EF4-FFF2-40B4-BE49-F238E27FC236}">
                <a16:creationId xmlns:a16="http://schemas.microsoft.com/office/drawing/2014/main" id="{3B88CEB4-0079-47A3-9819-F85E5B19F7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1338" y="1819276"/>
            <a:ext cx="3603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Logo-openflow Kopie">
            <a:extLst>
              <a:ext uri="{FF2B5EF4-FFF2-40B4-BE49-F238E27FC236}">
                <a16:creationId xmlns:a16="http://schemas.microsoft.com/office/drawing/2014/main" id="{4581F451-6178-4C37-80F1-91C85FAC59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851" y="4341813"/>
            <a:ext cx="3603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a:extLst>
              <a:ext uri="{FF2B5EF4-FFF2-40B4-BE49-F238E27FC236}">
                <a16:creationId xmlns:a16="http://schemas.microsoft.com/office/drawing/2014/main" id="{9E758568-6120-47F4-937D-1B40F9AC6E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0188" y="4772026"/>
            <a:ext cx="89376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FA89499-98EA-4063-BA31-468E251010C6}"/>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D57EA6C7-6B40-4723-881B-D4B43EA06DC7}" type="slidenum">
              <a:rPr lang="en-US" altLang="en-US"/>
              <a:pPr eaLnBrk="1">
                <a:lnSpc>
                  <a:spcPct val="93000"/>
                </a:lnSpc>
                <a:buClr>
                  <a:srgbClr val="000000"/>
                </a:buClr>
                <a:buSzPct val="100000"/>
                <a:buFont typeface="Times New Roman" panose="02020603050405020304" pitchFamily="18" charset="0"/>
                <a:buNone/>
              </a:pPr>
              <a:t>16</a:t>
            </a:fld>
            <a:endParaRPr lang="en-US" altLang="en-US"/>
          </a:p>
        </p:txBody>
      </p:sp>
      <p:sp>
        <p:nvSpPr>
          <p:cNvPr id="40" name="Rectangle 4">
            <a:extLst>
              <a:ext uri="{FF2B5EF4-FFF2-40B4-BE49-F238E27FC236}">
                <a16:creationId xmlns:a16="http://schemas.microsoft.com/office/drawing/2014/main" id="{C4967615-786D-41EE-9672-46B33B9A7D72}"/>
              </a:ext>
            </a:extLst>
          </p:cNvPr>
          <p:cNvSpPr txBox="1">
            <a:spLocks noChangeArrowheads="1"/>
          </p:cNvSpPr>
          <p:nvPr/>
        </p:nvSpPr>
        <p:spPr>
          <a:xfrm>
            <a:off x="386418" y="1727824"/>
            <a:ext cx="3595077" cy="506590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50800" tIns="50800" rIns="132080" bIns="5080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382588">
              <a:lnSpc>
                <a:spcPct val="80000"/>
              </a:lnSpc>
              <a:buClr>
                <a:srgbClr val="000000"/>
              </a:buClr>
              <a:buSzPct val="100000"/>
              <a:defRPr/>
            </a:pPr>
            <a:r>
              <a:rPr lang="en-US" dirty="0"/>
              <a:t>Alice’s code: </a:t>
            </a:r>
          </a:p>
          <a:p>
            <a:pPr marL="782638" lvl="1">
              <a:lnSpc>
                <a:spcPct val="80000"/>
              </a:lnSpc>
              <a:buClr>
                <a:srgbClr val="000000"/>
              </a:buClr>
              <a:buSzPct val="100000"/>
              <a:defRPr/>
            </a:pPr>
            <a:r>
              <a:rPr lang="en-US" sz="2400" dirty="0"/>
              <a:t>Simple learning switch </a:t>
            </a:r>
          </a:p>
          <a:p>
            <a:pPr marL="782638" lvl="1">
              <a:lnSpc>
                <a:spcPct val="80000"/>
              </a:lnSpc>
              <a:buClr>
                <a:srgbClr val="000000"/>
              </a:buClr>
              <a:buSzPct val="100000"/>
              <a:defRPr/>
            </a:pPr>
            <a:r>
              <a:rPr lang="en-US" sz="2400" dirty="0"/>
              <a:t>Per Flow switching</a:t>
            </a:r>
          </a:p>
          <a:p>
            <a:pPr marL="782638" lvl="1">
              <a:lnSpc>
                <a:spcPct val="80000"/>
              </a:lnSpc>
              <a:buClr>
                <a:srgbClr val="000000"/>
              </a:buClr>
              <a:buSzPct val="100000"/>
              <a:defRPr/>
            </a:pPr>
            <a:r>
              <a:rPr lang="en-US" sz="2400" dirty="0"/>
              <a:t>Network access control/firewall</a:t>
            </a:r>
          </a:p>
          <a:p>
            <a:pPr marL="782638" lvl="1">
              <a:lnSpc>
                <a:spcPct val="80000"/>
              </a:lnSpc>
              <a:buClr>
                <a:srgbClr val="000000"/>
              </a:buClr>
              <a:buSzPct val="100000"/>
              <a:defRPr/>
            </a:pPr>
            <a:r>
              <a:rPr lang="en-US" sz="2400" dirty="0"/>
              <a:t>Static “VLANs”</a:t>
            </a:r>
          </a:p>
          <a:p>
            <a:pPr marL="782638" lvl="1">
              <a:lnSpc>
                <a:spcPct val="80000"/>
              </a:lnSpc>
              <a:buClr>
                <a:srgbClr val="000000"/>
              </a:buClr>
              <a:buSzPct val="100000"/>
              <a:defRPr/>
            </a:pPr>
            <a:r>
              <a:rPr lang="en-US" sz="2400" dirty="0"/>
              <a:t>Her own new routing protocol: </a:t>
            </a:r>
            <a:br>
              <a:rPr lang="en-US" sz="2400" dirty="0"/>
            </a:br>
            <a:r>
              <a:rPr lang="en-US" sz="2400" dirty="0"/>
              <a:t>unicast, multicast, multipath</a:t>
            </a:r>
          </a:p>
          <a:p>
            <a:pPr marL="782638" lvl="1">
              <a:lnSpc>
                <a:spcPct val="80000"/>
              </a:lnSpc>
              <a:buClr>
                <a:srgbClr val="000000"/>
              </a:buClr>
              <a:buSzPct val="100000"/>
              <a:defRPr/>
            </a:pPr>
            <a:r>
              <a:rPr lang="en-US" sz="2400" dirty="0"/>
              <a:t>Home network manager</a:t>
            </a:r>
          </a:p>
          <a:p>
            <a:pPr marL="782638" lvl="1">
              <a:lnSpc>
                <a:spcPct val="80000"/>
              </a:lnSpc>
              <a:buClr>
                <a:srgbClr val="000000"/>
              </a:buClr>
              <a:buSzPct val="100000"/>
              <a:defRPr/>
            </a:pPr>
            <a:r>
              <a:rPr lang="en-US" sz="2400" dirty="0"/>
              <a:t>Packet processor (in controller)</a:t>
            </a:r>
          </a:p>
          <a:p>
            <a:pPr marL="782638" lvl="1">
              <a:lnSpc>
                <a:spcPct val="80000"/>
              </a:lnSpc>
              <a:buClr>
                <a:srgbClr val="000000"/>
              </a:buClr>
              <a:buSzPct val="100000"/>
              <a:defRPr/>
            </a:pPr>
            <a:r>
              <a:rPr lang="en-US" sz="2400" dirty="0" err="1"/>
              <a:t>IPvAlice</a:t>
            </a:r>
            <a:endParaRPr lang="en-US" sz="2400" dirty="0"/>
          </a:p>
        </p:txBody>
      </p:sp>
    </p:spTree>
    <p:extLst>
      <p:ext uri="{BB962C8B-B14F-4D97-AF65-F5344CB8AC3E}">
        <p14:creationId xmlns:p14="http://schemas.microsoft.com/office/powerpoint/2010/main" val="3076189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path" presetSubtype="0" fill="hold" grpId="1" nodeType="clickEffect">
                                  <p:stCondLst>
                                    <p:cond delay="0"/>
                                  </p:stCondLst>
                                  <p:childTnLst>
                                    <p:animMotion origin="layout" path="M -3.33333E-6 3.33333E-6 L -0.0684 -0.13033 " pathEditMode="relative" rAng="0" ptsTypes="AA">
                                      <p:cBhvr>
                                        <p:cTn id="16" dur="500" fill="hold"/>
                                        <p:tgtEl>
                                          <p:spTgt spid="22"/>
                                        </p:tgtEl>
                                        <p:attrNameLst>
                                          <p:attrName>ppt_x</p:attrName>
                                          <p:attrName>ppt_y</p:attrName>
                                        </p:attrNameLst>
                                      </p:cBhvr>
                                      <p:rCtr x="-3420" y="-6528"/>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grpId="1" nodeType="click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childTnLst>
                          </p:cTn>
                        </p:par>
                        <p:par>
                          <p:cTn id="35" fill="hold" nodeType="afterGroup">
                            <p:stCondLst>
                              <p:cond delay="500"/>
                            </p:stCondLst>
                            <p:childTnLst>
                              <p:par>
                                <p:cTn id="36" presetID="22" presetClass="entr" presetSubtype="2"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right)">
                                      <p:cBhvr>
                                        <p:cTn id="38" dur="500"/>
                                        <p:tgtEl>
                                          <p:spTgt spid="26"/>
                                        </p:tgtEl>
                                      </p:cBhvr>
                                    </p:animEffect>
                                  </p:childTnLst>
                                </p:cTn>
                              </p:par>
                            </p:childTnLst>
                          </p:cTn>
                        </p:par>
                        <p:par>
                          <p:cTn id="39" fill="hold" nodeType="afterGroup">
                            <p:stCondLst>
                              <p:cond delay="1000"/>
                            </p:stCondLst>
                            <p:childTnLst>
                              <p:par>
                                <p:cTn id="40" presetID="10" presetClass="entr" presetSubtype="0"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6" presetClass="path" presetSubtype="0" fill="hold" grpId="2" nodeType="clickEffect">
                                  <p:stCondLst>
                                    <p:cond delay="0"/>
                                  </p:stCondLst>
                                  <p:childTnLst>
                                    <p:animMotion origin="layout" path="M -0.0684 -0.13033 L -0.37465 -0.47686 " pathEditMode="relative" rAng="0" ptsTypes="AA">
                                      <p:cBhvr>
                                        <p:cTn id="46" dur="500" fill="hold"/>
                                        <p:tgtEl>
                                          <p:spTgt spid="22"/>
                                        </p:tgtEl>
                                        <p:attrNameLst>
                                          <p:attrName>ppt_x</p:attrName>
                                          <p:attrName>ppt_y</p:attrName>
                                        </p:attrNameLst>
                                      </p:cBhvr>
                                      <p:rCtr x="-15313" y="-17338"/>
                                    </p:animMotion>
                                  </p:childTnLst>
                                </p:cTn>
                              </p:par>
                            </p:childTnLst>
                          </p:cTn>
                        </p:par>
                        <p:par>
                          <p:cTn id="47" fill="hold" nodeType="afterGroup">
                            <p:stCondLst>
                              <p:cond delay="500"/>
                            </p:stCondLst>
                            <p:childTnLst>
                              <p:par>
                                <p:cTn id="48" presetID="49" presetClass="path" presetSubtype="0" fill="hold" grpId="3" nodeType="afterEffect">
                                  <p:stCondLst>
                                    <p:cond delay="0"/>
                                  </p:stCondLst>
                                  <p:childTnLst>
                                    <p:animMotion origin="layout" path="M -0.37465 -0.47686 L -0.71319 0.07963 " pathEditMode="relative" rAng="0" ptsTypes="AA">
                                      <p:cBhvr>
                                        <p:cTn id="49" dur="500" fill="hold"/>
                                        <p:tgtEl>
                                          <p:spTgt spid="22"/>
                                        </p:tgtEl>
                                        <p:attrNameLst>
                                          <p:attrName>ppt_x</p:attrName>
                                          <p:attrName>ppt_y</p:attrName>
                                        </p:attrNameLst>
                                      </p:cBhvr>
                                      <p:rCtr x="-16927" y="27824"/>
                                    </p:animMotion>
                                  </p:childTnLst>
                                </p:cTn>
                              </p:par>
                            </p:childTnLst>
                          </p:cTn>
                        </p:par>
                        <p:par>
                          <p:cTn id="50" fill="hold" nodeType="afterGroup">
                            <p:stCondLst>
                              <p:cond delay="1000"/>
                            </p:stCondLst>
                            <p:childTnLst>
                              <p:par>
                                <p:cTn id="51" presetID="10" presetClass="exit" presetSubtype="0" fill="hold" nodeType="after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par>
                                <p:cTn id="54" presetID="10" presetClass="exit" presetSubtype="0" fill="hold" grpId="2" nodeType="withEffect">
                                  <p:stCondLst>
                                    <p:cond delay="0"/>
                                  </p:stCondLst>
                                  <p:childTnLst>
                                    <p:animEffect transition="out" filter="fade">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grpId="2" nodeType="with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par>
                                <p:cTn id="63" presetID="10" presetClass="exit" presetSubtype="0" fill="hold" grpId="4"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3"/>
                                        </p:tgtEl>
                                      </p:cBhvr>
                                    </p:animEffect>
                                    <p:set>
                                      <p:cBhvr>
                                        <p:cTn id="68" dur="1" fill="hold">
                                          <p:stCondLst>
                                            <p:cond delay="499"/>
                                          </p:stCondLst>
                                        </p:cTn>
                                        <p:tgtEl>
                                          <p:spTgt spid="23"/>
                                        </p:tgtEl>
                                        <p:attrNameLst>
                                          <p:attrName>style.visibility</p:attrName>
                                        </p:attrNameLst>
                                      </p:cBhvr>
                                      <p:to>
                                        <p:strVal val="hidden"/>
                                      </p:to>
                                    </p:set>
                                  </p:childTnLst>
                                </p:cTn>
                              </p:par>
                              <p:par>
                                <p:cTn id="69" presetID="10" presetClass="exit" presetSubtype="0" fill="hold" grpId="3"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par>
                                <p:cTn id="72" presetID="10" presetClass="exit" presetSubtype="0" fill="hold" grpId="3" nodeType="withEffect">
                                  <p:stCondLst>
                                    <p:cond delay="0"/>
                                  </p:stCondLst>
                                  <p:childTnLst>
                                    <p:animEffect transition="out" filter="fade">
                                      <p:cBhvr>
                                        <p:cTn id="73" dur="500"/>
                                        <p:tgtEl>
                                          <p:spTgt spid="25"/>
                                        </p:tgtEl>
                                      </p:cBhvr>
                                    </p:animEffect>
                                    <p:set>
                                      <p:cBhvr>
                                        <p:cTn id="74" dur="1" fill="hold">
                                          <p:stCondLst>
                                            <p:cond delay="499"/>
                                          </p:stCondLst>
                                        </p:cTn>
                                        <p:tgtEl>
                                          <p:spTgt spid="2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0"/>
                                        </p:tgtEl>
                                      </p:cBhvr>
                                    </p:animEffect>
                                    <p:set>
                                      <p:cBhvr>
                                        <p:cTn id="80" dur="1" fill="hold">
                                          <p:stCondLst>
                                            <p:cond delay="499"/>
                                          </p:stCondLst>
                                        </p:cTn>
                                        <p:tgtEl>
                                          <p:spTgt spid="30"/>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
                                        </p:tgtEl>
                                      </p:cBhvr>
                                    </p:animEffect>
                                    <p:set>
                                      <p:cBhvr>
                                        <p:cTn id="83" dur="1" fill="hold">
                                          <p:stCondLst>
                                            <p:cond delay="499"/>
                                          </p:stCondLst>
                                        </p:cTn>
                                        <p:tgtEl>
                                          <p:spTgt spid="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grpId="0" nodeType="withEffect" nodePh="1">
                                  <p:stCondLst>
                                    <p:cond delay="0"/>
                                  </p:stCondLst>
                                  <p:endCondLst>
                                    <p:cond evt="begin" delay="0">
                                      <p:tn val="87"/>
                                    </p:cond>
                                  </p:endCondLst>
                                  <p:childTnLst>
                                    <p:animEffect transition="out" filter="fade">
                                      <p:cBhvr>
                                        <p:cTn id="88" dur="500"/>
                                        <p:tgtEl>
                                          <p:spTgt spid="10"/>
                                        </p:tgtEl>
                                      </p:cBhvr>
                                    </p:animEffect>
                                    <p:set>
                                      <p:cBhvr>
                                        <p:cTn id="89" dur="1" fill="hold">
                                          <p:stCondLst>
                                            <p:cond delay="499"/>
                                          </p:stCondLst>
                                        </p:cTn>
                                        <p:tgtEl>
                                          <p:spTgt spid="10"/>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14"/>
                                        </p:tgtEl>
                                      </p:cBhvr>
                                    </p:animEffect>
                                    <p:set>
                                      <p:cBhvr>
                                        <p:cTn id="101" dur="1" fill="hold">
                                          <p:stCondLst>
                                            <p:cond delay="499"/>
                                          </p:stCondLst>
                                        </p:cTn>
                                        <p:tgtEl>
                                          <p:spTgt spid="14"/>
                                        </p:tgtEl>
                                        <p:attrNameLst>
                                          <p:attrName>style.visibility</p:attrName>
                                        </p:attrNameLst>
                                      </p:cBhvr>
                                      <p:to>
                                        <p:strVal val="hidden"/>
                                      </p:to>
                                    </p:set>
                                  </p:childTnLst>
                                </p:cTn>
                              </p:par>
                              <p:par>
                                <p:cTn id="102" presetID="10" presetClass="exit" presetSubtype="0" fill="hold" grpId="0" nodeType="withEffect">
                                  <p:stCondLst>
                                    <p:cond delay="0"/>
                                  </p:stCondLst>
                                  <p:childTnLst>
                                    <p:animEffect transition="out" filter="fade">
                                      <p:cBhvr>
                                        <p:cTn id="103" dur="500"/>
                                        <p:tgtEl>
                                          <p:spTgt spid="15"/>
                                        </p:tgtEl>
                                      </p:cBhvr>
                                    </p:animEffect>
                                    <p:set>
                                      <p:cBhvr>
                                        <p:cTn id="104" dur="1" fill="hold">
                                          <p:stCondLst>
                                            <p:cond delay="499"/>
                                          </p:stCondLst>
                                        </p:cTn>
                                        <p:tgtEl>
                                          <p:spTgt spid="15"/>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500"/>
                                        <p:tgtEl>
                                          <p:spTgt spid="16"/>
                                        </p:tgtEl>
                                      </p:cBhvr>
                                    </p:animEffect>
                                    <p:set>
                                      <p:cBhvr>
                                        <p:cTn id="107" dur="1" fill="hold">
                                          <p:stCondLst>
                                            <p:cond delay="499"/>
                                          </p:stCondLst>
                                        </p:cTn>
                                        <p:tgtEl>
                                          <p:spTgt spid="16"/>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500"/>
                                        <p:tgtEl>
                                          <p:spTgt spid="17"/>
                                        </p:tgtEl>
                                      </p:cBhvr>
                                    </p:animEffect>
                                    <p:set>
                                      <p:cBhvr>
                                        <p:cTn id="110" dur="1" fill="hold">
                                          <p:stCondLst>
                                            <p:cond delay="499"/>
                                          </p:stCondLst>
                                        </p:cTn>
                                        <p:tgtEl>
                                          <p:spTgt spid="17"/>
                                        </p:tgtEl>
                                        <p:attrNameLst>
                                          <p:attrName>style.visibility</p:attrName>
                                        </p:attrNameLst>
                                      </p:cBhvr>
                                      <p:to>
                                        <p:strVal val="hidden"/>
                                      </p:to>
                                    </p:set>
                                  </p:childTnLst>
                                </p:cTn>
                              </p:par>
                              <p:par>
                                <p:cTn id="111" presetID="10" presetClass="exit" presetSubtype="0" fill="hold" grpId="0" nodeType="withEffect">
                                  <p:stCondLst>
                                    <p:cond delay="0"/>
                                  </p:stCondLst>
                                  <p:childTnLst>
                                    <p:animEffect transition="out" filter="fade">
                                      <p:cBhvr>
                                        <p:cTn id="112" dur="500"/>
                                        <p:tgtEl>
                                          <p:spTgt spid="18"/>
                                        </p:tgtEl>
                                      </p:cBhvr>
                                    </p:animEffect>
                                    <p:set>
                                      <p:cBhvr>
                                        <p:cTn id="113" dur="1" fill="hold">
                                          <p:stCondLst>
                                            <p:cond delay="499"/>
                                          </p:stCondLst>
                                        </p:cTn>
                                        <p:tgtEl>
                                          <p:spTgt spid="18"/>
                                        </p:tgtEl>
                                        <p:attrNameLst>
                                          <p:attrName>style.visibility</p:attrName>
                                        </p:attrNameLst>
                                      </p:cBhvr>
                                      <p:to>
                                        <p:strVal val="hidden"/>
                                      </p:to>
                                    </p:set>
                                  </p:childTnLst>
                                </p:cTn>
                              </p:par>
                              <p:par>
                                <p:cTn id="114" presetID="10" presetClass="exit" presetSubtype="0" fill="hold" grpId="0" nodeType="withEffect">
                                  <p:stCondLst>
                                    <p:cond delay="0"/>
                                  </p:stCondLst>
                                  <p:childTnLst>
                                    <p:animEffect transition="out" filter="fad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20"/>
                                        </p:tgtEl>
                                      </p:cBhvr>
                                    </p:animEffect>
                                    <p:set>
                                      <p:cBhvr>
                                        <p:cTn id="119" dur="1" fill="hold">
                                          <p:stCondLst>
                                            <p:cond delay="499"/>
                                          </p:stCondLst>
                                        </p:cTn>
                                        <p:tgtEl>
                                          <p:spTgt spid="20"/>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6"/>
                                        </p:tgtEl>
                                      </p:cBhvr>
                                    </p:animEffect>
                                    <p:set>
                                      <p:cBhvr>
                                        <p:cTn id="128" dur="1" fill="hold">
                                          <p:stCondLst>
                                            <p:cond delay="499"/>
                                          </p:stCondLst>
                                        </p:cTn>
                                        <p:tgtEl>
                                          <p:spTgt spid="36"/>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38"/>
                                        </p:tgtEl>
                                      </p:cBhvr>
                                    </p:animEffect>
                                    <p:set>
                                      <p:cBhvr>
                                        <p:cTn id="131" dur="1" fill="hold">
                                          <p:stCondLst>
                                            <p:cond delay="499"/>
                                          </p:stCondLst>
                                        </p:cTn>
                                        <p:tgtEl>
                                          <p:spTgt spid="38"/>
                                        </p:tgtEl>
                                        <p:attrNameLst>
                                          <p:attrName>style.visibility</p:attrName>
                                        </p:attrNameLst>
                                      </p:cBhvr>
                                      <p:to>
                                        <p:strVal val="hidden"/>
                                      </p:to>
                                    </p:set>
                                  </p:childTnLst>
                                </p:cTn>
                              </p:par>
                              <p:par>
                                <p:cTn id="132" presetID="10" presetClass="exit" presetSubtype="0" fill="hold" grpId="0" nodeType="withEffect">
                                  <p:stCondLst>
                                    <p:cond delay="0"/>
                                  </p:stCondLst>
                                  <p:childTnLst>
                                    <p:animEffect transition="out" filter="fade">
                                      <p:cBhvr>
                                        <p:cTn id="133" dur="500"/>
                                        <p:tgtEl>
                                          <p:spTgt spid="3"/>
                                        </p:tgtEl>
                                      </p:cBhvr>
                                    </p:animEffect>
                                    <p:set>
                                      <p:cBhvr>
                                        <p:cTn id="134" dur="1" fill="hold">
                                          <p:stCondLst>
                                            <p:cond delay="499"/>
                                          </p:stCondLst>
                                        </p:cTn>
                                        <p:tgtEl>
                                          <p:spTgt spid="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fade">
                                      <p:cBhvr>
                                        <p:cTn id="1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p:bldP spid="17" grpId="0" animBg="1"/>
      <p:bldP spid="18" grpId="0"/>
      <p:bldP spid="19" grpId="0" animBg="1"/>
      <p:bldP spid="20" grpId="0"/>
      <p:bldP spid="21" grpId="0" animBg="1"/>
      <p:bldP spid="22" grpId="0" animBg="1"/>
      <p:bldP spid="22" grpId="1" animBg="1"/>
      <p:bldP spid="22" grpId="2" animBg="1"/>
      <p:bldP spid="22" grpId="3" animBg="1"/>
      <p:bldP spid="22" grpId="4" animBg="1"/>
      <p:bldP spid="24" grpId="0"/>
      <p:bldP spid="24" grpId="1"/>
      <p:bldP spid="24" grpId="2"/>
      <p:bldP spid="24" grpId="3"/>
      <p:bldP spid="25" grpId="0"/>
      <p:bldP spid="25" grpId="1"/>
      <p:bldP spid="25" grpId="2"/>
      <p:bldP spid="25" grpId="3"/>
      <p:bldP spid="3" grpId="0"/>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7986A25-CB24-490B-8172-239E3A7ABD21}"/>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OpenFlow</a:t>
            </a:r>
          </a:p>
        </p:txBody>
      </p:sp>
      <p:sp>
        <p:nvSpPr>
          <p:cNvPr id="3" name="Content Placeholder 2">
            <a:extLst>
              <a:ext uri="{FF2B5EF4-FFF2-40B4-BE49-F238E27FC236}">
                <a16:creationId xmlns:a16="http://schemas.microsoft.com/office/drawing/2014/main" id="{FE15120E-8254-4014-BCF6-F2685AA674AF}"/>
              </a:ext>
            </a:extLst>
          </p:cNvPr>
          <p:cNvSpPr>
            <a:spLocks noGrp="1" noChangeArrowheads="1"/>
          </p:cNvSpPr>
          <p:nvPr>
            <p:ph idx="1"/>
          </p:nvPr>
        </p:nvSpPr>
        <p:spPr/>
        <p:txBody>
          <a:bodyPr/>
          <a:lstStyle/>
          <a:p>
            <a:r>
              <a:rPr lang="en-US" altLang="en-US" dirty="0"/>
              <a:t>OpenFlow (OF) is considered one of the first software-defined networking (SDN) standards. It originally defined the communication protocol in SDN environments that enables the SDN Controller to directly interact with the forwarding plane of network devices such as switches and routers, both physical and virtual (hypervisor-based)</a:t>
            </a:r>
          </a:p>
          <a:p>
            <a:pPr eaLnBrk="1"/>
            <a:r>
              <a:rPr lang="en-US" altLang="en-US" dirty="0"/>
              <a:t>Just need to update firmware</a:t>
            </a:r>
          </a:p>
          <a:p>
            <a:pPr eaLnBrk="1"/>
            <a:r>
              <a:rPr lang="en-US" altLang="en-US" dirty="0"/>
              <a:t>Essential to the implementation of SDN</a:t>
            </a:r>
          </a:p>
          <a:p>
            <a:pPr eaLnBrk="1"/>
            <a:endParaRPr lang="en-US" altLang="en-US" dirty="0"/>
          </a:p>
        </p:txBody>
      </p:sp>
      <p:sp>
        <p:nvSpPr>
          <p:cNvPr id="29700" name="Slide Number Placeholder 3">
            <a:extLst>
              <a:ext uri="{FF2B5EF4-FFF2-40B4-BE49-F238E27FC236}">
                <a16:creationId xmlns:a16="http://schemas.microsoft.com/office/drawing/2014/main" id="{FD0258EF-0C21-4BBA-A725-F522CBB43894}"/>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479C1B15-FA55-495C-8679-8C58DAC86AC7}" type="slidenum">
              <a:rPr lang="en-US" altLang="en-US"/>
              <a:pPr eaLnBrk="1">
                <a:lnSpc>
                  <a:spcPct val="93000"/>
                </a:lnSpc>
                <a:buClr>
                  <a:srgbClr val="000000"/>
                </a:buClr>
                <a:buSzPct val="100000"/>
                <a:buFont typeface="Times New Roman" panose="02020603050405020304" pitchFamily="18" charset="0"/>
                <a:buNone/>
              </a:pPr>
              <a:t>17</a:t>
            </a:fld>
            <a:endParaRPr lang="en-US" altLang="en-US"/>
          </a:p>
        </p:txBody>
      </p:sp>
      <p:pic>
        <p:nvPicPr>
          <p:cNvPr id="29701" name="Picture 2" descr="http://broadbandworldforum.files.wordpress.com/2012/09/openflowlogo.png">
            <a:extLst>
              <a:ext uri="{FF2B5EF4-FFF2-40B4-BE49-F238E27FC236}">
                <a16:creationId xmlns:a16="http://schemas.microsoft.com/office/drawing/2014/main" id="{4B298CDF-CA19-4994-BA87-4287763DC90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5400" y="304800"/>
            <a:ext cx="990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21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034CEF2-A91E-43F2-A130-1A7A8B8956D7}"/>
              </a:ext>
            </a:extLst>
          </p:cNvPr>
          <p:cNvSpPr>
            <a:spLocks noGrp="1" noChangeArrowheads="1"/>
          </p:cNvSpPr>
          <p:nvPr>
            <p:ph type="title"/>
          </p:nvPr>
        </p:nvSpPr>
        <p:spPr>
          <a:xfrm>
            <a:off x="2209800" y="304800"/>
            <a:ext cx="9601200" cy="1143000"/>
          </a:xfrm>
        </p:spPr>
        <p:txBody>
          <a:bodyPr/>
          <a:lstStyle/>
          <a:p>
            <a:pPr eaLnBrk="1"/>
            <a:r>
              <a:rPr lang="en-US" altLang="en-US" b="1" u="sng" dirty="0">
                <a:latin typeface="Times New Roman" panose="02020603050405020304" pitchFamily="18" charset="0"/>
                <a:cs typeface="Times New Roman" panose="02020603050405020304" pitchFamily="18" charset="0"/>
              </a:rPr>
              <a:t>Centralized/Distributed Control</a:t>
            </a:r>
          </a:p>
        </p:txBody>
      </p:sp>
      <p:sp>
        <p:nvSpPr>
          <p:cNvPr id="6" name="Rectangle 1">
            <a:extLst>
              <a:ext uri="{FF2B5EF4-FFF2-40B4-BE49-F238E27FC236}">
                <a16:creationId xmlns:a16="http://schemas.microsoft.com/office/drawing/2014/main" id="{F39B6763-6867-4650-A01A-8DAB9BDC5201}"/>
              </a:ext>
            </a:extLst>
          </p:cNvPr>
          <p:cNvSpPr>
            <a:spLocks/>
          </p:cNvSpPr>
          <p:nvPr/>
        </p:nvSpPr>
        <p:spPr bwMode="auto">
          <a:xfrm>
            <a:off x="1825625" y="2117725"/>
            <a:ext cx="3892550" cy="4572000"/>
          </a:xfrm>
          <a:prstGeom prst="rect">
            <a:avLst/>
          </a:prstGeom>
          <a:solidFill>
            <a:srgbClr val="FFFFFF"/>
          </a:solidFill>
          <a:ln w="12700" cap="flat">
            <a:solidFill>
              <a:schemeClr val="tx1"/>
            </a:solidFill>
            <a:prstDash val="solid"/>
            <a:miter lim="800000"/>
            <a:headEnd type="none" w="med" len="med"/>
            <a:tailEnd type="none" w="med" len="med"/>
          </a:ln>
          <a:effectLst>
            <a:outerShdw blurRad="165100" dist="88899" dir="3600021" algn="ctr" rotWithShape="0">
              <a:srgbClr val="000000">
                <a:alpha val="54999"/>
              </a:srgbClr>
            </a:outerShdw>
          </a:effectLst>
        </p:spPr>
        <p:txBody>
          <a:bodyPr lIns="0" tIns="0" rIns="0" bIns="0"/>
          <a:lstStyle/>
          <a:p>
            <a:pPr eaLnBrk="1">
              <a:lnSpc>
                <a:spcPct val="93000"/>
              </a:lnSpc>
              <a:buClr>
                <a:srgbClr val="000000"/>
              </a:buClr>
              <a:buSzPct val="100000"/>
              <a:buFont typeface="Times New Roman" panose="02020603050405020304" pitchFamily="18" charset="0"/>
              <a:buNone/>
              <a:defRPr/>
            </a:pPr>
            <a:endParaRPr lang="en-US">
              <a:latin typeface="Calibri" pitchFamily="34" charset="0"/>
            </a:endParaRPr>
          </a:p>
        </p:txBody>
      </p:sp>
      <p:sp>
        <p:nvSpPr>
          <p:cNvPr id="8" name="Rectangle 3">
            <a:extLst>
              <a:ext uri="{FF2B5EF4-FFF2-40B4-BE49-F238E27FC236}">
                <a16:creationId xmlns:a16="http://schemas.microsoft.com/office/drawing/2014/main" id="{43E855F0-D6C6-4BCB-AA03-E6499457C002}"/>
              </a:ext>
            </a:extLst>
          </p:cNvPr>
          <p:cNvSpPr txBox="1">
            <a:spLocks noChangeArrowheads="1"/>
          </p:cNvSpPr>
          <p:nvPr/>
        </p:nvSpPr>
        <p:spPr bwMode="auto">
          <a:xfrm>
            <a:off x="2051050" y="2041525"/>
            <a:ext cx="3759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ctr">
              <a:lnSpc>
                <a:spcPct val="93000"/>
              </a:lnSpc>
              <a:spcBef>
                <a:spcPct val="20000"/>
              </a:spcBef>
              <a:buClr>
                <a:srgbClr val="000000"/>
              </a:buClr>
              <a:buSzPct val="100000"/>
            </a:pPr>
            <a:r>
              <a:rPr lang="en-US" altLang="en-US" sz="2700">
                <a:latin typeface="Arial" panose="020B0604020202020204" pitchFamily="34" charset="0"/>
                <a:cs typeface="WenQuanYi Zen Hei" charset="0"/>
              </a:rPr>
              <a:t>Centralized Control</a:t>
            </a:r>
          </a:p>
        </p:txBody>
      </p:sp>
      <p:grpSp>
        <p:nvGrpSpPr>
          <p:cNvPr id="9" name="Group 4">
            <a:extLst>
              <a:ext uri="{FF2B5EF4-FFF2-40B4-BE49-F238E27FC236}">
                <a16:creationId xmlns:a16="http://schemas.microsoft.com/office/drawing/2014/main" id="{94B4E224-DB4B-4BB6-8C1D-8097D70B7603}"/>
              </a:ext>
            </a:extLst>
          </p:cNvPr>
          <p:cNvGrpSpPr>
            <a:grpSpLocks/>
          </p:cNvGrpSpPr>
          <p:nvPr/>
        </p:nvGrpSpPr>
        <p:grpSpPr bwMode="auto">
          <a:xfrm>
            <a:off x="2551113" y="3700464"/>
            <a:ext cx="1358900" cy="465137"/>
            <a:chOff x="0" y="0"/>
            <a:chExt cx="1217" cy="416"/>
          </a:xfrm>
        </p:grpSpPr>
        <p:sp>
          <p:nvSpPr>
            <p:cNvPr id="30769" name="AutoShape 5">
              <a:extLst>
                <a:ext uri="{FF2B5EF4-FFF2-40B4-BE49-F238E27FC236}">
                  <a16:creationId xmlns:a16="http://schemas.microsoft.com/office/drawing/2014/main" id="{A02ED72F-3422-4D35-8471-BA73DBE0AE4D}"/>
                </a:ext>
              </a:extLst>
            </p:cNvPr>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30770" name="Rectangle 6">
              <a:extLst>
                <a:ext uri="{FF2B5EF4-FFF2-40B4-BE49-F238E27FC236}">
                  <a16:creationId xmlns:a16="http://schemas.microsoft.com/office/drawing/2014/main" id="{0110CFCD-32EE-4371-8E0A-9C8602E90D91}"/>
                </a:ext>
              </a:extLst>
            </p:cNvPr>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lvl1pPr marL="38100">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OpenFlow </a:t>
              </a:r>
            </a:p>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Switch</a:t>
              </a:r>
            </a:p>
          </p:txBody>
        </p:sp>
        <p:pic>
          <p:nvPicPr>
            <p:cNvPr id="30771" name="Picture 7">
              <a:extLst>
                <a:ext uri="{FF2B5EF4-FFF2-40B4-BE49-F238E27FC236}">
                  <a16:creationId xmlns:a16="http://schemas.microsoft.com/office/drawing/2014/main" id="{8EDD39B6-2CDD-4570-BE08-45892304A0A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3" name="Group 8">
            <a:extLst>
              <a:ext uri="{FF2B5EF4-FFF2-40B4-BE49-F238E27FC236}">
                <a16:creationId xmlns:a16="http://schemas.microsoft.com/office/drawing/2014/main" id="{6AF2AD49-257D-4CBD-967A-244A5CBEF6AA}"/>
              </a:ext>
            </a:extLst>
          </p:cNvPr>
          <p:cNvGrpSpPr>
            <a:grpSpLocks/>
          </p:cNvGrpSpPr>
          <p:nvPr/>
        </p:nvGrpSpPr>
        <p:grpSpPr bwMode="auto">
          <a:xfrm>
            <a:off x="3319463" y="5861050"/>
            <a:ext cx="1357312" cy="465138"/>
            <a:chOff x="0" y="0"/>
            <a:chExt cx="1217" cy="416"/>
          </a:xfrm>
        </p:grpSpPr>
        <p:sp>
          <p:nvSpPr>
            <p:cNvPr id="30766" name="AutoShape 9">
              <a:extLst>
                <a:ext uri="{FF2B5EF4-FFF2-40B4-BE49-F238E27FC236}">
                  <a16:creationId xmlns:a16="http://schemas.microsoft.com/office/drawing/2014/main" id="{51D9650C-4617-44C7-8ECE-A34BA21AD34E}"/>
                </a:ext>
              </a:extLst>
            </p:cNvPr>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30767" name="Rectangle 10">
              <a:extLst>
                <a:ext uri="{FF2B5EF4-FFF2-40B4-BE49-F238E27FC236}">
                  <a16:creationId xmlns:a16="http://schemas.microsoft.com/office/drawing/2014/main" id="{48D260BC-B63A-419B-9B53-A158562A137E}"/>
                </a:ext>
              </a:extLst>
            </p:cNvPr>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lvl1pPr marL="38100">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OpenFlow </a:t>
              </a:r>
            </a:p>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Switch</a:t>
              </a:r>
            </a:p>
          </p:txBody>
        </p:sp>
        <p:pic>
          <p:nvPicPr>
            <p:cNvPr id="30768" name="Picture 11">
              <a:extLst>
                <a:ext uri="{FF2B5EF4-FFF2-40B4-BE49-F238E27FC236}">
                  <a16:creationId xmlns:a16="http://schemas.microsoft.com/office/drawing/2014/main" id="{3F1234E9-150A-4C8A-9CAB-2577FD8F602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7" name="Group 12">
            <a:extLst>
              <a:ext uri="{FF2B5EF4-FFF2-40B4-BE49-F238E27FC236}">
                <a16:creationId xmlns:a16="http://schemas.microsoft.com/office/drawing/2014/main" id="{A53B777E-408C-4DBE-AE6B-4C214CE249FF}"/>
              </a:ext>
            </a:extLst>
          </p:cNvPr>
          <p:cNvGrpSpPr>
            <a:grpSpLocks/>
          </p:cNvGrpSpPr>
          <p:nvPr/>
        </p:nvGrpSpPr>
        <p:grpSpPr bwMode="auto">
          <a:xfrm>
            <a:off x="2282825" y="4932364"/>
            <a:ext cx="1358900" cy="465137"/>
            <a:chOff x="0" y="0"/>
            <a:chExt cx="1217" cy="416"/>
          </a:xfrm>
        </p:grpSpPr>
        <p:sp>
          <p:nvSpPr>
            <p:cNvPr id="30763" name="AutoShape 13">
              <a:extLst>
                <a:ext uri="{FF2B5EF4-FFF2-40B4-BE49-F238E27FC236}">
                  <a16:creationId xmlns:a16="http://schemas.microsoft.com/office/drawing/2014/main" id="{E1C5CDAE-660D-450B-9D01-94415378F789}"/>
                </a:ext>
              </a:extLst>
            </p:cNvPr>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30764" name="Rectangle 14">
              <a:extLst>
                <a:ext uri="{FF2B5EF4-FFF2-40B4-BE49-F238E27FC236}">
                  <a16:creationId xmlns:a16="http://schemas.microsoft.com/office/drawing/2014/main" id="{0DDF3F44-622F-45F9-A572-FE9E3BDFEAE9}"/>
                </a:ext>
              </a:extLst>
            </p:cNvPr>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lvl1pPr marL="38100">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OpenFlow </a:t>
              </a:r>
            </a:p>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Switch</a:t>
              </a:r>
            </a:p>
          </p:txBody>
        </p:sp>
        <p:pic>
          <p:nvPicPr>
            <p:cNvPr id="30765" name="Picture 15">
              <a:extLst>
                <a:ext uri="{FF2B5EF4-FFF2-40B4-BE49-F238E27FC236}">
                  <a16:creationId xmlns:a16="http://schemas.microsoft.com/office/drawing/2014/main" id="{03978591-FECE-4470-AF5D-368CBA303E0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21" name="Group 16">
            <a:extLst>
              <a:ext uri="{FF2B5EF4-FFF2-40B4-BE49-F238E27FC236}">
                <a16:creationId xmlns:a16="http://schemas.microsoft.com/office/drawing/2014/main" id="{3AC5B206-864A-46FD-9477-1B31FC5D0385}"/>
              </a:ext>
            </a:extLst>
          </p:cNvPr>
          <p:cNvGrpSpPr>
            <a:grpSpLocks/>
          </p:cNvGrpSpPr>
          <p:nvPr/>
        </p:nvGrpSpPr>
        <p:grpSpPr bwMode="auto">
          <a:xfrm>
            <a:off x="4568826" y="3030539"/>
            <a:ext cx="911225" cy="911225"/>
            <a:chOff x="0" y="0"/>
            <a:chExt cx="816" cy="816"/>
          </a:xfrm>
        </p:grpSpPr>
        <p:pic>
          <p:nvPicPr>
            <p:cNvPr id="30762" name="Picture 17">
              <a:extLst>
                <a:ext uri="{FF2B5EF4-FFF2-40B4-BE49-F238E27FC236}">
                  <a16:creationId xmlns:a16="http://schemas.microsoft.com/office/drawing/2014/main" id="{AB7B5A6C-50DC-4D2A-BE1C-EBF5FB777B9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1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3" name="Rectangle 18">
            <a:extLst>
              <a:ext uri="{FF2B5EF4-FFF2-40B4-BE49-F238E27FC236}">
                <a16:creationId xmlns:a16="http://schemas.microsoft.com/office/drawing/2014/main" id="{5A9D2587-D39B-46BE-A11C-10FFC3251342}"/>
              </a:ext>
            </a:extLst>
          </p:cNvPr>
          <p:cNvSpPr>
            <a:spLocks/>
          </p:cNvSpPr>
          <p:nvPr/>
        </p:nvSpPr>
        <p:spPr bwMode="auto">
          <a:xfrm>
            <a:off x="4476750" y="2708840"/>
            <a:ext cx="941540" cy="25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3000"/>
              </a:lnSpc>
              <a:buClr>
                <a:srgbClr val="000000"/>
              </a:buClr>
              <a:buSzPct val="100000"/>
              <a:buFont typeface="Times New Roman" panose="02020603050405020304" pitchFamily="18" charset="0"/>
              <a:buNone/>
            </a:pPr>
            <a:r>
              <a:rPr lang="en-US" altLang="en-US">
                <a:latin typeface="Calibri" panose="020F0502020204030204" pitchFamily="34" charset="0"/>
              </a:rPr>
              <a:t>Controller</a:t>
            </a:r>
          </a:p>
        </p:txBody>
      </p:sp>
      <p:sp>
        <p:nvSpPr>
          <p:cNvPr id="24" name="Line 19">
            <a:extLst>
              <a:ext uri="{FF2B5EF4-FFF2-40B4-BE49-F238E27FC236}">
                <a16:creationId xmlns:a16="http://schemas.microsoft.com/office/drawing/2014/main" id="{0290857F-4281-422B-9B2F-EFC2EFBE341C}"/>
              </a:ext>
            </a:extLst>
          </p:cNvPr>
          <p:cNvSpPr>
            <a:spLocks noChangeShapeType="1"/>
          </p:cNvSpPr>
          <p:nvPr/>
        </p:nvSpPr>
        <p:spPr bwMode="auto">
          <a:xfrm flipH="1">
            <a:off x="3914776" y="3600450"/>
            <a:ext cx="739775" cy="330200"/>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20">
            <a:extLst>
              <a:ext uri="{FF2B5EF4-FFF2-40B4-BE49-F238E27FC236}">
                <a16:creationId xmlns:a16="http://schemas.microsoft.com/office/drawing/2014/main" id="{93FAF7E1-275D-40CD-BA9F-C94B2BD77098}"/>
              </a:ext>
            </a:extLst>
          </p:cNvPr>
          <p:cNvSpPr>
            <a:spLocks noChangeShapeType="1"/>
          </p:cNvSpPr>
          <p:nvPr/>
        </p:nvSpPr>
        <p:spPr bwMode="auto">
          <a:xfrm flipH="1">
            <a:off x="3649664" y="3875089"/>
            <a:ext cx="1095375" cy="1290637"/>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21">
            <a:extLst>
              <a:ext uri="{FF2B5EF4-FFF2-40B4-BE49-F238E27FC236}">
                <a16:creationId xmlns:a16="http://schemas.microsoft.com/office/drawing/2014/main" id="{588CA371-BA61-45F1-A226-DEE7EA33EB6F}"/>
              </a:ext>
            </a:extLst>
          </p:cNvPr>
          <p:cNvSpPr>
            <a:spLocks noChangeShapeType="1"/>
          </p:cNvSpPr>
          <p:nvPr/>
        </p:nvSpPr>
        <p:spPr bwMode="auto">
          <a:xfrm flipH="1">
            <a:off x="4500564" y="3949700"/>
            <a:ext cx="409575" cy="1836738"/>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22">
            <a:extLst>
              <a:ext uri="{FF2B5EF4-FFF2-40B4-BE49-F238E27FC236}">
                <a16:creationId xmlns:a16="http://schemas.microsoft.com/office/drawing/2014/main" id="{64A76F9E-A982-4E9A-9F5D-E751DD54DA55}"/>
              </a:ext>
            </a:extLst>
          </p:cNvPr>
          <p:cNvSpPr>
            <a:spLocks noChangeShapeType="1"/>
          </p:cNvSpPr>
          <p:nvPr/>
        </p:nvSpPr>
        <p:spPr bwMode="auto">
          <a:xfrm flipH="1">
            <a:off x="2881313" y="4173539"/>
            <a:ext cx="42862" cy="758825"/>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23">
            <a:extLst>
              <a:ext uri="{FF2B5EF4-FFF2-40B4-BE49-F238E27FC236}">
                <a16:creationId xmlns:a16="http://schemas.microsoft.com/office/drawing/2014/main" id="{2A6F735E-84F9-46B5-89FE-0AFAF394806A}"/>
              </a:ext>
            </a:extLst>
          </p:cNvPr>
          <p:cNvSpPr>
            <a:spLocks noChangeShapeType="1"/>
          </p:cNvSpPr>
          <p:nvPr/>
        </p:nvSpPr>
        <p:spPr bwMode="auto">
          <a:xfrm>
            <a:off x="3527425" y="4183063"/>
            <a:ext cx="673100" cy="160655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4">
            <a:extLst>
              <a:ext uri="{FF2B5EF4-FFF2-40B4-BE49-F238E27FC236}">
                <a16:creationId xmlns:a16="http://schemas.microsoft.com/office/drawing/2014/main" id="{58B99E9B-3565-4489-A1B8-4E50F88599E2}"/>
              </a:ext>
            </a:extLst>
          </p:cNvPr>
          <p:cNvSpPr>
            <a:spLocks/>
          </p:cNvSpPr>
          <p:nvPr/>
        </p:nvSpPr>
        <p:spPr bwMode="auto">
          <a:xfrm>
            <a:off x="6319838" y="2057400"/>
            <a:ext cx="3892550" cy="4572000"/>
          </a:xfrm>
          <a:prstGeom prst="rect">
            <a:avLst/>
          </a:prstGeom>
          <a:solidFill>
            <a:srgbClr val="FFFFFF"/>
          </a:solidFill>
          <a:ln w="12700" cap="flat">
            <a:solidFill>
              <a:schemeClr val="tx1"/>
            </a:solidFill>
            <a:prstDash val="solid"/>
            <a:miter lim="800000"/>
            <a:headEnd type="none" w="med" len="med"/>
            <a:tailEnd type="none" w="med" len="med"/>
          </a:ln>
          <a:effectLst>
            <a:outerShdw blurRad="165100" dist="88899" dir="3600021" algn="ctr" rotWithShape="0">
              <a:srgbClr val="000000">
                <a:alpha val="54999"/>
              </a:srgbClr>
            </a:outerShdw>
          </a:effectLst>
        </p:spPr>
        <p:txBody>
          <a:bodyPr lIns="0" tIns="0" rIns="0" bIns="0"/>
          <a:lstStyle/>
          <a:p>
            <a:pPr eaLnBrk="1">
              <a:lnSpc>
                <a:spcPct val="93000"/>
              </a:lnSpc>
              <a:buClr>
                <a:srgbClr val="000000"/>
              </a:buClr>
              <a:buSzPct val="100000"/>
              <a:buFont typeface="Times New Roman" panose="02020603050405020304" pitchFamily="18" charset="0"/>
              <a:buNone/>
              <a:defRPr/>
            </a:pPr>
            <a:endParaRPr lang="en-US">
              <a:latin typeface="Calibri" pitchFamily="34" charset="0"/>
            </a:endParaRPr>
          </a:p>
        </p:txBody>
      </p:sp>
      <p:sp>
        <p:nvSpPr>
          <p:cNvPr id="30" name="Rectangle 25">
            <a:extLst>
              <a:ext uri="{FF2B5EF4-FFF2-40B4-BE49-F238E27FC236}">
                <a16:creationId xmlns:a16="http://schemas.microsoft.com/office/drawing/2014/main" id="{7B5E76AA-8CFF-4B6E-8CD0-C86299FE8FA6}"/>
              </a:ext>
            </a:extLst>
          </p:cNvPr>
          <p:cNvSpPr>
            <a:spLocks/>
          </p:cNvSpPr>
          <p:nvPr/>
        </p:nvSpPr>
        <p:spPr bwMode="auto">
          <a:xfrm>
            <a:off x="6381750" y="2057400"/>
            <a:ext cx="3759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lnSpc>
                <a:spcPct val="93000"/>
              </a:lnSpc>
              <a:spcBef>
                <a:spcPts val="1688"/>
              </a:spcBef>
              <a:buClr>
                <a:srgbClr val="000000"/>
              </a:buClr>
              <a:buSzPct val="100000"/>
            </a:pPr>
            <a:r>
              <a:rPr lang="en-US" altLang="en-US" sz="2700">
                <a:latin typeface="Calibri" panose="020F0502020204030204" pitchFamily="34" charset="0"/>
              </a:rPr>
              <a:t>Distributed Control</a:t>
            </a:r>
          </a:p>
        </p:txBody>
      </p:sp>
      <p:grpSp>
        <p:nvGrpSpPr>
          <p:cNvPr id="31" name="Group 26">
            <a:extLst>
              <a:ext uri="{FF2B5EF4-FFF2-40B4-BE49-F238E27FC236}">
                <a16:creationId xmlns:a16="http://schemas.microsoft.com/office/drawing/2014/main" id="{EF85C584-13E1-45B0-A5E0-355A2329BD3F}"/>
              </a:ext>
            </a:extLst>
          </p:cNvPr>
          <p:cNvGrpSpPr>
            <a:grpSpLocks/>
          </p:cNvGrpSpPr>
          <p:nvPr/>
        </p:nvGrpSpPr>
        <p:grpSpPr bwMode="auto">
          <a:xfrm>
            <a:off x="6881813" y="3700464"/>
            <a:ext cx="1358900" cy="465137"/>
            <a:chOff x="0" y="0"/>
            <a:chExt cx="1217" cy="416"/>
          </a:xfrm>
        </p:grpSpPr>
        <p:sp>
          <p:nvSpPr>
            <p:cNvPr id="30759" name="AutoShape 27">
              <a:extLst>
                <a:ext uri="{FF2B5EF4-FFF2-40B4-BE49-F238E27FC236}">
                  <a16:creationId xmlns:a16="http://schemas.microsoft.com/office/drawing/2014/main" id="{4C1C99A1-1CDF-419D-A174-2A06CFAFE73A}"/>
                </a:ext>
              </a:extLst>
            </p:cNvPr>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30760" name="Rectangle 28">
              <a:extLst>
                <a:ext uri="{FF2B5EF4-FFF2-40B4-BE49-F238E27FC236}">
                  <a16:creationId xmlns:a16="http://schemas.microsoft.com/office/drawing/2014/main" id="{A6FA3E10-FCC3-4C8D-AE85-33661A84AAFC}"/>
                </a:ext>
              </a:extLst>
            </p:cNvPr>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lvl1pPr marL="38100">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OpenFlow </a:t>
              </a:r>
            </a:p>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Switch</a:t>
              </a:r>
            </a:p>
          </p:txBody>
        </p:sp>
        <p:pic>
          <p:nvPicPr>
            <p:cNvPr id="30761" name="Picture 29">
              <a:extLst>
                <a:ext uri="{FF2B5EF4-FFF2-40B4-BE49-F238E27FC236}">
                  <a16:creationId xmlns:a16="http://schemas.microsoft.com/office/drawing/2014/main" id="{95DF3967-CF72-4C25-A5E0-B52F0CF4245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5" name="Group 30">
            <a:extLst>
              <a:ext uri="{FF2B5EF4-FFF2-40B4-BE49-F238E27FC236}">
                <a16:creationId xmlns:a16="http://schemas.microsoft.com/office/drawing/2014/main" id="{3B5579B6-1DD2-4A61-A006-02F03620030A}"/>
              </a:ext>
            </a:extLst>
          </p:cNvPr>
          <p:cNvGrpSpPr>
            <a:grpSpLocks/>
          </p:cNvGrpSpPr>
          <p:nvPr/>
        </p:nvGrpSpPr>
        <p:grpSpPr bwMode="auto">
          <a:xfrm>
            <a:off x="7650163" y="5861050"/>
            <a:ext cx="1357312" cy="465138"/>
            <a:chOff x="0" y="0"/>
            <a:chExt cx="1217" cy="416"/>
          </a:xfrm>
        </p:grpSpPr>
        <p:sp>
          <p:nvSpPr>
            <p:cNvPr id="30756" name="AutoShape 31">
              <a:extLst>
                <a:ext uri="{FF2B5EF4-FFF2-40B4-BE49-F238E27FC236}">
                  <a16:creationId xmlns:a16="http://schemas.microsoft.com/office/drawing/2014/main" id="{0093E442-3E87-437A-BE7F-6E2939FEBCAF}"/>
                </a:ext>
              </a:extLst>
            </p:cNvPr>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30757" name="Rectangle 32">
              <a:extLst>
                <a:ext uri="{FF2B5EF4-FFF2-40B4-BE49-F238E27FC236}">
                  <a16:creationId xmlns:a16="http://schemas.microsoft.com/office/drawing/2014/main" id="{2D1DA61B-355C-4B31-A520-73F79AC587D6}"/>
                </a:ext>
              </a:extLst>
            </p:cNvPr>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lvl1pPr marL="38100">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OpenFlow </a:t>
              </a:r>
            </a:p>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Switch</a:t>
              </a:r>
            </a:p>
          </p:txBody>
        </p:sp>
        <p:pic>
          <p:nvPicPr>
            <p:cNvPr id="30758" name="Picture 33">
              <a:extLst>
                <a:ext uri="{FF2B5EF4-FFF2-40B4-BE49-F238E27FC236}">
                  <a16:creationId xmlns:a16="http://schemas.microsoft.com/office/drawing/2014/main" id="{48CFB4B0-7312-4414-A630-225CF4A7C7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9" name="Group 34">
            <a:extLst>
              <a:ext uri="{FF2B5EF4-FFF2-40B4-BE49-F238E27FC236}">
                <a16:creationId xmlns:a16="http://schemas.microsoft.com/office/drawing/2014/main" id="{EEC6EF74-BD82-43F5-B4D0-F15687F96BAA}"/>
              </a:ext>
            </a:extLst>
          </p:cNvPr>
          <p:cNvGrpSpPr>
            <a:grpSpLocks/>
          </p:cNvGrpSpPr>
          <p:nvPr/>
        </p:nvGrpSpPr>
        <p:grpSpPr bwMode="auto">
          <a:xfrm>
            <a:off x="6613525" y="4932364"/>
            <a:ext cx="1358900" cy="465137"/>
            <a:chOff x="0" y="0"/>
            <a:chExt cx="1217" cy="416"/>
          </a:xfrm>
        </p:grpSpPr>
        <p:sp>
          <p:nvSpPr>
            <p:cNvPr id="30753" name="AutoShape 35">
              <a:extLst>
                <a:ext uri="{FF2B5EF4-FFF2-40B4-BE49-F238E27FC236}">
                  <a16:creationId xmlns:a16="http://schemas.microsoft.com/office/drawing/2014/main" id="{50D43574-D728-4D39-9768-DDDBD7329924}"/>
                </a:ext>
              </a:extLst>
            </p:cNvPr>
            <p:cNvSpPr>
              <a:spLocks/>
            </p:cNvSpPr>
            <p:nvPr/>
          </p:nvSpPr>
          <p:spPr bwMode="auto">
            <a:xfrm>
              <a:off x="0" y="0"/>
              <a:ext cx="1176" cy="416"/>
            </a:xfrm>
            <a:prstGeom prst="roundRect">
              <a:avLst>
                <a:gd name="adj" fmla="val 14940"/>
              </a:avLst>
            </a:prstGeom>
            <a:solidFill>
              <a:srgbClr val="BBE0E3"/>
            </a:solidFill>
            <a:ln w="12700">
              <a:solidFill>
                <a:schemeClr val="tx1"/>
              </a:solidFill>
              <a:round/>
              <a:headEnd/>
              <a:tailEnd/>
            </a:ln>
          </p:spPr>
          <p:txBody>
            <a:bodyPr lIns="0" tIns="0" rIns="0" bIns="0"/>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ndParaRPr>
            </a:p>
          </p:txBody>
        </p:sp>
        <p:sp>
          <p:nvSpPr>
            <p:cNvPr id="30754" name="Rectangle 36">
              <a:extLst>
                <a:ext uri="{FF2B5EF4-FFF2-40B4-BE49-F238E27FC236}">
                  <a16:creationId xmlns:a16="http://schemas.microsoft.com/office/drawing/2014/main" id="{94CE8996-2BCD-4C79-8CEC-BF6C2DCA4EF0}"/>
                </a:ext>
              </a:extLst>
            </p:cNvPr>
            <p:cNvSpPr>
              <a:spLocks/>
            </p:cNvSpPr>
            <p:nvPr/>
          </p:nvSpPr>
          <p:spPr bwMode="auto">
            <a:xfrm>
              <a:off x="353" y="22"/>
              <a:ext cx="86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57797" bIns="0"/>
            <a:lstStyle>
              <a:lvl1pPr marL="38100">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OpenFlow </a:t>
              </a:r>
            </a:p>
            <a:p>
              <a:pPr eaLnBrk="1">
                <a:lnSpc>
                  <a:spcPct val="93000"/>
                </a:lnSpc>
                <a:buClr>
                  <a:srgbClr val="000000"/>
                </a:buClr>
                <a:buSzPct val="100000"/>
                <a:buFont typeface="Times New Roman" panose="02020603050405020304" pitchFamily="18" charset="0"/>
                <a:buNone/>
              </a:pPr>
              <a:r>
                <a:rPr lang="en-US" altLang="en-US" sz="1300">
                  <a:solidFill>
                    <a:srgbClr val="163F88"/>
                  </a:solidFill>
                  <a:latin typeface="Tahoma" panose="020B0604030504040204" pitchFamily="34" charset="0"/>
                  <a:cs typeface="Tahoma" panose="020B0604030504040204" pitchFamily="34" charset="0"/>
                  <a:sym typeface="Tahoma" panose="020B0604030504040204" pitchFamily="34" charset="0"/>
                </a:rPr>
                <a:t>Switch</a:t>
              </a:r>
            </a:p>
          </p:txBody>
        </p:sp>
        <p:pic>
          <p:nvPicPr>
            <p:cNvPr id="30755" name="Picture 37">
              <a:extLst>
                <a:ext uri="{FF2B5EF4-FFF2-40B4-BE49-F238E27FC236}">
                  <a16:creationId xmlns:a16="http://schemas.microsoft.com/office/drawing/2014/main" id="{D1434797-CE57-4A53-87CD-2C80C36B2F9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 y="34"/>
              <a:ext cx="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45" name="Rectangle 40">
            <a:extLst>
              <a:ext uri="{FF2B5EF4-FFF2-40B4-BE49-F238E27FC236}">
                <a16:creationId xmlns:a16="http://schemas.microsoft.com/office/drawing/2014/main" id="{457F197F-D05A-40AE-A9E4-54AA15295782}"/>
              </a:ext>
            </a:extLst>
          </p:cNvPr>
          <p:cNvSpPr>
            <a:spLocks/>
          </p:cNvSpPr>
          <p:nvPr/>
        </p:nvSpPr>
        <p:spPr bwMode="auto">
          <a:xfrm>
            <a:off x="8610600" y="2655707"/>
            <a:ext cx="785408" cy="21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3000"/>
              </a:lnSpc>
              <a:buClr>
                <a:srgbClr val="000000"/>
              </a:buClr>
              <a:buSzPct val="100000"/>
              <a:buFont typeface="Times New Roman" panose="02020603050405020304" pitchFamily="18" charset="0"/>
              <a:buNone/>
            </a:pPr>
            <a:r>
              <a:rPr lang="en-US" altLang="en-US" sz="1500">
                <a:latin typeface="Calibri" panose="020F0502020204030204" pitchFamily="34" charset="0"/>
              </a:rPr>
              <a:t>Controller</a:t>
            </a:r>
          </a:p>
        </p:txBody>
      </p:sp>
      <p:sp>
        <p:nvSpPr>
          <p:cNvPr id="46" name="Line 41">
            <a:extLst>
              <a:ext uri="{FF2B5EF4-FFF2-40B4-BE49-F238E27FC236}">
                <a16:creationId xmlns:a16="http://schemas.microsoft.com/office/drawing/2014/main" id="{FCA868DD-77C8-4C8D-873D-03C010EC22A3}"/>
              </a:ext>
            </a:extLst>
          </p:cNvPr>
          <p:cNvSpPr>
            <a:spLocks noChangeShapeType="1"/>
          </p:cNvSpPr>
          <p:nvPr/>
        </p:nvSpPr>
        <p:spPr bwMode="auto">
          <a:xfrm flipH="1">
            <a:off x="7569200" y="3249613"/>
            <a:ext cx="1392238" cy="419100"/>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 name="Line 42">
            <a:extLst>
              <a:ext uri="{FF2B5EF4-FFF2-40B4-BE49-F238E27FC236}">
                <a16:creationId xmlns:a16="http://schemas.microsoft.com/office/drawing/2014/main" id="{C162B15F-62C8-4995-8CAA-A86FD42AFF1F}"/>
              </a:ext>
            </a:extLst>
          </p:cNvPr>
          <p:cNvSpPr>
            <a:spLocks noChangeShapeType="1"/>
          </p:cNvSpPr>
          <p:nvPr/>
        </p:nvSpPr>
        <p:spPr bwMode="auto">
          <a:xfrm flipH="1">
            <a:off x="7212013" y="4173539"/>
            <a:ext cx="42862" cy="758825"/>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43">
            <a:extLst>
              <a:ext uri="{FF2B5EF4-FFF2-40B4-BE49-F238E27FC236}">
                <a16:creationId xmlns:a16="http://schemas.microsoft.com/office/drawing/2014/main" id="{BCF68D38-0706-4496-A462-23BC5AA6C253}"/>
              </a:ext>
            </a:extLst>
          </p:cNvPr>
          <p:cNvSpPr>
            <a:spLocks noChangeShapeType="1"/>
          </p:cNvSpPr>
          <p:nvPr/>
        </p:nvSpPr>
        <p:spPr bwMode="auto">
          <a:xfrm>
            <a:off x="7772401" y="4183063"/>
            <a:ext cx="671513" cy="1606550"/>
          </a:xfrm>
          <a:prstGeom prst="line">
            <a:avLst/>
          </a:prstGeom>
          <a:noFill/>
          <a:ln w="38100">
            <a:solidFill>
              <a:srgbClr val="80808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9" name="Rectangle 44">
            <a:extLst>
              <a:ext uri="{FF2B5EF4-FFF2-40B4-BE49-F238E27FC236}">
                <a16:creationId xmlns:a16="http://schemas.microsoft.com/office/drawing/2014/main" id="{553F24E1-4CE2-490F-BA11-87BBD740CA09}"/>
              </a:ext>
            </a:extLst>
          </p:cNvPr>
          <p:cNvSpPr>
            <a:spLocks/>
          </p:cNvSpPr>
          <p:nvPr/>
        </p:nvSpPr>
        <p:spPr bwMode="auto">
          <a:xfrm>
            <a:off x="8894763" y="4097950"/>
            <a:ext cx="785408" cy="21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eaLnBrk="1">
              <a:lnSpc>
                <a:spcPct val="93000"/>
              </a:lnSpc>
              <a:buClr>
                <a:srgbClr val="000000"/>
              </a:buClr>
              <a:buSzPct val="100000"/>
              <a:buFont typeface="Times New Roman" panose="02020603050405020304" pitchFamily="18" charset="0"/>
              <a:buNone/>
            </a:pPr>
            <a:r>
              <a:rPr lang="en-US" altLang="en-US" sz="1500">
                <a:latin typeface="Calibri" panose="020F0502020204030204" pitchFamily="34" charset="0"/>
              </a:rPr>
              <a:t>Controller</a:t>
            </a:r>
          </a:p>
        </p:txBody>
      </p:sp>
      <p:sp>
        <p:nvSpPr>
          <p:cNvPr id="50" name="Line 45">
            <a:extLst>
              <a:ext uri="{FF2B5EF4-FFF2-40B4-BE49-F238E27FC236}">
                <a16:creationId xmlns:a16="http://schemas.microsoft.com/office/drawing/2014/main" id="{55094DBE-B898-49C6-B83E-7B1B44122A6B}"/>
              </a:ext>
            </a:extLst>
          </p:cNvPr>
          <p:cNvSpPr>
            <a:spLocks noChangeShapeType="1"/>
          </p:cNvSpPr>
          <p:nvPr/>
        </p:nvSpPr>
        <p:spPr bwMode="auto">
          <a:xfrm flipH="1">
            <a:off x="7950201" y="4702175"/>
            <a:ext cx="1057275" cy="414338"/>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4" name="Line 49">
            <a:extLst>
              <a:ext uri="{FF2B5EF4-FFF2-40B4-BE49-F238E27FC236}">
                <a16:creationId xmlns:a16="http://schemas.microsoft.com/office/drawing/2014/main" id="{C5E0D30C-A667-4F25-B112-ECF97FF2A4C9}"/>
              </a:ext>
            </a:extLst>
          </p:cNvPr>
          <p:cNvSpPr>
            <a:spLocks noChangeShapeType="1"/>
          </p:cNvSpPr>
          <p:nvPr/>
        </p:nvSpPr>
        <p:spPr bwMode="auto">
          <a:xfrm flipH="1">
            <a:off x="8774113" y="4867276"/>
            <a:ext cx="284162" cy="993775"/>
          </a:xfrm>
          <a:prstGeom prst="line">
            <a:avLst/>
          </a:prstGeom>
          <a:noFill/>
          <a:ln w="38100" cap="rnd">
            <a:solidFill>
              <a:srgbClr val="FF6633"/>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55" name="Group 50">
            <a:extLst>
              <a:ext uri="{FF2B5EF4-FFF2-40B4-BE49-F238E27FC236}">
                <a16:creationId xmlns:a16="http://schemas.microsoft.com/office/drawing/2014/main" id="{649FD72E-DCE6-4152-AFFA-8D854C782625}"/>
              </a:ext>
            </a:extLst>
          </p:cNvPr>
          <p:cNvGrpSpPr>
            <a:grpSpLocks/>
          </p:cNvGrpSpPr>
          <p:nvPr/>
        </p:nvGrpSpPr>
        <p:grpSpPr bwMode="auto">
          <a:xfrm>
            <a:off x="8897938" y="4325939"/>
            <a:ext cx="677862" cy="669925"/>
            <a:chOff x="0" y="0"/>
            <a:chExt cx="608" cy="600"/>
          </a:xfrm>
        </p:grpSpPr>
        <p:pic>
          <p:nvPicPr>
            <p:cNvPr id="30752" name="Picture 51">
              <a:extLst>
                <a:ext uri="{FF2B5EF4-FFF2-40B4-BE49-F238E27FC236}">
                  <a16:creationId xmlns:a16="http://schemas.microsoft.com/office/drawing/2014/main" id="{2549261D-3D4C-4AAF-8BE9-AE9F0B4C6F4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748" name="Content Placeholder 2">
            <a:extLst>
              <a:ext uri="{FF2B5EF4-FFF2-40B4-BE49-F238E27FC236}">
                <a16:creationId xmlns:a16="http://schemas.microsoft.com/office/drawing/2014/main" id="{6353BFCB-8B51-4BAD-83F1-5BBED2F9E076}"/>
              </a:ext>
            </a:extLst>
          </p:cNvPr>
          <p:cNvSpPr>
            <a:spLocks noGrp="1" noChangeArrowheads="1"/>
          </p:cNvSpPr>
          <p:nvPr>
            <p:ph idx="1"/>
          </p:nvPr>
        </p:nvSpPr>
        <p:spPr>
          <a:xfrm>
            <a:off x="1558925" y="1358900"/>
            <a:ext cx="9144000" cy="4419600"/>
          </a:xfrm>
        </p:spPr>
        <p:txBody>
          <a:bodyPr/>
          <a:lstStyle/>
          <a:p>
            <a:pPr eaLnBrk="1"/>
            <a:r>
              <a:rPr lang="en-US" altLang="en-US" sz="2000" b="1"/>
              <a:t>“Onix: A Distributed Control Platform for Large-scale Production Networks”</a:t>
            </a:r>
          </a:p>
        </p:txBody>
      </p:sp>
      <p:sp>
        <p:nvSpPr>
          <p:cNvPr id="57" name="Line 41">
            <a:extLst>
              <a:ext uri="{FF2B5EF4-FFF2-40B4-BE49-F238E27FC236}">
                <a16:creationId xmlns:a16="http://schemas.microsoft.com/office/drawing/2014/main" id="{4F67B399-91EE-422A-88F5-2AD19C92944E}"/>
              </a:ext>
            </a:extLst>
          </p:cNvPr>
          <p:cNvSpPr>
            <a:spLocks noChangeShapeType="1"/>
          </p:cNvSpPr>
          <p:nvPr/>
        </p:nvSpPr>
        <p:spPr bwMode="auto">
          <a:xfrm flipH="1">
            <a:off x="8458200" y="3402014"/>
            <a:ext cx="503238" cy="2459037"/>
          </a:xfrm>
          <a:prstGeom prst="line">
            <a:avLst/>
          </a:prstGeom>
          <a:noFill/>
          <a:ln w="38100" cap="rnd">
            <a:solidFill>
              <a:schemeClr val="accent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43" name="Group 38">
            <a:extLst>
              <a:ext uri="{FF2B5EF4-FFF2-40B4-BE49-F238E27FC236}">
                <a16:creationId xmlns:a16="http://schemas.microsoft.com/office/drawing/2014/main" id="{D49715A5-6957-4B22-B4AE-0FC4A441F89E}"/>
              </a:ext>
            </a:extLst>
          </p:cNvPr>
          <p:cNvGrpSpPr>
            <a:grpSpLocks/>
          </p:cNvGrpSpPr>
          <p:nvPr/>
        </p:nvGrpSpPr>
        <p:grpSpPr bwMode="auto">
          <a:xfrm>
            <a:off x="8756651" y="2914651"/>
            <a:ext cx="677863" cy="669925"/>
            <a:chOff x="0" y="0"/>
            <a:chExt cx="608" cy="600"/>
          </a:xfrm>
        </p:grpSpPr>
        <p:pic>
          <p:nvPicPr>
            <p:cNvPr id="30751" name="Picture 39">
              <a:extLst>
                <a:ext uri="{FF2B5EF4-FFF2-40B4-BE49-F238E27FC236}">
                  <a16:creationId xmlns:a16="http://schemas.microsoft.com/office/drawing/2014/main" id="{1597BAD5-F1AC-4132-84F3-FCC492517AD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3910667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0"/>
                                        <p:tgtEl>
                                          <p:spTgt spid="49"/>
                                        </p:tgtEl>
                                      </p:cBhvr>
                                    </p:animEffect>
                                  </p:childTnLst>
                                </p:cTn>
                              </p:par>
                              <p:par>
                                <p:cTn id="76" presetID="10" presetClass="entr" presetSubtype="0"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childTnLst>
                                </p:cTn>
                              </p:par>
                              <p:par>
                                <p:cTn id="82" presetID="10" presetClass="entr" presetSubtype="0" fill="hold"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3" grpId="0"/>
      <p:bldP spid="29" grpId="0" animBg="1"/>
      <p:bldP spid="30" grpId="0"/>
      <p:bldP spid="45"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5A12-43F0-4783-9D3F-E5B5CCC43CCA}"/>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SDN Architecture</a:t>
            </a:r>
          </a:p>
        </p:txBody>
      </p:sp>
      <p:pic>
        <p:nvPicPr>
          <p:cNvPr id="1026" name="Picture 2" descr="Image result for software defined network firewall">
            <a:extLst>
              <a:ext uri="{FF2B5EF4-FFF2-40B4-BE49-F238E27FC236}">
                <a16:creationId xmlns:a16="http://schemas.microsoft.com/office/drawing/2014/main" id="{97C3206F-9509-4830-BA60-9C21A9BE8E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8356" y="1444123"/>
            <a:ext cx="10018334" cy="529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0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6" name="Picture 8" descr="http://cdn.slashgear.com/wp-content/uploads/2012/10/google-datacenter-tech-13.jpg">
            <a:extLst>
              <a:ext uri="{FF2B5EF4-FFF2-40B4-BE49-F238E27FC236}">
                <a16:creationId xmlns:a16="http://schemas.microsoft.com/office/drawing/2014/main" id="{B92551C7-1204-4495-8F13-56D6746EF6A8}"/>
              </a:ext>
            </a:extLst>
          </p:cNvPr>
          <p:cNvPicPr>
            <a:picLocks noChangeAspect="1" noChangeArrowheads="1"/>
          </p:cNvPicPr>
          <p:nvPr/>
        </p:nvPicPr>
        <p:blipFill rotWithShape="1">
          <a:blip r:embed="rId3"/>
          <a:srcRect t="10850" b="48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338" name="Title 1">
            <a:extLst>
              <a:ext uri="{FF2B5EF4-FFF2-40B4-BE49-F238E27FC236}">
                <a16:creationId xmlns:a16="http://schemas.microsoft.com/office/drawing/2014/main" id="{BE7C86F2-F53D-4ABB-BDC8-C42E5322402F}"/>
              </a:ext>
            </a:extLst>
          </p:cNvPr>
          <p:cNvSpPr>
            <a:spLocks noGrp="1" noChangeArrowheads="1"/>
          </p:cNvSpPr>
          <p:nvPr>
            <p:ph type="ctrTitle"/>
          </p:nvPr>
        </p:nvSpPr>
        <p:spPr>
          <a:xfrm>
            <a:off x="8022021" y="3231931"/>
            <a:ext cx="3852041" cy="1834056"/>
          </a:xfrm>
        </p:spPr>
        <p:txBody>
          <a:bodyPr>
            <a:normAutofit/>
          </a:bodyPr>
          <a:lstStyle/>
          <a:p>
            <a:pPr eaLnBrk="1"/>
            <a:r>
              <a:rPr lang="en-US" altLang="en-US" sz="4000" dirty="0">
                <a:latin typeface="Times New Roman" panose="02020603050405020304" pitchFamily="18" charset="0"/>
                <a:cs typeface="Times New Roman" panose="02020603050405020304" pitchFamily="18" charset="0"/>
              </a:rPr>
              <a:t>Software Defined Networking</a:t>
            </a:r>
          </a:p>
        </p:txBody>
      </p:sp>
      <p:cxnSp>
        <p:nvCxnSpPr>
          <p:cNvPr id="76" name="Straight Connector 75">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4340" name="Slide Number Placeholder 3">
            <a:extLst>
              <a:ext uri="{FF2B5EF4-FFF2-40B4-BE49-F238E27FC236}">
                <a16:creationId xmlns:a16="http://schemas.microsoft.com/office/drawing/2014/main" id="{B154E868-E2C5-4766-8EE9-0E7D74992CF2}"/>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spcAft>
                <a:spcPts val="600"/>
              </a:spcAft>
              <a:buClr>
                <a:srgbClr val="000000"/>
              </a:buClr>
              <a:buSzPct val="100000"/>
              <a:buFont typeface="Times New Roman" panose="02020603050405020304" pitchFamily="18" charset="0"/>
              <a:buNone/>
            </a:pPr>
            <a:fld id="{A3908C54-0C8B-4EF9-8726-170492BF6A35}" type="slidenum">
              <a:rPr lang="en-US" altLang="en-US"/>
              <a:pPr eaLnBrk="1">
                <a:lnSpc>
                  <a:spcPct val="93000"/>
                </a:lnSpc>
                <a:spcAft>
                  <a:spcPts val="600"/>
                </a:spcAft>
                <a:buClr>
                  <a:srgbClr val="000000"/>
                </a:buClr>
                <a:buSzPct val="100000"/>
                <a:buFont typeface="Times New Roman" panose="02020603050405020304" pitchFamily="18" charset="0"/>
                <a:buNone/>
              </a:pPr>
              <a:t>2</a:t>
            </a:fld>
            <a:endParaRPr lang="en-US" altLang="en-US"/>
          </a:p>
        </p:txBody>
      </p:sp>
    </p:spTree>
    <p:extLst>
      <p:ext uri="{BB962C8B-B14F-4D97-AF65-F5344CB8AC3E}">
        <p14:creationId xmlns:p14="http://schemas.microsoft.com/office/powerpoint/2010/main" val="72932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30F3F54-E8AE-443F-9C28-53E31C9135C4}"/>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Current status of SDN</a:t>
            </a:r>
          </a:p>
        </p:txBody>
      </p:sp>
      <p:sp>
        <p:nvSpPr>
          <p:cNvPr id="31747" name="Content Placeholder 2">
            <a:extLst>
              <a:ext uri="{FF2B5EF4-FFF2-40B4-BE49-F238E27FC236}">
                <a16:creationId xmlns:a16="http://schemas.microsoft.com/office/drawing/2014/main" id="{4331CAE6-06D3-413B-AF5D-7067A0AA660F}"/>
              </a:ext>
            </a:extLst>
          </p:cNvPr>
          <p:cNvSpPr>
            <a:spLocks noGrp="1" noChangeArrowheads="1"/>
          </p:cNvSpPr>
          <p:nvPr>
            <p:ph idx="1"/>
          </p:nvPr>
        </p:nvSpPr>
        <p:spPr>
          <a:xfrm>
            <a:off x="2209800" y="1371600"/>
            <a:ext cx="7467600" cy="4419600"/>
          </a:xfrm>
        </p:spPr>
        <p:txBody>
          <a:bodyPr/>
          <a:lstStyle/>
          <a:p>
            <a:pPr eaLnBrk="1"/>
            <a:r>
              <a:rPr lang="en-US" altLang="en-US"/>
              <a:t>Hardware support</a:t>
            </a:r>
          </a:p>
        </p:txBody>
      </p:sp>
      <p:sp>
        <p:nvSpPr>
          <p:cNvPr id="31748" name="Slide Number Placeholder 3">
            <a:extLst>
              <a:ext uri="{FF2B5EF4-FFF2-40B4-BE49-F238E27FC236}">
                <a16:creationId xmlns:a16="http://schemas.microsoft.com/office/drawing/2014/main" id="{BACE7481-E5FD-4028-94EA-4A8CA34195D6}"/>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3A2963DB-7F9B-47EE-8C48-6F28BAB09D6F}" type="slidenum">
              <a:rPr lang="en-US" altLang="en-US"/>
              <a:pPr eaLnBrk="1">
                <a:lnSpc>
                  <a:spcPct val="93000"/>
                </a:lnSpc>
                <a:buClr>
                  <a:srgbClr val="000000"/>
                </a:buClr>
                <a:buSzPct val="100000"/>
                <a:buFont typeface="Times New Roman" panose="02020603050405020304" pitchFamily="18" charset="0"/>
                <a:buNone/>
              </a:pPr>
              <a:t>20</a:t>
            </a:fld>
            <a:endParaRPr lang="en-US" altLang="en-US"/>
          </a:p>
        </p:txBody>
      </p:sp>
      <p:sp>
        <p:nvSpPr>
          <p:cNvPr id="5" name="AutoShape 2">
            <a:extLst>
              <a:ext uri="{FF2B5EF4-FFF2-40B4-BE49-F238E27FC236}">
                <a16:creationId xmlns:a16="http://schemas.microsoft.com/office/drawing/2014/main" id="{0EEBDC43-B1BB-40B9-B3AF-57D55D3FB532}"/>
              </a:ext>
            </a:extLst>
          </p:cNvPr>
          <p:cNvSpPr>
            <a:spLocks noChangeArrowheads="1"/>
          </p:cNvSpPr>
          <p:nvPr>
            <p:custDataLst>
              <p:tags r:id="rId1"/>
            </p:custDataLst>
          </p:nvPr>
        </p:nvSpPr>
        <p:spPr bwMode="gray">
          <a:xfrm>
            <a:off x="4800601" y="5265739"/>
            <a:ext cx="2519363" cy="1366837"/>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sp>
        <p:nvSpPr>
          <p:cNvPr id="6" name="Auf der gleichen Seite des Rechtecks liegende Ecken abrunden 37">
            <a:extLst>
              <a:ext uri="{FF2B5EF4-FFF2-40B4-BE49-F238E27FC236}">
                <a16:creationId xmlns:a16="http://schemas.microsoft.com/office/drawing/2014/main" id="{2304F5A0-6D76-4946-8C39-E62D32BCFDEB}"/>
              </a:ext>
            </a:extLst>
          </p:cNvPr>
          <p:cNvSpPr>
            <a:spLocks noChangeArrowheads="1"/>
          </p:cNvSpPr>
          <p:nvPr/>
        </p:nvSpPr>
        <p:spPr bwMode="auto">
          <a:xfrm>
            <a:off x="4800601" y="5194301"/>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Ciena Coredirector</a:t>
            </a:r>
          </a:p>
        </p:txBody>
      </p:sp>
      <p:sp>
        <p:nvSpPr>
          <p:cNvPr id="7" name="AutoShape 4">
            <a:extLst>
              <a:ext uri="{FF2B5EF4-FFF2-40B4-BE49-F238E27FC236}">
                <a16:creationId xmlns:a16="http://schemas.microsoft.com/office/drawing/2014/main" id="{DB420C56-181D-4A95-9EBE-2A81B74C4398}"/>
              </a:ext>
            </a:extLst>
          </p:cNvPr>
          <p:cNvSpPr>
            <a:spLocks noChangeArrowheads="1"/>
          </p:cNvSpPr>
          <p:nvPr>
            <p:custDataLst>
              <p:tags r:id="rId2"/>
            </p:custDataLst>
          </p:nvPr>
        </p:nvSpPr>
        <p:spPr bwMode="gray">
          <a:xfrm>
            <a:off x="7840663" y="3738564"/>
            <a:ext cx="2519362" cy="1366837"/>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sp>
        <p:nvSpPr>
          <p:cNvPr id="8" name="AutoShape 5">
            <a:extLst>
              <a:ext uri="{FF2B5EF4-FFF2-40B4-BE49-F238E27FC236}">
                <a16:creationId xmlns:a16="http://schemas.microsoft.com/office/drawing/2014/main" id="{8C468634-5F2E-487C-83F4-F38F9246102C}"/>
              </a:ext>
            </a:extLst>
          </p:cNvPr>
          <p:cNvSpPr>
            <a:spLocks noChangeArrowheads="1"/>
          </p:cNvSpPr>
          <p:nvPr>
            <p:custDataLst>
              <p:tags r:id="rId3"/>
            </p:custDataLst>
          </p:nvPr>
        </p:nvSpPr>
        <p:spPr bwMode="gray">
          <a:xfrm>
            <a:off x="4827588" y="2279650"/>
            <a:ext cx="2519362" cy="1366838"/>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sp>
        <p:nvSpPr>
          <p:cNvPr id="9" name="Auf der gleichen Seite des Rechtecks liegende Ecken abrunden 37">
            <a:extLst>
              <a:ext uri="{FF2B5EF4-FFF2-40B4-BE49-F238E27FC236}">
                <a16:creationId xmlns:a16="http://schemas.microsoft.com/office/drawing/2014/main" id="{F5F52D24-662A-474C-8E68-E7759A3B9512}"/>
              </a:ext>
            </a:extLst>
          </p:cNvPr>
          <p:cNvSpPr>
            <a:spLocks noChangeArrowheads="1"/>
          </p:cNvSpPr>
          <p:nvPr/>
        </p:nvSpPr>
        <p:spPr bwMode="auto">
          <a:xfrm>
            <a:off x="4827588" y="2279651"/>
            <a:ext cx="2519362"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NEC IP8800</a:t>
            </a:r>
          </a:p>
        </p:txBody>
      </p:sp>
      <p:sp>
        <p:nvSpPr>
          <p:cNvPr id="10" name="AutoShape 7">
            <a:extLst>
              <a:ext uri="{FF2B5EF4-FFF2-40B4-BE49-F238E27FC236}">
                <a16:creationId xmlns:a16="http://schemas.microsoft.com/office/drawing/2014/main" id="{CEB5738F-43E9-4E5F-9A0A-1D6504A0CB0B}"/>
              </a:ext>
            </a:extLst>
          </p:cNvPr>
          <p:cNvSpPr>
            <a:spLocks noChangeArrowheads="1"/>
          </p:cNvSpPr>
          <p:nvPr>
            <p:custDataLst>
              <p:tags r:id="rId4"/>
            </p:custDataLst>
          </p:nvPr>
        </p:nvSpPr>
        <p:spPr bwMode="gray">
          <a:xfrm>
            <a:off x="7840663" y="2290764"/>
            <a:ext cx="2519362" cy="1366837"/>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sp>
        <p:nvSpPr>
          <p:cNvPr id="11" name="AutoShape 8">
            <a:extLst>
              <a:ext uri="{FF2B5EF4-FFF2-40B4-BE49-F238E27FC236}">
                <a16:creationId xmlns:a16="http://schemas.microsoft.com/office/drawing/2014/main" id="{1FDEB031-04FE-4FC8-B202-A38E74C76722}"/>
              </a:ext>
            </a:extLst>
          </p:cNvPr>
          <p:cNvSpPr>
            <a:spLocks noChangeArrowheads="1"/>
          </p:cNvSpPr>
          <p:nvPr>
            <p:custDataLst>
              <p:tags r:id="rId5"/>
            </p:custDataLst>
          </p:nvPr>
        </p:nvSpPr>
        <p:spPr bwMode="gray">
          <a:xfrm>
            <a:off x="1831976" y="3727450"/>
            <a:ext cx="2519363" cy="1366838"/>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sp>
        <p:nvSpPr>
          <p:cNvPr id="12" name="AutoShape 9">
            <a:extLst>
              <a:ext uri="{FF2B5EF4-FFF2-40B4-BE49-F238E27FC236}">
                <a16:creationId xmlns:a16="http://schemas.microsoft.com/office/drawing/2014/main" id="{9C75064F-0D55-4B0D-A49D-8C45DC93109E}"/>
              </a:ext>
            </a:extLst>
          </p:cNvPr>
          <p:cNvSpPr>
            <a:spLocks noChangeArrowheads="1"/>
          </p:cNvSpPr>
          <p:nvPr>
            <p:custDataLst>
              <p:tags r:id="rId6"/>
            </p:custDataLst>
          </p:nvPr>
        </p:nvSpPr>
        <p:spPr bwMode="gray">
          <a:xfrm>
            <a:off x="1831976" y="5194300"/>
            <a:ext cx="2519363" cy="1366838"/>
          </a:xfrm>
          <a:prstGeom prst="roundRect">
            <a:avLst>
              <a:gd name="adj" fmla="val 4528"/>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pic>
        <p:nvPicPr>
          <p:cNvPr id="31757" name="Picture 3">
            <a:extLst>
              <a:ext uri="{FF2B5EF4-FFF2-40B4-BE49-F238E27FC236}">
                <a16:creationId xmlns:a16="http://schemas.microsoft.com/office/drawing/2014/main" id="{CC44B6B3-FD97-4869-9DC7-0DBD8BE0F692}"/>
              </a:ext>
            </a:extLst>
          </p:cNvPr>
          <p:cNvPicPr>
            <a:picLocks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43151" y="4087813"/>
            <a:ext cx="149701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758" name="Picture 4">
            <a:extLst>
              <a:ext uri="{FF2B5EF4-FFF2-40B4-BE49-F238E27FC236}">
                <a16:creationId xmlns:a16="http://schemas.microsoft.com/office/drawing/2014/main" id="{788746E2-15CE-4800-9E64-7704028900B3}"/>
              </a:ext>
            </a:extLst>
          </p:cNvPr>
          <p:cNvPicPr>
            <a:picLocks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13325" y="2717800"/>
            <a:ext cx="21463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59" name="Rectangle 9">
            <a:extLst>
              <a:ext uri="{FF2B5EF4-FFF2-40B4-BE49-F238E27FC236}">
                <a16:creationId xmlns:a16="http://schemas.microsoft.com/office/drawing/2014/main" id="{B150C0AB-FB21-49E9-8E04-5E4FE9AAFC5D}"/>
              </a:ext>
            </a:extLst>
          </p:cNvPr>
          <p:cNvSpPr>
            <a:spLocks/>
          </p:cNvSpPr>
          <p:nvPr/>
        </p:nvSpPr>
        <p:spPr bwMode="auto">
          <a:xfrm>
            <a:off x="2590800" y="3303589"/>
            <a:ext cx="2286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8" bIns="0"/>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nSpc>
                <a:spcPct val="93000"/>
              </a:lnSpc>
              <a:buClr>
                <a:srgbClr val="000000"/>
              </a:buClr>
              <a:buSzPct val="100000"/>
            </a:pPr>
            <a:endParaRPr lang="en-US" altLang="en-US">
              <a:ea typeface="ＭＳ Ｐゴシック" panose="020B0600070205080204" pitchFamily="34" charset="-128"/>
              <a:cs typeface="Times New Roman" panose="02020603050405020304" pitchFamily="18" charset="0"/>
            </a:endParaRPr>
          </a:p>
        </p:txBody>
      </p:sp>
      <p:pic>
        <p:nvPicPr>
          <p:cNvPr id="31760" name="Picture 10">
            <a:extLst>
              <a:ext uri="{FF2B5EF4-FFF2-40B4-BE49-F238E27FC236}">
                <a16:creationId xmlns:a16="http://schemas.microsoft.com/office/drawing/2014/main" id="{AE5D07CE-6D53-4351-93F6-12FF846040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88388" y="4151314"/>
            <a:ext cx="7366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pic>
        <p:nvPicPr>
          <p:cNvPr id="31761" name="Picture 11">
            <a:extLst>
              <a:ext uri="{FF2B5EF4-FFF2-40B4-BE49-F238E27FC236}">
                <a16:creationId xmlns:a16="http://schemas.microsoft.com/office/drawing/2014/main" id="{A5CD53ED-7226-4B04-BDE1-E6686D53A6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45500" y="2720976"/>
            <a:ext cx="13081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pic>
        <p:nvPicPr>
          <p:cNvPr id="31762" name="Picture 14">
            <a:extLst>
              <a:ext uri="{FF2B5EF4-FFF2-40B4-BE49-F238E27FC236}">
                <a16:creationId xmlns:a16="http://schemas.microsoft.com/office/drawing/2014/main" id="{918DB306-451C-401F-8643-8B43B00D0BC6}"/>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0575" y="5816601"/>
            <a:ext cx="20637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
        <p:nvSpPr>
          <p:cNvPr id="31763" name="Rectangle 16">
            <a:extLst>
              <a:ext uri="{FF2B5EF4-FFF2-40B4-BE49-F238E27FC236}">
                <a16:creationId xmlns:a16="http://schemas.microsoft.com/office/drawing/2014/main" id="{BCA1D51B-99DD-494E-A30F-3ADE672DF8BF}"/>
              </a:ext>
            </a:extLst>
          </p:cNvPr>
          <p:cNvSpPr>
            <a:spLocks/>
          </p:cNvSpPr>
          <p:nvPr/>
        </p:nvSpPr>
        <p:spPr bwMode="auto">
          <a:xfrm>
            <a:off x="7010400" y="5770563"/>
            <a:ext cx="2825750" cy="37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marL="39688">
              <a:defRPr sz="2400">
                <a:solidFill>
                  <a:schemeClr val="tx1"/>
                </a:solidFill>
                <a:latin typeface="Times New Roman" panose="02020603050405020304" pitchFamily="18" charset="0"/>
                <a:cs typeface="DejaVu Sans" charset="0"/>
              </a:defRPr>
            </a:lvl1pPr>
            <a:lvl2pPr>
              <a:defRPr sz="2400">
                <a:solidFill>
                  <a:schemeClr val="tx1"/>
                </a:solidFill>
                <a:latin typeface="Times New Roman" panose="02020603050405020304" pitchFamily="18" charset="0"/>
                <a:cs typeface="DejaVu Sans" charset="0"/>
              </a:defRPr>
            </a:lvl2pPr>
            <a:lvl3pPr>
              <a:defRPr sz="2400">
                <a:solidFill>
                  <a:schemeClr val="tx1"/>
                </a:solidFill>
                <a:latin typeface="Times New Roman" panose="02020603050405020304" pitchFamily="18" charset="0"/>
                <a:cs typeface="DejaVu Sans" charset="0"/>
              </a:defRPr>
            </a:lvl3pPr>
            <a:lvl4pPr>
              <a:defRPr sz="2400">
                <a:solidFill>
                  <a:schemeClr val="tx1"/>
                </a:solidFill>
                <a:latin typeface="Times New Roman" panose="02020603050405020304" pitchFamily="18" charset="0"/>
                <a:cs typeface="DejaVu Sans" charset="0"/>
              </a:defRPr>
            </a:lvl4pPr>
            <a:lvl5pPr>
              <a:defRPr sz="2400">
                <a:solidFill>
                  <a:schemeClr val="tx1"/>
                </a:solidFill>
                <a:latin typeface="Times New Roman" panose="02020603050405020304" pitchFamily="18" charset="0"/>
                <a:cs typeface="DejaVu Sans"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DejaVu Sans" charset="0"/>
              </a:defRPr>
            </a:lvl9pPr>
          </a:lstStyle>
          <a:p>
            <a:pPr algn="r">
              <a:lnSpc>
                <a:spcPct val="93000"/>
              </a:lnSpc>
              <a:buClr>
                <a:srgbClr val="000000"/>
              </a:buClr>
              <a:buSzPct val="100000"/>
            </a:pPr>
            <a:r>
              <a:rPr lang="en-US" altLang="en-US" sz="2600">
                <a:solidFill>
                  <a:schemeClr val="tx2"/>
                </a:solidFill>
                <a:latin typeface="Tele-GroteskFet" charset="0"/>
                <a:ea typeface="ＭＳ Ｐゴシック" panose="020B0600070205080204" pitchFamily="34" charset="-128"/>
                <a:cs typeface="Times New Roman" panose="02020603050405020304" pitchFamily="18" charset="0"/>
              </a:rPr>
              <a:t>More coming soon...</a:t>
            </a:r>
          </a:p>
        </p:txBody>
      </p:sp>
      <p:sp>
        <p:nvSpPr>
          <p:cNvPr id="21" name="AutoShape 18">
            <a:extLst>
              <a:ext uri="{FF2B5EF4-FFF2-40B4-BE49-F238E27FC236}">
                <a16:creationId xmlns:a16="http://schemas.microsoft.com/office/drawing/2014/main" id="{EF4EB22C-8B1B-4400-AE59-19E5E09A068D}"/>
              </a:ext>
            </a:extLst>
          </p:cNvPr>
          <p:cNvSpPr>
            <a:spLocks noChangeArrowheads="1"/>
          </p:cNvSpPr>
          <p:nvPr>
            <p:custDataLst>
              <p:tags r:id="rId7"/>
            </p:custDataLst>
          </p:nvPr>
        </p:nvSpPr>
        <p:spPr bwMode="gray">
          <a:xfrm>
            <a:off x="1831976" y="2279650"/>
            <a:ext cx="2519363" cy="1366838"/>
          </a:xfrm>
          <a:prstGeom prst="roundRect">
            <a:avLst>
              <a:gd name="adj" fmla="val 3907"/>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pic>
        <p:nvPicPr>
          <p:cNvPr id="31765" name="Picture 2">
            <a:extLst>
              <a:ext uri="{FF2B5EF4-FFF2-40B4-BE49-F238E27FC236}">
                <a16:creationId xmlns:a16="http://schemas.microsoft.com/office/drawing/2014/main" id="{5E7AA9E0-A6BF-4480-9C96-60C86E259A32}"/>
              </a:ext>
            </a:extLst>
          </p:cNvPr>
          <p:cNvPicPr>
            <a:picLocks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6039" y="2711451"/>
            <a:ext cx="101282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Auf der gleichen Seite des Rechtecks liegende Ecken abrunden 37">
            <a:extLst>
              <a:ext uri="{FF2B5EF4-FFF2-40B4-BE49-F238E27FC236}">
                <a16:creationId xmlns:a16="http://schemas.microsoft.com/office/drawing/2014/main" id="{363F7687-BF5D-4162-9F8E-A61FCBD4B290}"/>
              </a:ext>
            </a:extLst>
          </p:cNvPr>
          <p:cNvSpPr>
            <a:spLocks noChangeArrowheads="1"/>
          </p:cNvSpPr>
          <p:nvPr/>
        </p:nvSpPr>
        <p:spPr bwMode="auto">
          <a:xfrm>
            <a:off x="1831976" y="2279651"/>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Juniper MX-series</a:t>
            </a:r>
          </a:p>
        </p:txBody>
      </p:sp>
      <p:sp>
        <p:nvSpPr>
          <p:cNvPr id="24" name="Auf der gleichen Seite des Rechtecks liegende Ecken abrunden 37">
            <a:extLst>
              <a:ext uri="{FF2B5EF4-FFF2-40B4-BE49-F238E27FC236}">
                <a16:creationId xmlns:a16="http://schemas.microsoft.com/office/drawing/2014/main" id="{834F6E10-8BAA-4E85-B78B-FB01639FA89C}"/>
              </a:ext>
            </a:extLst>
          </p:cNvPr>
          <p:cNvSpPr>
            <a:spLocks noChangeArrowheads="1"/>
          </p:cNvSpPr>
          <p:nvPr/>
        </p:nvSpPr>
        <p:spPr bwMode="auto">
          <a:xfrm>
            <a:off x="1831976" y="3727451"/>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HP Procurve 5400</a:t>
            </a:r>
          </a:p>
        </p:txBody>
      </p:sp>
      <p:sp>
        <p:nvSpPr>
          <p:cNvPr id="25" name="Auf der gleichen Seite des Rechtecks liegende Ecken abrunden 37">
            <a:extLst>
              <a:ext uri="{FF2B5EF4-FFF2-40B4-BE49-F238E27FC236}">
                <a16:creationId xmlns:a16="http://schemas.microsoft.com/office/drawing/2014/main" id="{679603E8-BC88-4806-AA00-F9B217510B9A}"/>
              </a:ext>
            </a:extLst>
          </p:cNvPr>
          <p:cNvSpPr>
            <a:spLocks noChangeArrowheads="1"/>
          </p:cNvSpPr>
          <p:nvPr/>
        </p:nvSpPr>
        <p:spPr bwMode="auto">
          <a:xfrm>
            <a:off x="1831976" y="5194301"/>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Pronto 3240/3290</a:t>
            </a:r>
          </a:p>
        </p:txBody>
      </p:sp>
      <p:sp>
        <p:nvSpPr>
          <p:cNvPr id="26" name="Auf der gleichen Seite des Rechtecks liegende Ecken abrunden 37">
            <a:extLst>
              <a:ext uri="{FF2B5EF4-FFF2-40B4-BE49-F238E27FC236}">
                <a16:creationId xmlns:a16="http://schemas.microsoft.com/office/drawing/2014/main" id="{7A740211-3B79-4FC4-BCC1-7173D392E203}"/>
              </a:ext>
            </a:extLst>
          </p:cNvPr>
          <p:cNvSpPr>
            <a:spLocks noChangeArrowheads="1"/>
          </p:cNvSpPr>
          <p:nvPr/>
        </p:nvSpPr>
        <p:spPr bwMode="auto">
          <a:xfrm>
            <a:off x="7840663" y="2290763"/>
            <a:ext cx="2519362" cy="360362"/>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WiMax (NEC)</a:t>
            </a:r>
          </a:p>
        </p:txBody>
      </p:sp>
      <p:sp>
        <p:nvSpPr>
          <p:cNvPr id="27" name="Auf der gleichen Seite des Rechtecks liegende Ecken abrunden 37">
            <a:extLst>
              <a:ext uri="{FF2B5EF4-FFF2-40B4-BE49-F238E27FC236}">
                <a16:creationId xmlns:a16="http://schemas.microsoft.com/office/drawing/2014/main" id="{CE822B6E-BEB9-4955-A2A5-CAB85759E6F7}"/>
              </a:ext>
            </a:extLst>
          </p:cNvPr>
          <p:cNvSpPr>
            <a:spLocks noChangeArrowheads="1"/>
          </p:cNvSpPr>
          <p:nvPr/>
        </p:nvSpPr>
        <p:spPr bwMode="auto">
          <a:xfrm>
            <a:off x="7840663" y="3738563"/>
            <a:ext cx="2519362" cy="360362"/>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PC Engines</a:t>
            </a:r>
          </a:p>
        </p:txBody>
      </p:sp>
      <p:pic>
        <p:nvPicPr>
          <p:cNvPr id="31771" name="Picture 25">
            <a:extLst>
              <a:ext uri="{FF2B5EF4-FFF2-40B4-BE49-F238E27FC236}">
                <a16:creationId xmlns:a16="http://schemas.microsoft.com/office/drawing/2014/main" id="{9DDAE326-1EF9-4D3A-9E42-B9ADC1DCF45F}"/>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2763" y="5554664"/>
            <a:ext cx="768350"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AutoShape 26">
            <a:extLst>
              <a:ext uri="{FF2B5EF4-FFF2-40B4-BE49-F238E27FC236}">
                <a16:creationId xmlns:a16="http://schemas.microsoft.com/office/drawing/2014/main" id="{CD537639-5FF6-4CD2-AD04-EEE7ED41286E}"/>
              </a:ext>
            </a:extLst>
          </p:cNvPr>
          <p:cNvSpPr>
            <a:spLocks noChangeArrowheads="1"/>
          </p:cNvSpPr>
          <p:nvPr>
            <p:custDataLst>
              <p:tags r:id="rId8"/>
            </p:custDataLst>
          </p:nvPr>
        </p:nvSpPr>
        <p:spPr bwMode="gray">
          <a:xfrm>
            <a:off x="4800601" y="3736975"/>
            <a:ext cx="2519363" cy="1366838"/>
          </a:xfrm>
          <a:prstGeom prst="roundRect">
            <a:avLst>
              <a:gd name="adj" fmla="val 4528"/>
            </a:avLst>
          </a:prstGeom>
          <a:gradFill rotWithShape="0">
            <a:gsLst>
              <a:gs pos="0">
                <a:schemeClr val="bg1"/>
              </a:gs>
              <a:gs pos="100000">
                <a:schemeClr val="bg1">
                  <a:gamma/>
                  <a:shade val="86275"/>
                  <a:invGamma/>
                </a:schemeClr>
              </a:gs>
            </a:gsLst>
            <a:lin ang="5400000" scaled="1"/>
          </a:gra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96000" rIns="72000" bIns="72000"/>
          <a:lstStyle/>
          <a:p>
            <a:pPr marL="136525" indent="-136525">
              <a:lnSpc>
                <a:spcPct val="90000"/>
              </a:lnSpc>
              <a:spcBef>
                <a:spcPct val="10000"/>
              </a:spcBef>
              <a:buClr>
                <a:schemeClr val="tx2"/>
              </a:buClr>
              <a:buSzPct val="75000"/>
              <a:defRPr/>
            </a:pPr>
            <a:endParaRPr lang="en-US" sz="1200">
              <a:latin typeface="Tele-GroteskNor" pitchFamily="2" charset="0"/>
              <a:cs typeface="Times New Roman" pitchFamily="18" charset="0"/>
            </a:endParaRPr>
          </a:p>
        </p:txBody>
      </p:sp>
      <p:sp>
        <p:nvSpPr>
          <p:cNvPr id="30" name="Auf der gleichen Seite des Rechtecks liegende Ecken abrunden 37">
            <a:extLst>
              <a:ext uri="{FF2B5EF4-FFF2-40B4-BE49-F238E27FC236}">
                <a16:creationId xmlns:a16="http://schemas.microsoft.com/office/drawing/2014/main" id="{E93F6C54-D211-423B-A6C2-5CA530CE7D02}"/>
              </a:ext>
            </a:extLst>
          </p:cNvPr>
          <p:cNvSpPr>
            <a:spLocks noChangeArrowheads="1"/>
          </p:cNvSpPr>
          <p:nvPr/>
        </p:nvSpPr>
        <p:spPr bwMode="auto">
          <a:xfrm>
            <a:off x="4800601" y="3736976"/>
            <a:ext cx="2519363" cy="360363"/>
          </a:xfrm>
          <a:prstGeom prst="round2SameRect">
            <a:avLst/>
          </a:prstGeom>
          <a:gradFill rotWithShape="1">
            <a:gsLst>
              <a:gs pos="0">
                <a:srgbClr val="BDBDBD"/>
              </a:gs>
              <a:gs pos="39999">
                <a:srgbClr val="404040"/>
              </a:gs>
              <a:gs pos="41000">
                <a:srgbClr val="000000"/>
              </a:gs>
              <a:gs pos="100000">
                <a:srgbClr val="080808"/>
              </a:gs>
            </a:gsLst>
            <a:lin ang="5400000" scaled="1"/>
          </a:gradFill>
          <a:ln w="9525" algn="ctr">
            <a:solidFill>
              <a:srgbClr val="333333"/>
            </a:solidFill>
            <a:round/>
            <a:headEnd/>
            <a:tailEnd/>
          </a:ln>
          <a:effectLst/>
        </p:spPr>
        <p:txBody>
          <a:bodyPr anchor="ctr"/>
          <a:lstStyle/>
          <a:p>
            <a:pPr algn="ctr">
              <a:lnSpc>
                <a:spcPct val="90000"/>
              </a:lnSpc>
              <a:buClr>
                <a:srgbClr val="000000"/>
              </a:buClr>
              <a:buSzPct val="100000"/>
              <a:defRPr/>
            </a:pPr>
            <a:r>
              <a:rPr lang="en-GB" sz="1600">
                <a:solidFill>
                  <a:schemeClr val="bg1"/>
                </a:solidFill>
                <a:latin typeface="Tele-GroteskFet" pitchFamily="2" charset="0"/>
              </a:rPr>
              <a:t>Netgear 7324</a:t>
            </a:r>
          </a:p>
        </p:txBody>
      </p:sp>
      <p:pic>
        <p:nvPicPr>
          <p:cNvPr id="31774" name="Picture 28">
            <a:extLst>
              <a:ext uri="{FF2B5EF4-FFF2-40B4-BE49-F238E27FC236}">
                <a16:creationId xmlns:a16="http://schemas.microsoft.com/office/drawing/2014/main" id="{A7082728-F63A-49DF-9D75-6886A1B61107}"/>
              </a:ext>
            </a:extLst>
          </p:cNvPr>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72038" y="4386263"/>
            <a:ext cx="222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29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F279A1B-6D65-464F-8100-58E68AF18D43}"/>
              </a:ext>
            </a:extLst>
          </p:cNvPr>
          <p:cNvSpPr>
            <a:spLocks noGrp="1" noChangeArrowheads="1"/>
          </p:cNvSpPr>
          <p:nvPr>
            <p:ph type="title"/>
          </p:nvPr>
        </p:nvSpPr>
        <p:spPr>
          <a:xfrm>
            <a:off x="2209800" y="304800"/>
            <a:ext cx="7239000" cy="1143000"/>
          </a:xfrm>
        </p:spPr>
        <p:txBody>
          <a:bodyPr/>
          <a:lstStyle/>
          <a:p>
            <a:pPr eaLnBrk="1"/>
            <a:r>
              <a:rPr lang="en-US" altLang="en-US" b="1" u="sng" dirty="0">
                <a:latin typeface="Times New Roman" panose="02020603050405020304" pitchFamily="18" charset="0"/>
                <a:cs typeface="Times New Roman" panose="02020603050405020304" pitchFamily="18" charset="0"/>
              </a:rPr>
              <a:t>Current status of SDN</a:t>
            </a:r>
          </a:p>
        </p:txBody>
      </p:sp>
      <p:sp>
        <p:nvSpPr>
          <p:cNvPr id="32771" name="Content Placeholder 2">
            <a:extLst>
              <a:ext uri="{FF2B5EF4-FFF2-40B4-BE49-F238E27FC236}">
                <a16:creationId xmlns:a16="http://schemas.microsoft.com/office/drawing/2014/main" id="{CF51B537-84B0-44F9-AC62-815969C7BBE4}"/>
              </a:ext>
            </a:extLst>
          </p:cNvPr>
          <p:cNvSpPr>
            <a:spLocks noGrp="1" noChangeArrowheads="1"/>
          </p:cNvSpPr>
          <p:nvPr>
            <p:ph idx="1"/>
          </p:nvPr>
        </p:nvSpPr>
        <p:spPr>
          <a:xfrm>
            <a:off x="2209800" y="1371600"/>
            <a:ext cx="8229600" cy="4419600"/>
          </a:xfrm>
        </p:spPr>
        <p:txBody>
          <a:bodyPr/>
          <a:lstStyle/>
          <a:p>
            <a:pPr eaLnBrk="1"/>
            <a:r>
              <a:rPr lang="en-US" altLang="en-US" dirty="0"/>
              <a:t>Industry support</a:t>
            </a:r>
          </a:p>
          <a:p>
            <a:pPr lvl="1" algn="just" eaLnBrk="1"/>
            <a:r>
              <a:rPr lang="en-US" altLang="en-US" dirty="0"/>
              <a:t>Google built hardware and software based on the OpenFlow protocol</a:t>
            </a:r>
          </a:p>
          <a:p>
            <a:pPr lvl="1" algn="just" eaLnBrk="1"/>
            <a:r>
              <a:rPr lang="en-US" altLang="en-US" dirty="0"/>
              <a:t>VMware purchased </a:t>
            </a:r>
            <a:r>
              <a:rPr lang="en-US" altLang="en-US" dirty="0" err="1"/>
              <a:t>Nicira</a:t>
            </a:r>
            <a:r>
              <a:rPr lang="en-US" altLang="en-US" dirty="0"/>
              <a:t> for $1.26 billion in 2012</a:t>
            </a:r>
          </a:p>
          <a:p>
            <a:pPr lvl="1" algn="just" eaLnBrk="1"/>
            <a:r>
              <a:rPr lang="en-US" altLang="en-US" dirty="0"/>
              <a:t>IBM, HP, NEC, Cisco and Juniper also are offering SDNs that may incorporate OpenFlow, but also have other elements that are specific to that vendor and their gear. </a:t>
            </a:r>
          </a:p>
        </p:txBody>
      </p:sp>
    </p:spTree>
    <p:extLst>
      <p:ext uri="{BB962C8B-B14F-4D97-AF65-F5344CB8AC3E}">
        <p14:creationId xmlns:p14="http://schemas.microsoft.com/office/powerpoint/2010/main" val="198272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77D2-F38D-486F-B85A-0D7119003D2F}"/>
              </a:ext>
            </a:extLst>
          </p:cNvPr>
          <p:cNvSpPr>
            <a:spLocks noGrp="1"/>
          </p:cNvSpPr>
          <p:nvPr>
            <p:ph type="title"/>
          </p:nvPr>
        </p:nvSpPr>
        <p:spPr/>
        <p:txBody>
          <a:bodyPr/>
          <a:lstStyle/>
          <a:p>
            <a:r>
              <a:rPr lang="en-US" b="1" u="sng" dirty="0">
                <a:solidFill>
                  <a:srgbClr val="0070C0"/>
                </a:solidFill>
                <a:latin typeface="Times New Roman" panose="02020603050405020304" pitchFamily="18" charset="0"/>
                <a:cs typeface="Times New Roman" panose="02020603050405020304" pitchFamily="18" charset="0"/>
                <a:hlinkClick r:id="rId2"/>
              </a:rPr>
              <a:t>Software-defined network (SDN) based firewa</a:t>
            </a:r>
            <a:r>
              <a:rPr lang="en-US" b="1" u="sng" dirty="0">
                <a:solidFill>
                  <a:srgbClr val="0070C0"/>
                </a:solidFill>
                <a:latin typeface="Times New Roman" panose="02020603050405020304" pitchFamily="18" charset="0"/>
                <a:cs typeface="Times New Roman" panose="02020603050405020304" pitchFamily="18" charset="0"/>
              </a:rPr>
              <a:t>ll</a:t>
            </a:r>
          </a:p>
        </p:txBody>
      </p:sp>
      <p:sp>
        <p:nvSpPr>
          <p:cNvPr id="3" name="Content Placeholder 2">
            <a:extLst>
              <a:ext uri="{FF2B5EF4-FFF2-40B4-BE49-F238E27FC236}">
                <a16:creationId xmlns:a16="http://schemas.microsoft.com/office/drawing/2014/main" id="{E0435FA8-8AEC-4338-8C9D-67981FCB62D3}"/>
              </a:ext>
            </a:extLst>
          </p:cNvPr>
          <p:cNvSpPr>
            <a:spLocks noGrp="1"/>
          </p:cNvSpPr>
          <p:nvPr>
            <p:ph idx="1"/>
          </p:nvPr>
        </p:nvSpPr>
        <p:spPr/>
        <p:txBody>
          <a:bodyPr/>
          <a:lstStyle/>
          <a:p>
            <a:endParaRPr lang="en-US"/>
          </a:p>
        </p:txBody>
      </p:sp>
      <p:pic>
        <p:nvPicPr>
          <p:cNvPr id="35842" name="Picture 2" descr="Image result for software defined network firewall">
            <a:extLst>
              <a:ext uri="{FF2B5EF4-FFF2-40B4-BE49-F238E27FC236}">
                <a16:creationId xmlns:a16="http://schemas.microsoft.com/office/drawing/2014/main" id="{B8056D42-3A32-408B-8D3E-77AF652B5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105156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8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53D8-4BC8-4FBC-9E25-625657E3633D}"/>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hlinkClick r:id="rId2"/>
              </a:rPr>
              <a:t>Programmable firewall using Software Defined Networking</a:t>
            </a:r>
            <a:endParaRPr lang="en-US" b="1" u="sng" dirty="0">
              <a:latin typeface="Times New Roman" panose="02020603050405020304" pitchFamily="18" charset="0"/>
              <a:cs typeface="Times New Roman" panose="02020603050405020304" pitchFamily="18" charset="0"/>
            </a:endParaRPr>
          </a:p>
        </p:txBody>
      </p:sp>
      <p:pic>
        <p:nvPicPr>
          <p:cNvPr id="36866" name="Picture 2" descr="Image result for software defined network firewall">
            <a:extLst>
              <a:ext uri="{FF2B5EF4-FFF2-40B4-BE49-F238E27FC236}">
                <a16:creationId xmlns:a16="http://schemas.microsoft.com/office/drawing/2014/main" id="{4C93BB40-35BA-423E-BFDB-C7CE956CBE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9292" y="1825625"/>
            <a:ext cx="89846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703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DAEC-8BAC-4177-B4FE-C1F4C184CEC9}"/>
              </a:ext>
            </a:extLst>
          </p:cNvPr>
          <p:cNvSpPr>
            <a:spLocks noGrp="1"/>
          </p:cNvSpPr>
          <p:nvPr>
            <p:ph type="title"/>
          </p:nvPr>
        </p:nvSpPr>
        <p:spPr/>
        <p:txBody>
          <a:bodyPr>
            <a:normAutofit/>
          </a:bodyPr>
          <a:lstStyle/>
          <a:p>
            <a:r>
              <a:rPr lang="en-US" b="1" u="sng" dirty="0">
                <a:solidFill>
                  <a:srgbClr val="0070C0"/>
                </a:solidFill>
                <a:latin typeface="Times New Roman" panose="02020603050405020304" pitchFamily="18" charset="0"/>
                <a:cs typeface="Times New Roman" panose="02020603050405020304" pitchFamily="18" charset="0"/>
                <a:hlinkClick r:id="rId2"/>
              </a:rPr>
              <a:t>Moving virtualization from servers to the network: Distr</a:t>
            </a:r>
            <a:r>
              <a:rPr lang="en-US" b="1" u="sng" dirty="0">
                <a:solidFill>
                  <a:srgbClr val="0070C0"/>
                </a:solidFill>
                <a:latin typeface="Times New Roman" panose="02020603050405020304" pitchFamily="18" charset="0"/>
                <a:cs typeface="Times New Roman" panose="02020603050405020304" pitchFamily="18" charset="0"/>
              </a:rPr>
              <a:t>ibuted SDN Firewall</a:t>
            </a:r>
          </a:p>
        </p:txBody>
      </p:sp>
      <p:pic>
        <p:nvPicPr>
          <p:cNvPr id="37890" name="Picture 2" descr="Image result for software defined network firewall">
            <a:extLst>
              <a:ext uri="{FF2B5EF4-FFF2-40B4-BE49-F238E27FC236}">
                <a16:creationId xmlns:a16="http://schemas.microsoft.com/office/drawing/2014/main" id="{D75123CF-F3AD-4CE8-9ABB-C5EE73D6E12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1189" y="1943071"/>
            <a:ext cx="77042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08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82C8-8654-4A6D-8570-CCFF46D4E1B3}"/>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hlinkClick r:id="rId2"/>
              </a:rPr>
              <a:t>ONetSwitch</a:t>
            </a:r>
            <a:r>
              <a:rPr lang="en-US" b="1" u="sng" dirty="0">
                <a:latin typeface="Times New Roman" panose="02020603050405020304" pitchFamily="18" charset="0"/>
                <a:cs typeface="Times New Roman" panose="02020603050405020304" pitchFamily="18" charset="0"/>
                <a:hlinkClick r:id="rId2"/>
              </a:rPr>
              <a:t>: Open Source Hardware </a:t>
            </a:r>
            <a:r>
              <a:rPr lang="en-US" b="1" u="sng" dirty="0" err="1">
                <a:latin typeface="Times New Roman" panose="02020603050405020304" pitchFamily="18" charset="0"/>
                <a:cs typeface="Times New Roman" panose="02020603050405020304" pitchFamily="18" charset="0"/>
                <a:hlinkClick r:id="rId2"/>
              </a:rPr>
              <a:t>forSDN</a:t>
            </a:r>
            <a:r>
              <a:rPr lang="en-US" b="1" u="sng" dirty="0">
                <a:latin typeface="Times New Roman" panose="02020603050405020304" pitchFamily="18" charset="0"/>
                <a:cs typeface="Times New Roman" panose="02020603050405020304" pitchFamily="18" charset="0"/>
                <a:hlinkClick r:id="rId2"/>
              </a:rPr>
              <a:t> Firewall</a:t>
            </a:r>
            <a:endParaRPr lang="en-US" b="1" dirty="0">
              <a:latin typeface="Times New Roman" panose="02020603050405020304" pitchFamily="18" charset="0"/>
              <a:cs typeface="Times New Roman" panose="02020603050405020304" pitchFamily="18" charset="0"/>
            </a:endParaRPr>
          </a:p>
        </p:txBody>
      </p:sp>
      <p:pic>
        <p:nvPicPr>
          <p:cNvPr id="38914" name="Picture 2" descr="Image result for software defined network firewall">
            <a:extLst>
              <a:ext uri="{FF2B5EF4-FFF2-40B4-BE49-F238E27FC236}">
                <a16:creationId xmlns:a16="http://schemas.microsoft.com/office/drawing/2014/main" id="{1E6FF7DC-EDEB-4946-B6F0-0717A9E37F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28143" y="1825625"/>
            <a:ext cx="8297333"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31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3053C1-EF68-404D-8B0A-4AE9EA657D8E}"/>
              </a:ext>
            </a:extLst>
          </p:cNvPr>
          <p:cNvSpPr>
            <a:spLocks noChangeArrowheads="1"/>
          </p:cNvSpPr>
          <p:nvPr/>
        </p:nvSpPr>
        <p:spPr bwMode="auto">
          <a:xfrm>
            <a:off x="1090568" y="325666"/>
            <a:ext cx="8769345" cy="487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6504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u="sng"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SDN architecture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222222"/>
                </a:solidFill>
                <a:effectLst/>
                <a:latin typeface="Verdana" panose="020B0604030504040204" pitchFamily="34" charset="0"/>
              </a:rPr>
            </a:b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SDN architecture is basically focused on allowing network administrators to manage and control the whole network through a software program based controller. This goal is achieved through the separation of the data plane and control plane, which simplifies the networking services.</a:t>
            </a:r>
            <a:endParaRPr kumimoji="0" lang="en-US" altLang="en-US" b="0" i="0" u="none" strike="noStrike" cap="none" normalizeH="0" baseline="0" dirty="0">
              <a:ln>
                <a:noFill/>
              </a:ln>
              <a:solidFill>
                <a:srgbClr val="4DB2EC"/>
              </a:solidFill>
              <a:effectLst/>
              <a:latin typeface="Times New Roman" panose="02020603050405020304" pitchFamily="18" charset="0"/>
              <a:cs typeface="Times New Roman" panose="02020603050405020304" pitchFamily="18"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Traditional firewall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pic>
        <p:nvPicPr>
          <p:cNvPr id="39941" name="Picture 5" descr="Figure 3">
            <a:hlinkClick r:id="rId2"/>
            <a:extLst>
              <a:ext uri="{FF2B5EF4-FFF2-40B4-BE49-F238E27FC236}">
                <a16:creationId xmlns:a16="http://schemas.microsoft.com/office/drawing/2014/main" id="{DB08D395-9CC1-4838-B546-09D89423D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916" y="2525608"/>
            <a:ext cx="6296500" cy="3723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901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F535FA-89A6-4289-BC6B-01718135FBEC}"/>
              </a:ext>
            </a:extLst>
          </p:cNvPr>
          <p:cNvSpPr/>
          <p:nvPr/>
        </p:nvSpPr>
        <p:spPr>
          <a:xfrm>
            <a:off x="1384183" y="721453"/>
            <a:ext cx="5587068" cy="8125301"/>
          </a:xfrm>
          <a:prstGeom prst="rect">
            <a:avLst/>
          </a:prstGeom>
        </p:spPr>
        <p:txBody>
          <a:bodyPr wrap="square">
            <a:spAutoFit/>
          </a:bodyPr>
          <a:lstStyle/>
          <a:p>
            <a:pPr lvl="0" eaLnBrk="0" fontAlgn="base" hangingPunct="0">
              <a:spcBef>
                <a:spcPct val="0"/>
              </a:spcBef>
              <a:spcAft>
                <a:spcPct val="0"/>
              </a:spcAft>
            </a:pPr>
            <a:r>
              <a:rPr kumimoji="0" lang="en-US" altLang="en-US" sz="4000" b="1" u="sng"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SDN based firewall</a:t>
            </a:r>
          </a:p>
          <a:p>
            <a:pPr lvl="0" eaLnBrk="0" fontAlgn="base" hangingPunct="0">
              <a:spcBef>
                <a:spcPct val="0"/>
              </a:spcBef>
              <a:spcAft>
                <a:spcPct val="0"/>
              </a:spcAft>
            </a:pPr>
            <a:endParaRPr kumimoji="0" lang="en-US" altLang="en-US" sz="3200" b="0" i="0" u="none" strike="noStrike" cap="none" normalizeH="0" baseline="0" dirty="0">
              <a:ln>
                <a:noFill/>
              </a:ln>
              <a:solidFill>
                <a:srgbClr val="4DB2EC"/>
              </a:solidFill>
              <a:effectLst/>
              <a:latin typeface="Arial" panose="020B0604020202020204" pitchFamily="34" charset="0"/>
            </a:endParaRPr>
          </a:p>
          <a:p>
            <a:pPr lvl="0" eaLnBrk="0" fontAlgn="base" hangingPunct="0">
              <a:spcBef>
                <a:spcPct val="0"/>
              </a:spcBef>
              <a:spcAft>
                <a:spcPct val="0"/>
              </a:spcAft>
              <a:buFontTx/>
              <a:buChar char="•"/>
            </a:pPr>
            <a:r>
              <a:rPr lang="en-US" altLang="en-US" dirty="0">
                <a:solidFill>
                  <a:srgbClr val="222222"/>
                </a:solidFill>
                <a:latin typeface="Verdana" panose="020B0604030504040204" pitchFamily="34" charset="0"/>
              </a:rPr>
              <a:t>Internal traffic is not seen and cannot be filtered by a traditional firewall.</a:t>
            </a:r>
          </a:p>
          <a:p>
            <a:pPr lvl="0" eaLnBrk="0" fontAlgn="base" hangingPunct="0">
              <a:spcBef>
                <a:spcPct val="0"/>
              </a:spcBef>
              <a:spcAft>
                <a:spcPct val="0"/>
              </a:spcAft>
              <a:buFontTx/>
              <a:buChar char="•"/>
            </a:pPr>
            <a:endParaRPr lang="en-US" altLang="en-US" dirty="0">
              <a:solidFill>
                <a:srgbClr val="222222"/>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222222"/>
                </a:solidFill>
                <a:latin typeface="Verdana" panose="020B0604030504040204" pitchFamily="34" charset="0"/>
              </a:rPr>
              <a:t>An SDN based firewall works both as a packet filter and a policy checker.</a:t>
            </a:r>
          </a:p>
          <a:p>
            <a:pPr lvl="0" eaLnBrk="0" fontAlgn="base" hangingPunct="0">
              <a:spcBef>
                <a:spcPct val="0"/>
              </a:spcBef>
              <a:spcAft>
                <a:spcPct val="0"/>
              </a:spcAft>
              <a:buFontTx/>
              <a:buChar char="•"/>
            </a:pPr>
            <a:endParaRPr lang="en-US" altLang="en-US" dirty="0">
              <a:solidFill>
                <a:srgbClr val="222222"/>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222222"/>
                </a:solidFill>
                <a:latin typeface="Verdana" panose="020B0604030504040204" pitchFamily="34" charset="0"/>
              </a:rPr>
              <a:t>The first packet goes through the controller and is filtered by the SDN firewall.</a:t>
            </a:r>
          </a:p>
          <a:p>
            <a:pPr lvl="0" eaLnBrk="0" fontAlgn="base" hangingPunct="0">
              <a:spcBef>
                <a:spcPct val="0"/>
              </a:spcBef>
              <a:spcAft>
                <a:spcPct val="0"/>
              </a:spcAft>
              <a:buFontTx/>
              <a:buChar char="•"/>
            </a:pPr>
            <a:endParaRPr lang="en-US" altLang="en-US" dirty="0">
              <a:solidFill>
                <a:srgbClr val="222222"/>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222222"/>
                </a:solidFill>
                <a:latin typeface="Verdana" panose="020B0604030504040204" pitchFamily="34" charset="0"/>
              </a:rPr>
              <a:t>The subsequent packets of the flow directly match the flow policy defined in the controller.</a:t>
            </a:r>
          </a:p>
          <a:p>
            <a:pPr lvl="0" eaLnBrk="0" fontAlgn="base" hangingPunct="0">
              <a:spcBef>
                <a:spcPct val="0"/>
              </a:spcBef>
              <a:spcAft>
                <a:spcPct val="0"/>
              </a:spcAft>
              <a:buFontTx/>
              <a:buChar char="•"/>
            </a:pPr>
            <a:r>
              <a:rPr lang="en-US" altLang="en-US" dirty="0">
                <a:solidFill>
                  <a:srgbClr val="222222"/>
                </a:solidFill>
                <a:latin typeface="Verdana" panose="020B0604030504040204" pitchFamily="34" charset="0"/>
              </a:rPr>
              <a:t>The firewall policy is centrally defined and enforced at the controller.</a:t>
            </a: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a:p>
            <a:pPr lvl="0" eaLnBrk="0" fontAlgn="base" hangingPunct="0">
              <a:spcBef>
                <a:spcPct val="0"/>
              </a:spcBef>
              <a:spcAft>
                <a:spcPct val="0"/>
              </a:spcAft>
            </a:pPr>
            <a:endParaRPr lang="en-US" altLang="en-US" b="1" dirty="0">
              <a:solidFill>
                <a:srgbClr val="222222"/>
              </a:solidFill>
              <a:latin typeface="Verdana" panose="020B0604030504040204" pitchFamily="34" charset="0"/>
            </a:endParaRPr>
          </a:p>
        </p:txBody>
      </p:sp>
      <p:pic>
        <p:nvPicPr>
          <p:cNvPr id="5" name="Picture 6" descr="Figure 4">
            <a:hlinkClick r:id="rId2"/>
            <a:extLst>
              <a:ext uri="{FF2B5EF4-FFF2-40B4-BE49-F238E27FC236}">
                <a16:creationId xmlns:a16="http://schemas.microsoft.com/office/drawing/2014/main" id="{25ACCD04-43AC-45BC-9320-D4FF626B3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250" y="1470534"/>
            <a:ext cx="5153367" cy="416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347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F04A-532E-4AB6-A182-26F457DA3D33}"/>
              </a:ext>
            </a:extLst>
          </p:cNvPr>
          <p:cNvSpPr>
            <a:spLocks noGrp="1"/>
          </p:cNvSpPr>
          <p:nvPr>
            <p:ph type="title"/>
          </p:nvPr>
        </p:nvSpPr>
        <p:spPr/>
        <p:txBody>
          <a:bodyPr/>
          <a:lstStyle/>
          <a:p>
            <a:r>
              <a:rPr lang="en-US" altLang="en-US" b="1" u="sng" dirty="0">
                <a:solidFill>
                  <a:srgbClr val="0070C0"/>
                </a:solidFill>
                <a:latin typeface="Times New Roman" panose="02020603050405020304" pitchFamily="18" charset="0"/>
                <a:cs typeface="Times New Roman" panose="02020603050405020304" pitchFamily="18" charset="0"/>
              </a:rPr>
              <a:t>Implementing an SDN based firewall</a:t>
            </a:r>
            <a:endParaRPr lang="en-US" u="sng" dirty="0">
              <a:solidFill>
                <a:srgbClr val="0070C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B6DD5D6-6C10-4E9C-AAAF-755035C53064}"/>
              </a:ext>
            </a:extLst>
          </p:cNvPr>
          <p:cNvSpPr/>
          <p:nvPr/>
        </p:nvSpPr>
        <p:spPr>
          <a:xfrm>
            <a:off x="922789" y="1828800"/>
            <a:ext cx="10431011" cy="2215991"/>
          </a:xfrm>
          <a:prstGeom prst="rect">
            <a:avLst/>
          </a:prstGeom>
        </p:spPr>
        <p:txBody>
          <a:bodyPr wrap="square">
            <a:spAutoFit/>
          </a:bodyPr>
          <a:lstStyle/>
          <a:p>
            <a:pPr lvl="0" eaLnBrk="0" fontAlgn="base" hangingPunct="0">
              <a:spcBef>
                <a:spcPct val="0"/>
              </a:spcBef>
              <a:spcAft>
                <a:spcPct val="0"/>
              </a:spcAft>
            </a:pPr>
            <a:br>
              <a:rPr lang="en-US" altLang="en-US" dirty="0">
                <a:solidFill>
                  <a:srgbClr val="222222"/>
                </a:solidFill>
                <a:latin typeface="Verdana" panose="020B0604030504040204" pitchFamily="34" charset="0"/>
              </a:rPr>
            </a:br>
            <a:r>
              <a:rPr lang="en-US" altLang="en-US" sz="2000" dirty="0">
                <a:solidFill>
                  <a:srgbClr val="222222"/>
                </a:solidFill>
                <a:latin typeface="Times New Roman" panose="02020603050405020304" pitchFamily="18" charset="0"/>
                <a:cs typeface="Times New Roman" panose="02020603050405020304" pitchFamily="18" charset="0"/>
              </a:rPr>
              <a:t>A firewall is used as a barrier to protect networked computers by blocking malicious network traffic generated by viruses and worms.</a:t>
            </a:r>
            <a:br>
              <a:rPr lang="en-US" altLang="en-US" sz="2000" dirty="0">
                <a:solidFill>
                  <a:srgbClr val="222222"/>
                </a:solidFill>
                <a:latin typeface="Times New Roman" panose="02020603050405020304" pitchFamily="18" charset="0"/>
                <a:cs typeface="Times New Roman" panose="02020603050405020304" pitchFamily="18" charset="0"/>
              </a:rPr>
            </a:br>
            <a:r>
              <a:rPr lang="en-US" altLang="en-US" sz="2000" dirty="0">
                <a:solidFill>
                  <a:srgbClr val="222222"/>
                </a:solidFill>
                <a:latin typeface="Times New Roman" panose="02020603050405020304" pitchFamily="18" charset="0"/>
                <a:cs typeface="Times New Roman" panose="02020603050405020304" pitchFamily="18" charset="0"/>
              </a:rPr>
              <a:t>In this article, I have implemented an SDN based firewall by writing code for an SDN controller in Python. More specifically, I have written code to add firewall rules to a POX controller.</a:t>
            </a:r>
            <a:br>
              <a:rPr lang="en-US" altLang="en-US" sz="2000" dirty="0">
                <a:solidFill>
                  <a:srgbClr val="222222"/>
                </a:solidFill>
                <a:latin typeface="Times New Roman" panose="02020603050405020304" pitchFamily="18" charset="0"/>
                <a:cs typeface="Times New Roman" panose="02020603050405020304" pitchFamily="18" charset="0"/>
              </a:rPr>
            </a:br>
            <a:r>
              <a:rPr lang="en-US" altLang="en-US" sz="2000" dirty="0">
                <a:solidFill>
                  <a:srgbClr val="222222"/>
                </a:solidFill>
                <a:latin typeface="Times New Roman" panose="02020603050405020304" pitchFamily="18" charset="0"/>
                <a:cs typeface="Times New Roman" panose="02020603050405020304" pitchFamily="18" charset="0"/>
              </a:rPr>
              <a:t>The implementation of an SDN based firewall requires the installation of </a:t>
            </a:r>
            <a:r>
              <a:rPr lang="en-US" altLang="en-US" sz="2000" b="1" dirty="0" err="1">
                <a:solidFill>
                  <a:srgbClr val="222222"/>
                </a:solidFill>
                <a:latin typeface="Times New Roman" panose="02020603050405020304" pitchFamily="18" charset="0"/>
                <a:cs typeface="Times New Roman" panose="02020603050405020304" pitchFamily="18" charset="0"/>
              </a:rPr>
              <a:t>Mininet</a:t>
            </a:r>
            <a:r>
              <a:rPr lang="en-US" altLang="en-US" sz="2000" b="1" dirty="0">
                <a:solidFill>
                  <a:srgbClr val="222222"/>
                </a:solidFill>
                <a:latin typeface="Times New Roman" panose="02020603050405020304" pitchFamily="18" charset="0"/>
                <a:cs typeface="Times New Roman" panose="02020603050405020304" pitchFamily="18" charset="0"/>
              </a:rPr>
              <a:t> and the POX controller. Both are open source tools and are freely available.</a:t>
            </a:r>
            <a:endParaRPr kumimoji="0" lang="en-US" altLang="en-US" sz="2000" b="1" i="0" u="none" strike="noStrike" cap="none" normalizeH="0" baseline="0" dirty="0">
              <a:ln>
                <a:noFill/>
              </a:ln>
              <a:solidFill>
                <a:srgbClr val="4DB2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64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66AB-19B4-4168-B946-7B17B4AB451E}"/>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8841BF4-75CB-44A4-9880-E735DC9CC698}"/>
              </a:ext>
            </a:extLst>
          </p:cNvPr>
          <p:cNvSpPr>
            <a:spLocks noGrp="1"/>
          </p:cNvSpPr>
          <p:nvPr>
            <p:ph idx="1"/>
          </p:nvPr>
        </p:nvSpPr>
        <p:spPr/>
        <p:txBody>
          <a:bodyPr>
            <a:normAutofit fontScale="55000" lnSpcReduction="20000"/>
          </a:bodyPr>
          <a:lstStyle/>
          <a:p>
            <a:pPr>
              <a:lnSpc>
                <a:spcPct val="120000"/>
              </a:lnSpc>
            </a:pPr>
            <a:r>
              <a:rPr lang="en-US" sz="3300" dirty="0">
                <a:latin typeface="Times New Roman" panose="02020603050405020304" pitchFamily="18" charset="0"/>
                <a:cs typeface="Times New Roman" panose="02020603050405020304" pitchFamily="18" charset="0"/>
              </a:rPr>
              <a:t>SDN based firewall, which has many advantages over the traditional variants.</a:t>
            </a:r>
          </a:p>
          <a:p>
            <a:pPr>
              <a:lnSpc>
                <a:spcPct val="120000"/>
              </a:lnSpc>
            </a:pPr>
            <a:r>
              <a:rPr lang="en-US" sz="3300" dirty="0">
                <a:latin typeface="Times New Roman" panose="02020603050405020304" pitchFamily="18" charset="0"/>
                <a:cs typeface="Times New Roman" panose="02020603050405020304" pitchFamily="18" charset="0"/>
              </a:rPr>
              <a:t> The firewall in SDN is controlled by the central controller rather than the individual device. </a:t>
            </a:r>
          </a:p>
          <a:p>
            <a:pPr>
              <a:lnSpc>
                <a:spcPct val="120000"/>
              </a:lnSpc>
            </a:pPr>
            <a:r>
              <a:rPr lang="en-US" sz="3300" dirty="0">
                <a:latin typeface="Times New Roman" panose="02020603050405020304" pitchFamily="18" charset="0"/>
                <a:cs typeface="Times New Roman" panose="02020603050405020304" pitchFamily="18" charset="0"/>
              </a:rPr>
              <a:t>Also, it is a software based firewall so there  is no need for any extra device. The updating rules are also easy to </a:t>
            </a:r>
            <a:r>
              <a:rPr lang="en-US" sz="3300" dirty="0" err="1">
                <a:latin typeface="Times New Roman" panose="02020603050405020304" pitchFamily="18" charset="0"/>
                <a:cs typeface="Times New Roman" panose="02020603050405020304" pitchFamily="18" charset="0"/>
              </a:rPr>
              <a:t>make.SDN</a:t>
            </a:r>
            <a:r>
              <a:rPr lang="en-US" sz="3300" dirty="0">
                <a:latin typeface="Times New Roman" panose="02020603050405020304" pitchFamily="18" charset="0"/>
                <a:cs typeface="Times New Roman" panose="02020603050405020304" pitchFamily="18" charset="0"/>
              </a:rPr>
              <a:t> can be expanded beyond actual match/action paradigm. For example, it could integrate middleboxes or programmable custom packet processors. This integration could offers new services like on the fly encryption, transcoding, or traffic classification. This require coordination, consensus and vendor support.</a:t>
            </a:r>
          </a:p>
          <a:p>
            <a:pPr>
              <a:lnSpc>
                <a:spcPct val="120000"/>
              </a:lnSpc>
            </a:pPr>
            <a:r>
              <a:rPr lang="en-IN" sz="3300" dirty="0">
                <a:latin typeface="Times New Roman" panose="02020603050405020304" pitchFamily="18" charset="0"/>
                <a:cs typeface="Times New Roman" panose="02020603050405020304" pitchFamily="18" charset="0"/>
              </a:rPr>
              <a:t>In control plane, the composing and coupling of heterogeneous components are still difficult. For example, compose application using Beacon, POX or Floodlight simultaneously.</a:t>
            </a:r>
            <a:endParaRPr lang="en-US" sz="3300" dirty="0">
              <a:latin typeface="Times New Roman" panose="02020603050405020304" pitchFamily="18" charset="0"/>
              <a:cs typeface="Times New Roman" panose="02020603050405020304" pitchFamily="18" charset="0"/>
            </a:endParaRPr>
          </a:p>
          <a:p>
            <a:pPr>
              <a:lnSpc>
                <a:spcPct val="120000"/>
              </a:lnSpc>
            </a:pPr>
            <a:r>
              <a:rPr lang="en-IN" sz="3300" dirty="0">
                <a:latin typeface="Times New Roman" panose="02020603050405020304" pitchFamily="18" charset="0"/>
                <a:cs typeface="Times New Roman" panose="02020603050405020304" pitchFamily="18" charset="0"/>
              </a:rPr>
              <a:t>Finally, remark that SDN is a tool. The research community can use this tool</a:t>
            </a:r>
            <a:endParaRPr lang="en-US" sz="3300" dirty="0">
              <a:latin typeface="Times New Roman" panose="02020603050405020304" pitchFamily="18" charset="0"/>
              <a:cs typeface="Times New Roman" panose="02020603050405020304" pitchFamily="18" charset="0"/>
            </a:endParaRPr>
          </a:p>
          <a:p>
            <a:pPr>
              <a:lnSpc>
                <a:spcPct val="120000"/>
              </a:lnSpc>
            </a:pPr>
            <a:r>
              <a:rPr lang="en-IN" sz="3300" dirty="0">
                <a:latin typeface="Times New Roman" panose="02020603050405020304" pitchFamily="18" charset="0"/>
                <a:cs typeface="Times New Roman" panose="02020603050405020304" pitchFamily="18" charset="0"/>
              </a:rPr>
              <a:t>to create new innovative services and applications.</a:t>
            </a:r>
            <a:endParaRPr lang="en-US" sz="3300" dirty="0">
              <a:latin typeface="Times New Roman" panose="02020603050405020304" pitchFamily="18" charset="0"/>
              <a:cs typeface="Times New Roman" panose="02020603050405020304" pitchFamily="18" charset="0"/>
            </a:endParaRPr>
          </a:p>
          <a:p>
            <a:pPr>
              <a:lnSpc>
                <a:spcPct val="120000"/>
              </a:lnSpc>
            </a:pPr>
            <a:r>
              <a:rPr lang="en-IN" sz="3300" dirty="0">
                <a:latin typeface="Times New Roman" panose="02020603050405020304" pitchFamily="18" charset="0"/>
                <a:cs typeface="Times New Roman" panose="02020603050405020304" pitchFamily="18" charset="0"/>
              </a:rPr>
              <a:t> </a:t>
            </a:r>
            <a:endParaRPr lang="en-US" sz="33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40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2E37538-FA98-4D81-9057-FCADD3E68D8E}"/>
              </a:ext>
            </a:extLst>
          </p:cNvPr>
          <p:cNvSpPr>
            <a:spLocks noGrp="1" noChangeArrowheads="1"/>
          </p:cNvSpPr>
          <p:nvPr>
            <p:ph type="title"/>
          </p:nvPr>
        </p:nvSpPr>
        <p:spPr>
          <a:xfrm>
            <a:off x="2209800" y="304800"/>
            <a:ext cx="8915400" cy="1143000"/>
          </a:xfrm>
        </p:spPr>
        <p:txBody>
          <a:bodyPr/>
          <a:lstStyle/>
          <a:p>
            <a:pPr eaLnBrk="1"/>
            <a:r>
              <a:rPr lang="en-US" altLang="en-US" b="1" u="sng" dirty="0">
                <a:latin typeface="Times New Roman" panose="02020603050405020304" pitchFamily="18" charset="0"/>
                <a:cs typeface="Times New Roman" panose="02020603050405020304" pitchFamily="18" charset="0"/>
              </a:rPr>
              <a:t>Limitations of Current Networks</a:t>
            </a:r>
          </a:p>
        </p:txBody>
      </p:sp>
      <p:sp>
        <p:nvSpPr>
          <p:cNvPr id="15363" name="Slide Number Placeholder 3">
            <a:extLst>
              <a:ext uri="{FF2B5EF4-FFF2-40B4-BE49-F238E27FC236}">
                <a16:creationId xmlns:a16="http://schemas.microsoft.com/office/drawing/2014/main" id="{7EDD73A8-07C9-47BC-8681-543ED0AF6742}"/>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4B68FC05-7AA3-4289-A081-001BBEE34DAE}" type="slidenum">
              <a:rPr lang="en-US" altLang="en-US"/>
              <a:pPr eaLnBrk="1">
                <a:lnSpc>
                  <a:spcPct val="93000"/>
                </a:lnSpc>
                <a:buClr>
                  <a:srgbClr val="000000"/>
                </a:buClr>
                <a:buSzPct val="100000"/>
                <a:buFont typeface="Times New Roman" panose="02020603050405020304" pitchFamily="18" charset="0"/>
                <a:buNone/>
              </a:pPr>
              <a:t>3</a:t>
            </a:fld>
            <a:endParaRPr lang="en-US" altLang="en-US"/>
          </a:p>
        </p:txBody>
      </p:sp>
      <p:pic>
        <p:nvPicPr>
          <p:cNvPr id="15364" name="Picture 2" descr="http://www.excitingip.net/wp-content/uploads/2010/09/LANArchitectureDiag1.jpeg">
            <a:extLst>
              <a:ext uri="{FF2B5EF4-FFF2-40B4-BE49-F238E27FC236}">
                <a16:creationId xmlns:a16="http://schemas.microsoft.com/office/drawing/2014/main" id="{DC3E7460-AC5D-4C01-8A78-0D086774FD3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1457325"/>
            <a:ext cx="64770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a:extLst>
              <a:ext uri="{FF2B5EF4-FFF2-40B4-BE49-F238E27FC236}">
                <a16:creationId xmlns:a16="http://schemas.microsoft.com/office/drawing/2014/main" id="{5752462B-17E2-4E78-BC9E-33646E03B3F2}"/>
              </a:ext>
            </a:extLst>
          </p:cNvPr>
          <p:cNvSpPr/>
          <p:nvPr/>
        </p:nvSpPr>
        <p:spPr>
          <a:xfrm>
            <a:off x="2705100" y="4724400"/>
            <a:ext cx="5334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p>
        </p:txBody>
      </p:sp>
      <p:sp>
        <p:nvSpPr>
          <p:cNvPr id="3" name="TextBox 2">
            <a:extLst>
              <a:ext uri="{FF2B5EF4-FFF2-40B4-BE49-F238E27FC236}">
                <a16:creationId xmlns:a16="http://schemas.microsoft.com/office/drawing/2014/main" id="{3C346070-E18D-4A61-A5DA-ED060065E34D}"/>
              </a:ext>
            </a:extLst>
          </p:cNvPr>
          <p:cNvSpPr txBox="1">
            <a:spLocks noChangeArrowheads="1"/>
          </p:cNvSpPr>
          <p:nvPr/>
        </p:nvSpPr>
        <p:spPr bwMode="auto">
          <a:xfrm>
            <a:off x="1676400" y="4659313"/>
            <a:ext cx="1005468"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r>
              <a:rPr lang="en-US" altLang="en-US">
                <a:solidFill>
                  <a:srgbClr val="FF0000"/>
                </a:solidFill>
              </a:rPr>
              <a:t>Switches</a:t>
            </a:r>
          </a:p>
        </p:txBody>
      </p:sp>
    </p:spTree>
    <p:extLst>
      <p:ext uri="{BB962C8B-B14F-4D97-AF65-F5344CB8AC3E}">
        <p14:creationId xmlns:p14="http://schemas.microsoft.com/office/powerpoint/2010/main" val="340500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descr="Image result for questions image of jackie chan">
            <a:extLst>
              <a:ext uri="{FF2B5EF4-FFF2-40B4-BE49-F238E27FC236}">
                <a16:creationId xmlns:a16="http://schemas.microsoft.com/office/drawing/2014/main" id="{FB1830D2-F6F7-46F6-9479-F1988CD75692}"/>
              </a:ext>
            </a:extLst>
          </p:cNvPr>
          <p:cNvSpPr>
            <a:spLocks noChangeAspect="1" noChangeArrowheads="1"/>
          </p:cNvSpPr>
          <p:nvPr/>
        </p:nvSpPr>
        <p:spPr bwMode="auto">
          <a:xfrm>
            <a:off x="1692275" y="-1698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7" name="AutoShape 4" descr="Image result for questions image of jackie chan">
            <a:extLst>
              <a:ext uri="{FF2B5EF4-FFF2-40B4-BE49-F238E27FC236}">
                <a16:creationId xmlns:a16="http://schemas.microsoft.com/office/drawing/2014/main" id="{A6CDD89D-567D-41AC-A045-AD9A62C77408}"/>
              </a:ext>
            </a:extLst>
          </p:cNvPr>
          <p:cNvSpPr>
            <a:spLocks noChangeAspect="1" noChangeArrowheads="1"/>
          </p:cNvSpPr>
          <p:nvPr/>
        </p:nvSpPr>
        <p:spPr bwMode="auto">
          <a:xfrm>
            <a:off x="1844675" y="-17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AutoShape 6" descr="Image result for questions image of jackie chan">
            <a:extLst>
              <a:ext uri="{FF2B5EF4-FFF2-40B4-BE49-F238E27FC236}">
                <a16:creationId xmlns:a16="http://schemas.microsoft.com/office/drawing/2014/main" id="{6E4320A2-1516-468C-87AC-9F0EB84AFEF1}"/>
              </a:ext>
            </a:extLst>
          </p:cNvPr>
          <p:cNvSpPr>
            <a:spLocks noChangeAspect="1" noChangeArrowheads="1"/>
          </p:cNvSpPr>
          <p:nvPr/>
        </p:nvSpPr>
        <p:spPr bwMode="auto">
          <a:xfrm>
            <a:off x="1997075" y="13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9" name="AutoShape 8" descr="Image result for questions image of jackie chan">
            <a:extLst>
              <a:ext uri="{FF2B5EF4-FFF2-40B4-BE49-F238E27FC236}">
                <a16:creationId xmlns:a16="http://schemas.microsoft.com/office/drawing/2014/main" id="{867A8A7D-DA69-4563-93B7-0FFA20745FB5}"/>
              </a:ext>
            </a:extLst>
          </p:cNvPr>
          <p:cNvSpPr>
            <a:spLocks noChangeAspect="1" noChangeArrowheads="1"/>
          </p:cNvSpPr>
          <p:nvPr/>
        </p:nvSpPr>
        <p:spPr bwMode="auto">
          <a:xfrm>
            <a:off x="2149475" y="287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90" name="AutoShape 10" descr="Image result for questions image of jackie chan">
            <a:extLst>
              <a:ext uri="{FF2B5EF4-FFF2-40B4-BE49-F238E27FC236}">
                <a16:creationId xmlns:a16="http://schemas.microsoft.com/office/drawing/2014/main" id="{1E15ECB6-B1E0-4614-9BD3-4C6D41B0ACE0}"/>
              </a:ext>
            </a:extLst>
          </p:cNvPr>
          <p:cNvSpPr>
            <a:spLocks noChangeAspect="1" noChangeArrowheads="1"/>
          </p:cNvSpPr>
          <p:nvPr/>
        </p:nvSpPr>
        <p:spPr bwMode="auto">
          <a:xfrm>
            <a:off x="2301875" y="439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91" name="AutoShape 12" descr="Image result for questions image of jackie chan">
            <a:extLst>
              <a:ext uri="{FF2B5EF4-FFF2-40B4-BE49-F238E27FC236}">
                <a16:creationId xmlns:a16="http://schemas.microsoft.com/office/drawing/2014/main" id="{AB9BED33-52BC-4D40-B266-18EB8A2B8E40}"/>
              </a:ext>
            </a:extLst>
          </p:cNvPr>
          <p:cNvSpPr>
            <a:spLocks noChangeAspect="1" noChangeArrowheads="1"/>
          </p:cNvSpPr>
          <p:nvPr/>
        </p:nvSpPr>
        <p:spPr bwMode="auto">
          <a:xfrm>
            <a:off x="2454275" y="592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pic>
        <p:nvPicPr>
          <p:cNvPr id="41992" name="Picture 13" descr="C:\Users\Abhi\Desktop\downloada.jpg">
            <a:extLst>
              <a:ext uri="{FF2B5EF4-FFF2-40B4-BE49-F238E27FC236}">
                <a16:creationId xmlns:a16="http://schemas.microsoft.com/office/drawing/2014/main" id="{A8434A5D-B1DC-4F72-988E-2FAC258E0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439738"/>
            <a:ext cx="8407400" cy="550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830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54CE5B91-5AE3-4140-A10B-2BC9EDF38C73}"/>
              </a:ext>
            </a:extLst>
          </p:cNvPr>
          <p:cNvSpPr txBox="1">
            <a:spLocks noChangeArrowheads="1"/>
          </p:cNvSpPr>
          <p:nvPr/>
        </p:nvSpPr>
        <p:spPr bwMode="auto">
          <a:xfrm>
            <a:off x="3460751" y="1695450"/>
            <a:ext cx="526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77112" rIns="0" bIns="0"/>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cs typeface="DejaVu Sans" charset="0"/>
              </a:defRPr>
            </a:lvl9pPr>
          </a:lstStyle>
          <a:p>
            <a:pPr eaLnBrk="1">
              <a:lnSpc>
                <a:spcPct val="83000"/>
              </a:lnSpc>
              <a:buClr>
                <a:srgbClr val="000000"/>
              </a:buClr>
              <a:buSzPct val="100000"/>
              <a:buFont typeface="Times New Roman" panose="02020603050405020304" pitchFamily="18" charset="0"/>
              <a:buNone/>
            </a:pPr>
            <a:r>
              <a:rPr lang="en-US" altLang="en-US" sz="3600">
                <a:solidFill>
                  <a:srgbClr val="000000"/>
                </a:solidFill>
                <a:latin typeface="Calibri" panose="020F0502020204030204" pitchFamily="34" charset="0"/>
              </a:rPr>
              <a:t>Thank you for being patient!</a:t>
            </a:r>
          </a:p>
        </p:txBody>
      </p:sp>
      <p:sp>
        <p:nvSpPr>
          <p:cNvPr id="43011" name="Text Box 4">
            <a:extLst>
              <a:ext uri="{FF2B5EF4-FFF2-40B4-BE49-F238E27FC236}">
                <a16:creationId xmlns:a16="http://schemas.microsoft.com/office/drawing/2014/main" id="{9204F166-C469-4011-A498-86719EFAEF48}"/>
              </a:ext>
            </a:extLst>
          </p:cNvPr>
          <p:cNvSpPr txBox="1">
            <a:spLocks noChangeArrowheads="1"/>
          </p:cNvSpPr>
          <p:nvPr/>
        </p:nvSpPr>
        <p:spPr bwMode="auto">
          <a:xfrm>
            <a:off x="3695700" y="4191000"/>
            <a:ext cx="4787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51408" rIns="0" bIns="0"/>
          <a:lstStyle>
            <a:lvl1pPr>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Lst>
              <a:defRPr sz="2400">
                <a:solidFill>
                  <a:schemeClr val="tx1"/>
                </a:solidFill>
                <a:latin typeface="Times New Roman" panose="02020603050405020304" pitchFamily="18" charset="0"/>
                <a:cs typeface="DejaVu Sans" charset="0"/>
              </a:defRPr>
            </a:lvl9pPr>
          </a:lstStyle>
          <a:p>
            <a:pPr eaLnBrk="1">
              <a:lnSpc>
                <a:spcPct val="83000"/>
              </a:lnSpc>
              <a:buClr>
                <a:srgbClr val="000000"/>
              </a:buClr>
              <a:buSzPct val="100000"/>
              <a:buFont typeface="Times New Roman" panose="02020603050405020304" pitchFamily="18" charset="0"/>
              <a:buNone/>
            </a:pPr>
            <a:endParaRPr lang="en-US" altLang="en-US">
              <a:solidFill>
                <a:srgbClr val="000000"/>
              </a:solidFill>
              <a:latin typeface="Calibri" panose="020F0502020204030204" pitchFamily="34" charset="0"/>
            </a:endParaRPr>
          </a:p>
        </p:txBody>
      </p:sp>
      <p:sp>
        <p:nvSpPr>
          <p:cNvPr id="43012" name="Text Box 6">
            <a:extLst>
              <a:ext uri="{FF2B5EF4-FFF2-40B4-BE49-F238E27FC236}">
                <a16:creationId xmlns:a16="http://schemas.microsoft.com/office/drawing/2014/main" id="{31235186-20CB-4600-9B0D-369192BEE726}"/>
              </a:ext>
            </a:extLst>
          </p:cNvPr>
          <p:cNvSpPr txBox="1">
            <a:spLocks noChangeArrowheads="1"/>
          </p:cNvSpPr>
          <p:nvPr/>
        </p:nvSpPr>
        <p:spPr bwMode="auto">
          <a:xfrm>
            <a:off x="4872039" y="5300663"/>
            <a:ext cx="23971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47124" rIns="0" bIns="0"/>
          <a:lstStyle>
            <a:lvl1pPr>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Lst>
              <a:defRPr sz="2400">
                <a:solidFill>
                  <a:schemeClr val="tx1"/>
                </a:solidFill>
                <a:latin typeface="Times New Roman" panose="02020603050405020304" pitchFamily="18" charset="0"/>
                <a:cs typeface="DejaVu Sans" charset="0"/>
              </a:defRPr>
            </a:lvl9pPr>
          </a:lstStyle>
          <a:p>
            <a:pPr eaLnBrk="1">
              <a:lnSpc>
                <a:spcPct val="83000"/>
              </a:lnSpc>
              <a:buClr>
                <a:srgbClr val="000000"/>
              </a:buClr>
              <a:buSzPct val="100000"/>
              <a:buFont typeface="Times New Roman" panose="02020603050405020304" pitchFamily="18" charset="0"/>
              <a:buNone/>
            </a:pPr>
            <a:r>
              <a:rPr lang="en-US" altLang="en-US" dirty="0">
                <a:solidFill>
                  <a:srgbClr val="002060"/>
                </a:solidFill>
                <a:latin typeface="Blackadder ITC" panose="04020505051007020D02" pitchFamily="82" charset="0"/>
              </a:rPr>
              <a:t>Syam S</a:t>
            </a:r>
          </a:p>
          <a:p>
            <a:pPr eaLnBrk="1">
              <a:lnSpc>
                <a:spcPct val="83000"/>
              </a:lnSpc>
              <a:buClr>
                <a:srgbClr val="000000"/>
              </a:buClr>
              <a:buSzPct val="100000"/>
              <a:buFont typeface="Times New Roman" panose="02020603050405020304" pitchFamily="18" charset="0"/>
              <a:buNone/>
            </a:pPr>
            <a:r>
              <a:rPr lang="en-US" altLang="en-US" dirty="0">
                <a:solidFill>
                  <a:srgbClr val="002060"/>
                </a:solidFill>
                <a:latin typeface="Blackadder ITC" panose="04020505051007020D02" pitchFamily="82" charset="0"/>
              </a:rPr>
              <a:t>Computer Network Engineering</a:t>
            </a:r>
          </a:p>
          <a:p>
            <a:pPr eaLnBrk="1">
              <a:lnSpc>
                <a:spcPct val="83000"/>
              </a:lnSpc>
              <a:buClr>
                <a:srgbClr val="000000"/>
              </a:buClr>
              <a:buSzPct val="100000"/>
              <a:buFont typeface="Times New Roman" panose="02020603050405020304" pitchFamily="18" charset="0"/>
              <a:buNone/>
            </a:pPr>
            <a:r>
              <a:rPr lang="en-US" altLang="en-US" dirty="0">
                <a:solidFill>
                  <a:srgbClr val="002060"/>
                </a:solidFill>
                <a:latin typeface="Blackadder ITC" panose="04020505051007020D02" pitchFamily="82" charset="0"/>
              </a:rPr>
              <a:t>Atria Institute Of Technology</a:t>
            </a:r>
          </a:p>
        </p:txBody>
      </p:sp>
      <p:pic>
        <p:nvPicPr>
          <p:cNvPr id="43013" name="Picture 7">
            <a:extLst>
              <a:ext uri="{FF2B5EF4-FFF2-40B4-BE49-F238E27FC236}">
                <a16:creationId xmlns:a16="http://schemas.microsoft.com/office/drawing/2014/main" id="{E721D3BC-D879-4E25-A5E0-C3EA2327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9" y="2276475"/>
            <a:ext cx="2447925" cy="172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4" name="Text Box 8">
            <a:extLst>
              <a:ext uri="{FF2B5EF4-FFF2-40B4-BE49-F238E27FC236}">
                <a16:creationId xmlns:a16="http://schemas.microsoft.com/office/drawing/2014/main" id="{EB63B5CF-3B67-486E-A865-782A4EAA4263}"/>
              </a:ext>
            </a:extLst>
          </p:cNvPr>
          <p:cNvSpPr txBox="1">
            <a:spLocks noChangeArrowheads="1"/>
          </p:cNvSpPr>
          <p:nvPr/>
        </p:nvSpPr>
        <p:spPr bwMode="auto">
          <a:xfrm>
            <a:off x="4138614" y="5619750"/>
            <a:ext cx="3863975" cy="21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36414" rIns="0" bIns="0"/>
          <a:lstStyle>
            <a:lvl1pPr>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1pPr>
            <a:lvl2pPr>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2pPr>
            <a:lvl3pPr>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3pPr>
            <a:lvl4pPr>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4pPr>
            <a:lvl5pPr>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Lst>
              <a:defRPr sz="2400">
                <a:solidFill>
                  <a:schemeClr val="tx1"/>
                </a:solidFill>
                <a:latin typeface="Times New Roman" panose="02020603050405020304" pitchFamily="18" charset="0"/>
                <a:cs typeface="DejaVu Sans" charset="0"/>
              </a:defRPr>
            </a:lvl9pPr>
          </a:lstStyle>
          <a:p>
            <a:pPr eaLnBrk="1">
              <a:lnSpc>
                <a:spcPct val="83000"/>
              </a:lnSpc>
              <a:buClr>
                <a:srgbClr val="000000"/>
              </a:buClr>
              <a:buSzPct val="100000"/>
              <a:buFont typeface="Times New Roman" panose="02020603050405020304" pitchFamily="18" charset="0"/>
              <a:buNone/>
            </a:pPr>
            <a:endParaRPr lang="en-US" altLang="en-US" sz="1700">
              <a:solidFill>
                <a:srgbClr val="898989"/>
              </a:solidFill>
              <a:latin typeface="Calibri" panose="020F0502020204030204" pitchFamily="34" charset="0"/>
            </a:endParaRPr>
          </a:p>
        </p:txBody>
      </p:sp>
    </p:spTree>
    <p:extLst>
      <p:ext uri="{BB962C8B-B14F-4D97-AF65-F5344CB8AC3E}">
        <p14:creationId xmlns:p14="http://schemas.microsoft.com/office/powerpoint/2010/main" val="291303475"/>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B652BB4-BB34-48F7-874E-58505B33E867}"/>
              </a:ext>
            </a:extLst>
          </p:cNvPr>
          <p:cNvSpPr>
            <a:spLocks noGrp="1" noChangeArrowheads="1"/>
          </p:cNvSpPr>
          <p:nvPr>
            <p:ph type="title"/>
          </p:nvPr>
        </p:nvSpPr>
        <p:spPr>
          <a:xfrm>
            <a:off x="2209800" y="304800"/>
            <a:ext cx="8839200" cy="1143000"/>
          </a:xfrm>
        </p:spPr>
        <p:txBody>
          <a:bodyPr/>
          <a:lstStyle/>
          <a:p>
            <a:pPr eaLnBrk="1"/>
            <a:r>
              <a:rPr lang="en-US" altLang="en-US" b="1" u="sng" dirty="0">
                <a:latin typeface="Times New Roman" panose="02020603050405020304" pitchFamily="18" charset="0"/>
                <a:cs typeface="Times New Roman" panose="02020603050405020304" pitchFamily="18" charset="0"/>
              </a:rPr>
              <a:t>Limitations of Current Networks</a:t>
            </a:r>
          </a:p>
        </p:txBody>
      </p:sp>
      <p:sp>
        <p:nvSpPr>
          <p:cNvPr id="16387" name="Content Placeholder 2">
            <a:extLst>
              <a:ext uri="{FF2B5EF4-FFF2-40B4-BE49-F238E27FC236}">
                <a16:creationId xmlns:a16="http://schemas.microsoft.com/office/drawing/2014/main" id="{126C2DBD-785D-44A7-A994-66CCA67FED5C}"/>
              </a:ext>
            </a:extLst>
          </p:cNvPr>
          <p:cNvSpPr>
            <a:spLocks noGrp="1" noChangeArrowheads="1"/>
          </p:cNvSpPr>
          <p:nvPr>
            <p:ph idx="1"/>
          </p:nvPr>
        </p:nvSpPr>
        <p:spPr/>
        <p:txBody>
          <a:bodyPr/>
          <a:lstStyle/>
          <a:p>
            <a:pPr eaLnBrk="1"/>
            <a:r>
              <a:rPr lang="en-US" altLang="en-US" b="1" dirty="0"/>
              <a:t>Enterprise networks are difficult to manage</a:t>
            </a:r>
          </a:p>
          <a:p>
            <a:pPr eaLnBrk="1"/>
            <a:endParaRPr lang="en-US" altLang="en-US" dirty="0"/>
          </a:p>
          <a:p>
            <a:pPr eaLnBrk="1"/>
            <a:r>
              <a:rPr lang="en-US" altLang="en-US" b="1" dirty="0"/>
              <a:t>“New control requirements have arisen”:</a:t>
            </a:r>
          </a:p>
          <a:p>
            <a:pPr lvl="1" eaLnBrk="1"/>
            <a:r>
              <a:rPr lang="en-US" altLang="en-US" dirty="0"/>
              <a:t>Greater scale</a:t>
            </a:r>
          </a:p>
          <a:p>
            <a:pPr lvl="1" eaLnBrk="1"/>
            <a:r>
              <a:rPr lang="en-US" altLang="en-US" dirty="0"/>
              <a:t>Migration of VMS</a:t>
            </a:r>
          </a:p>
          <a:p>
            <a:pPr lvl="1" eaLnBrk="1"/>
            <a:endParaRPr lang="en-US" altLang="en-US" dirty="0"/>
          </a:p>
          <a:p>
            <a:pPr eaLnBrk="1"/>
            <a:r>
              <a:rPr lang="en-US" altLang="en-US" b="1" dirty="0"/>
              <a:t>How to easily configure huge networks? </a:t>
            </a:r>
          </a:p>
        </p:txBody>
      </p:sp>
      <p:sp>
        <p:nvSpPr>
          <p:cNvPr id="16388" name="Slide Number Placeholder 3">
            <a:extLst>
              <a:ext uri="{FF2B5EF4-FFF2-40B4-BE49-F238E27FC236}">
                <a16:creationId xmlns:a16="http://schemas.microsoft.com/office/drawing/2014/main" id="{548944DE-207E-4549-8EAD-E656BA8287D7}"/>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C902D32D-D049-4DBE-B23C-377E090F7224}" type="slidenum">
              <a:rPr lang="en-US" altLang="en-US"/>
              <a:pPr eaLnBrk="1">
                <a:lnSpc>
                  <a:spcPct val="93000"/>
                </a:lnSpc>
                <a:buClr>
                  <a:srgbClr val="000000"/>
                </a:buClr>
                <a:buSzPct val="100000"/>
                <a:buFont typeface="Times New Roman" panose="02020603050405020304" pitchFamily="18" charset="0"/>
                <a:buNone/>
              </a:pPr>
              <a:t>4</a:t>
            </a:fld>
            <a:endParaRPr lang="en-US" altLang="en-US"/>
          </a:p>
        </p:txBody>
      </p:sp>
    </p:spTree>
    <p:extLst>
      <p:ext uri="{BB962C8B-B14F-4D97-AF65-F5344CB8AC3E}">
        <p14:creationId xmlns:p14="http://schemas.microsoft.com/office/powerpoint/2010/main" val="154073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6B88A4A6-ED4F-4770-B208-6397EC18CF82}"/>
              </a:ext>
            </a:extLst>
          </p:cNvPr>
          <p:cNvCxnSpPr/>
          <p:nvPr/>
        </p:nvCxnSpPr>
        <p:spPr>
          <a:xfrm flipV="1">
            <a:off x="3486151" y="3352801"/>
            <a:ext cx="1687513" cy="10001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6C00D479-6BB3-4E2A-8AA6-2D7E086EC360}"/>
              </a:ext>
            </a:extLst>
          </p:cNvPr>
          <p:cNvCxnSpPr/>
          <p:nvPr/>
        </p:nvCxnSpPr>
        <p:spPr>
          <a:xfrm>
            <a:off x="5937250" y="3181350"/>
            <a:ext cx="769938" cy="1162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B9C81144-03FA-4D8E-8971-8FA8E1179104}"/>
              </a:ext>
            </a:extLst>
          </p:cNvPr>
          <p:cNvCxnSpPr/>
          <p:nvPr/>
        </p:nvCxnSpPr>
        <p:spPr>
          <a:xfrm rot="5400000" flipH="1" flipV="1">
            <a:off x="5454651" y="4159251"/>
            <a:ext cx="220662" cy="1366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02EF345-A5B8-4309-971D-2079BCF40B3F}"/>
              </a:ext>
            </a:extLst>
          </p:cNvPr>
          <p:cNvCxnSpPr/>
          <p:nvPr/>
        </p:nvCxnSpPr>
        <p:spPr>
          <a:xfrm rot="16200000" flipH="1">
            <a:off x="2902744" y="4420394"/>
            <a:ext cx="762000" cy="10652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98C33F3-2316-48AB-ABBF-8D8FB6E434B2}"/>
              </a:ext>
            </a:extLst>
          </p:cNvPr>
          <p:cNvCxnSpPr/>
          <p:nvPr/>
        </p:nvCxnSpPr>
        <p:spPr>
          <a:xfrm flipV="1">
            <a:off x="7315201" y="3962400"/>
            <a:ext cx="1433513" cy="566738"/>
          </a:xfrm>
          <a:prstGeom prst="line">
            <a:avLst/>
          </a:prstGeom>
        </p:spPr>
        <p:style>
          <a:lnRef idx="2">
            <a:schemeClr val="accent1"/>
          </a:lnRef>
          <a:fillRef idx="0">
            <a:schemeClr val="accent1"/>
          </a:fillRef>
          <a:effectRef idx="1">
            <a:schemeClr val="accent1"/>
          </a:effectRef>
          <a:fontRef idx="minor">
            <a:schemeClr val="tx1"/>
          </a:fontRef>
        </p:style>
      </p:cxnSp>
      <p:sp>
        <p:nvSpPr>
          <p:cNvPr id="17415" name="Content Placeholder 2">
            <a:extLst>
              <a:ext uri="{FF2B5EF4-FFF2-40B4-BE49-F238E27FC236}">
                <a16:creationId xmlns:a16="http://schemas.microsoft.com/office/drawing/2014/main" id="{9C3DAFA6-A1D8-4C96-A607-7005CB3B9B7B}"/>
              </a:ext>
            </a:extLst>
          </p:cNvPr>
          <p:cNvSpPr>
            <a:spLocks noGrp="1" noChangeArrowheads="1"/>
          </p:cNvSpPr>
          <p:nvPr>
            <p:ph idx="1"/>
          </p:nvPr>
        </p:nvSpPr>
        <p:spPr>
          <a:xfrm>
            <a:off x="877888" y="1528764"/>
            <a:ext cx="10515600" cy="4351338"/>
          </a:xfrm>
        </p:spPr>
        <p:txBody>
          <a:bodyPr/>
          <a:lstStyle/>
          <a:p>
            <a:pPr eaLnBrk="1"/>
            <a:r>
              <a:rPr lang="en-US" altLang="en-US" b="1" dirty="0"/>
              <a:t>Old ways to configure a network </a:t>
            </a:r>
          </a:p>
          <a:p>
            <a:pPr marL="0" indent="0" eaLnBrk="1">
              <a:buNone/>
            </a:pPr>
            <a:endParaRPr lang="en-US" altLang="en-US" b="1" dirty="0"/>
          </a:p>
          <a:p>
            <a:pPr marL="0" indent="0" eaLnBrk="1">
              <a:buNone/>
            </a:pPr>
            <a:endParaRPr lang="en-US" altLang="en-US" b="1" dirty="0"/>
          </a:p>
          <a:p>
            <a:pPr marL="0" indent="0" eaLnBrk="1">
              <a:buNone/>
            </a:pPr>
            <a:endParaRPr lang="en-US" altLang="en-US" b="1" dirty="0"/>
          </a:p>
          <a:p>
            <a:pPr marL="0" indent="0" eaLnBrk="1">
              <a:buNone/>
            </a:pPr>
            <a:endParaRPr lang="en-US" altLang="en-US" b="1" dirty="0"/>
          </a:p>
        </p:txBody>
      </p:sp>
      <p:sp>
        <p:nvSpPr>
          <p:cNvPr id="17416" name="Title 1">
            <a:extLst>
              <a:ext uri="{FF2B5EF4-FFF2-40B4-BE49-F238E27FC236}">
                <a16:creationId xmlns:a16="http://schemas.microsoft.com/office/drawing/2014/main" id="{99964032-2C4C-42C0-9E0B-5C21F1F0DE20}"/>
              </a:ext>
            </a:extLst>
          </p:cNvPr>
          <p:cNvSpPr>
            <a:spLocks noGrp="1" noChangeArrowheads="1"/>
          </p:cNvSpPr>
          <p:nvPr>
            <p:ph type="title"/>
          </p:nvPr>
        </p:nvSpPr>
        <p:spPr>
          <a:xfrm>
            <a:off x="2209800" y="304800"/>
            <a:ext cx="8534400" cy="1143000"/>
          </a:xfrm>
        </p:spPr>
        <p:txBody>
          <a:bodyPr/>
          <a:lstStyle/>
          <a:p>
            <a:pPr eaLnBrk="1"/>
            <a:r>
              <a:rPr lang="en-US" altLang="en-US" b="1" u="sng" dirty="0">
                <a:latin typeface="Times New Roman" panose="02020603050405020304" pitchFamily="18" charset="0"/>
                <a:cs typeface="Times New Roman" panose="02020603050405020304" pitchFamily="18" charset="0"/>
              </a:rPr>
              <a:t>Limitations of Current Networks</a:t>
            </a:r>
          </a:p>
        </p:txBody>
      </p:sp>
      <p:sp>
        <p:nvSpPr>
          <p:cNvPr id="5" name="Rectangle 4">
            <a:extLst>
              <a:ext uri="{FF2B5EF4-FFF2-40B4-BE49-F238E27FC236}">
                <a16:creationId xmlns:a16="http://schemas.microsoft.com/office/drawing/2014/main" id="{373D3F6A-D363-4914-B1C6-05B52A1A9387}"/>
              </a:ext>
            </a:extLst>
          </p:cNvPr>
          <p:cNvSpPr/>
          <p:nvPr/>
        </p:nvSpPr>
        <p:spPr>
          <a:xfrm>
            <a:off x="1989139" y="3443289"/>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6" name="Rounded Rectangle 5">
            <a:extLst>
              <a:ext uri="{FF2B5EF4-FFF2-40B4-BE49-F238E27FC236}">
                <a16:creationId xmlns:a16="http://schemas.microsoft.com/office/drawing/2014/main" id="{7CFCD8C0-ABE5-438D-9CB6-1FD0B935AF5F}"/>
              </a:ext>
            </a:extLst>
          </p:cNvPr>
          <p:cNvSpPr/>
          <p:nvPr/>
        </p:nvSpPr>
        <p:spPr>
          <a:xfrm>
            <a:off x="2089150" y="4243389"/>
            <a:ext cx="1339850" cy="420687"/>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7" name="Group 54">
            <a:extLst>
              <a:ext uri="{FF2B5EF4-FFF2-40B4-BE49-F238E27FC236}">
                <a16:creationId xmlns:a16="http://schemas.microsoft.com/office/drawing/2014/main" id="{DDCEF354-993B-428F-9EAE-ACBCA284359D}"/>
              </a:ext>
            </a:extLst>
          </p:cNvPr>
          <p:cNvGrpSpPr>
            <a:grpSpLocks/>
          </p:cNvGrpSpPr>
          <p:nvPr/>
        </p:nvGrpSpPr>
        <p:grpSpPr bwMode="auto">
          <a:xfrm>
            <a:off x="2089150" y="3532189"/>
            <a:ext cx="1339850" cy="344487"/>
            <a:chOff x="558086" y="3810293"/>
            <a:chExt cx="1339620" cy="343744"/>
          </a:xfrm>
        </p:grpSpPr>
        <p:grpSp>
          <p:nvGrpSpPr>
            <p:cNvPr id="17490" name="Rounded Rectangle 4">
              <a:extLst>
                <a:ext uri="{FF2B5EF4-FFF2-40B4-BE49-F238E27FC236}">
                  <a16:creationId xmlns:a16="http://schemas.microsoft.com/office/drawing/2014/main" id="{17456206-A46B-4A8E-A54B-99AB50D72F01}"/>
                </a:ext>
              </a:extLst>
            </p:cNvPr>
            <p:cNvGrpSpPr>
              <a:grpSpLocks/>
            </p:cNvGrpSpPr>
            <p:nvPr/>
          </p:nvGrpSpPr>
          <p:grpSpPr bwMode="auto">
            <a:xfrm>
              <a:off x="498224" y="3772708"/>
              <a:ext cx="451104" cy="457200"/>
              <a:chOff x="505968" y="3974592"/>
              <a:chExt cx="451104" cy="457200"/>
            </a:xfrm>
          </p:grpSpPr>
          <p:pic>
            <p:nvPicPr>
              <p:cNvPr id="17498" name="Rounded Rectangle 4">
                <a:extLst>
                  <a:ext uri="{FF2B5EF4-FFF2-40B4-BE49-F238E27FC236}">
                    <a16:creationId xmlns:a16="http://schemas.microsoft.com/office/drawing/2014/main" id="{E4B7BC95-9B00-422E-9293-C9140F7A834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3974592"/>
                <a:ext cx="45110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9" name="Text Box 9">
                <a:extLst>
                  <a:ext uri="{FF2B5EF4-FFF2-40B4-BE49-F238E27FC236}">
                    <a16:creationId xmlns:a16="http://schemas.microsoft.com/office/drawing/2014/main" id="{1D23A41C-10F9-4274-8C1A-F1BB9D5DB316}"/>
                  </a:ext>
                </a:extLst>
              </p:cNvPr>
              <p:cNvSpPr txBox="1">
                <a:spLocks noChangeArrowheads="1"/>
              </p:cNvSpPr>
              <p:nvPr/>
            </p:nvSpPr>
            <p:spPr bwMode="auto">
              <a:xfrm>
                <a:off x="582179"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91" name="Rounded Rectangle 5">
              <a:extLst>
                <a:ext uri="{FF2B5EF4-FFF2-40B4-BE49-F238E27FC236}">
                  <a16:creationId xmlns:a16="http://schemas.microsoft.com/office/drawing/2014/main" id="{23F7948A-C580-420F-96E6-A52842843D13}"/>
                </a:ext>
              </a:extLst>
            </p:cNvPr>
            <p:cNvGrpSpPr>
              <a:grpSpLocks/>
            </p:cNvGrpSpPr>
            <p:nvPr/>
          </p:nvGrpSpPr>
          <p:grpSpPr bwMode="auto">
            <a:xfrm>
              <a:off x="833504" y="3772708"/>
              <a:ext cx="451104" cy="457200"/>
              <a:chOff x="841248" y="3974592"/>
              <a:chExt cx="451104" cy="457200"/>
            </a:xfrm>
          </p:grpSpPr>
          <p:pic>
            <p:nvPicPr>
              <p:cNvPr id="17496" name="Rounded Rectangle 5">
                <a:extLst>
                  <a:ext uri="{FF2B5EF4-FFF2-40B4-BE49-F238E27FC236}">
                    <a16:creationId xmlns:a16="http://schemas.microsoft.com/office/drawing/2014/main" id="{6751AA19-E456-4BF6-8B0C-BF164DEE8E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 y="3974592"/>
                <a:ext cx="45110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7" name="Text Box 12">
                <a:extLst>
                  <a:ext uri="{FF2B5EF4-FFF2-40B4-BE49-F238E27FC236}">
                    <a16:creationId xmlns:a16="http://schemas.microsoft.com/office/drawing/2014/main" id="{F7DD6763-57DF-4CB5-8B61-AF69D740C854}"/>
                  </a:ext>
                </a:extLst>
              </p:cNvPr>
              <p:cNvSpPr txBox="1">
                <a:spLocks noChangeArrowheads="1"/>
              </p:cNvSpPr>
              <p:nvPr/>
            </p:nvSpPr>
            <p:spPr bwMode="auto">
              <a:xfrm>
                <a:off x="91708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92" name="Rounded Rectangle 6">
              <a:extLst>
                <a:ext uri="{FF2B5EF4-FFF2-40B4-BE49-F238E27FC236}">
                  <a16:creationId xmlns:a16="http://schemas.microsoft.com/office/drawing/2014/main" id="{1199F02A-FEBD-4458-92F3-92D4C401B0B5}"/>
                </a:ext>
              </a:extLst>
            </p:cNvPr>
            <p:cNvGrpSpPr>
              <a:grpSpLocks/>
            </p:cNvGrpSpPr>
            <p:nvPr/>
          </p:nvGrpSpPr>
          <p:grpSpPr bwMode="auto">
            <a:xfrm>
              <a:off x="1504064" y="3772708"/>
              <a:ext cx="451104" cy="457200"/>
              <a:chOff x="1511808" y="3974592"/>
              <a:chExt cx="451104" cy="457200"/>
            </a:xfrm>
          </p:grpSpPr>
          <p:pic>
            <p:nvPicPr>
              <p:cNvPr id="17494" name="Rounded Rectangle 6">
                <a:extLst>
                  <a:ext uri="{FF2B5EF4-FFF2-40B4-BE49-F238E27FC236}">
                    <a16:creationId xmlns:a16="http://schemas.microsoft.com/office/drawing/2014/main" id="{2FE4A75F-91E7-4DFD-BD12-44B394C96F4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808" y="3974592"/>
                <a:ext cx="45110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5" name="Text Box 15">
                <a:extLst>
                  <a:ext uri="{FF2B5EF4-FFF2-40B4-BE49-F238E27FC236}">
                    <a16:creationId xmlns:a16="http://schemas.microsoft.com/office/drawing/2014/main" id="{F2141950-BD56-4CD0-AE5B-129D4BA49685}"/>
                  </a:ext>
                </a:extLst>
              </p:cNvPr>
              <p:cNvSpPr txBox="1">
                <a:spLocks noChangeArrowheads="1"/>
              </p:cNvSpPr>
              <p:nvPr/>
            </p:nvSpPr>
            <p:spPr bwMode="auto">
              <a:xfrm>
                <a:off x="158689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7493" name="Straight Connector 10">
              <a:extLst>
                <a:ext uri="{FF2B5EF4-FFF2-40B4-BE49-F238E27FC236}">
                  <a16:creationId xmlns:a16="http://schemas.microsoft.com/office/drawing/2014/main" id="{B2D78FED-62FF-46E5-B3ED-762E9841BFB2}"/>
                </a:ext>
              </a:extLst>
            </p:cNvPr>
            <p:cNvCxnSpPr>
              <a:cxnSpLocks noChangeShapeType="1"/>
              <a:stCxn id="17496" idx="3"/>
              <a:endCxn id="17494" idx="1"/>
            </p:cNvCxnSpPr>
            <p:nvPr/>
          </p:nvCxnSpPr>
          <p:spPr bwMode="auto">
            <a:xfrm>
              <a:off x="1227896" y="39821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18" name="Rectangle 17">
            <a:extLst>
              <a:ext uri="{FF2B5EF4-FFF2-40B4-BE49-F238E27FC236}">
                <a16:creationId xmlns:a16="http://schemas.microsoft.com/office/drawing/2014/main" id="{9FD905B6-B433-4F59-9719-8FC4520FE49E}"/>
              </a:ext>
            </a:extLst>
          </p:cNvPr>
          <p:cNvSpPr/>
          <p:nvPr/>
        </p:nvSpPr>
        <p:spPr>
          <a:xfrm>
            <a:off x="4411664" y="21685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19" name="Rounded Rectangle 18">
            <a:extLst>
              <a:ext uri="{FF2B5EF4-FFF2-40B4-BE49-F238E27FC236}">
                <a16:creationId xmlns:a16="http://schemas.microsoft.com/office/drawing/2014/main" id="{050F7BFD-687A-4CA4-A61D-48F509EC4F51}"/>
              </a:ext>
            </a:extLst>
          </p:cNvPr>
          <p:cNvSpPr/>
          <p:nvPr/>
        </p:nvSpPr>
        <p:spPr>
          <a:xfrm>
            <a:off x="4511675" y="296862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20" name="Group 58">
            <a:extLst>
              <a:ext uri="{FF2B5EF4-FFF2-40B4-BE49-F238E27FC236}">
                <a16:creationId xmlns:a16="http://schemas.microsoft.com/office/drawing/2014/main" id="{8D036DDE-7E8B-4104-B19F-35E1B97C85B4}"/>
              </a:ext>
            </a:extLst>
          </p:cNvPr>
          <p:cNvGrpSpPr>
            <a:grpSpLocks/>
          </p:cNvGrpSpPr>
          <p:nvPr/>
        </p:nvGrpSpPr>
        <p:grpSpPr bwMode="auto">
          <a:xfrm>
            <a:off x="4511675" y="2257425"/>
            <a:ext cx="1339850" cy="342900"/>
            <a:chOff x="2988148" y="2012694"/>
            <a:chExt cx="1339620" cy="343744"/>
          </a:xfrm>
        </p:grpSpPr>
        <p:grpSp>
          <p:nvGrpSpPr>
            <p:cNvPr id="17480" name="Rounded Rectangle 14">
              <a:extLst>
                <a:ext uri="{FF2B5EF4-FFF2-40B4-BE49-F238E27FC236}">
                  <a16:creationId xmlns:a16="http://schemas.microsoft.com/office/drawing/2014/main" id="{ADFCFCCF-B9E7-4AE7-B6AA-103650A3ADCD}"/>
                </a:ext>
              </a:extLst>
            </p:cNvPr>
            <p:cNvGrpSpPr>
              <a:grpSpLocks/>
            </p:cNvGrpSpPr>
            <p:nvPr/>
          </p:nvGrpSpPr>
          <p:grpSpPr bwMode="auto">
            <a:xfrm>
              <a:off x="2926080" y="1976428"/>
              <a:ext cx="451104" cy="451104"/>
              <a:chOff x="2926080" y="2700528"/>
              <a:chExt cx="451104" cy="451104"/>
            </a:xfrm>
          </p:grpSpPr>
          <p:pic>
            <p:nvPicPr>
              <p:cNvPr id="17488" name="Rounded Rectangle 14">
                <a:extLst>
                  <a:ext uri="{FF2B5EF4-FFF2-40B4-BE49-F238E27FC236}">
                    <a16:creationId xmlns:a16="http://schemas.microsoft.com/office/drawing/2014/main" id="{5378B5B1-52AE-4CBC-8AA4-5B00F65BB2E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080" y="2700528"/>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9" name="Text Box 24">
                <a:extLst>
                  <a:ext uri="{FF2B5EF4-FFF2-40B4-BE49-F238E27FC236}">
                    <a16:creationId xmlns:a16="http://schemas.microsoft.com/office/drawing/2014/main" id="{186D2DD2-F86C-479E-A64E-D5F45381E599}"/>
                  </a:ext>
                </a:extLst>
              </p:cNvPr>
              <p:cNvSpPr txBox="1">
                <a:spLocks noChangeArrowheads="1"/>
              </p:cNvSpPr>
              <p:nvPr/>
            </p:nvSpPr>
            <p:spPr bwMode="auto">
              <a:xfrm>
                <a:off x="3004497"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81" name="Rounded Rectangle 15">
              <a:extLst>
                <a:ext uri="{FF2B5EF4-FFF2-40B4-BE49-F238E27FC236}">
                  <a16:creationId xmlns:a16="http://schemas.microsoft.com/office/drawing/2014/main" id="{7C53C9AA-ED97-402A-90AD-8DCFE3D2DD59}"/>
                </a:ext>
              </a:extLst>
            </p:cNvPr>
            <p:cNvGrpSpPr>
              <a:grpSpLocks/>
            </p:cNvGrpSpPr>
            <p:nvPr/>
          </p:nvGrpSpPr>
          <p:grpSpPr bwMode="auto">
            <a:xfrm>
              <a:off x="3261360" y="1976428"/>
              <a:ext cx="451104" cy="451104"/>
              <a:chOff x="3261360" y="2700528"/>
              <a:chExt cx="451104" cy="451104"/>
            </a:xfrm>
          </p:grpSpPr>
          <p:pic>
            <p:nvPicPr>
              <p:cNvPr id="17486" name="Rounded Rectangle 15">
                <a:extLst>
                  <a:ext uri="{FF2B5EF4-FFF2-40B4-BE49-F238E27FC236}">
                    <a16:creationId xmlns:a16="http://schemas.microsoft.com/office/drawing/2014/main" id="{880C6109-4156-4ECE-850D-BD4B224B3C2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0" y="2700528"/>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7" name="Text Box 27">
                <a:extLst>
                  <a:ext uri="{FF2B5EF4-FFF2-40B4-BE49-F238E27FC236}">
                    <a16:creationId xmlns:a16="http://schemas.microsoft.com/office/drawing/2014/main" id="{0A66C5D2-B255-4345-BB30-8DDE865EC8F3}"/>
                  </a:ext>
                </a:extLst>
              </p:cNvPr>
              <p:cNvSpPr txBox="1">
                <a:spLocks noChangeArrowheads="1"/>
              </p:cNvSpPr>
              <p:nvPr/>
            </p:nvSpPr>
            <p:spPr bwMode="auto">
              <a:xfrm>
                <a:off x="333940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82" name="Rounded Rectangle 16">
              <a:extLst>
                <a:ext uri="{FF2B5EF4-FFF2-40B4-BE49-F238E27FC236}">
                  <a16:creationId xmlns:a16="http://schemas.microsoft.com/office/drawing/2014/main" id="{27C82881-7A8D-49CA-B67C-7DA65A6C4033}"/>
                </a:ext>
              </a:extLst>
            </p:cNvPr>
            <p:cNvGrpSpPr>
              <a:grpSpLocks/>
            </p:cNvGrpSpPr>
            <p:nvPr/>
          </p:nvGrpSpPr>
          <p:grpSpPr bwMode="auto">
            <a:xfrm>
              <a:off x="3931920" y="1976428"/>
              <a:ext cx="451104" cy="451104"/>
              <a:chOff x="3931920" y="2700528"/>
              <a:chExt cx="451104" cy="451104"/>
            </a:xfrm>
          </p:grpSpPr>
          <p:pic>
            <p:nvPicPr>
              <p:cNvPr id="17484" name="Rounded Rectangle 16">
                <a:extLst>
                  <a:ext uri="{FF2B5EF4-FFF2-40B4-BE49-F238E27FC236}">
                    <a16:creationId xmlns:a16="http://schemas.microsoft.com/office/drawing/2014/main" id="{1BCFFF2B-F0DA-431A-9CA5-3B80F49E31D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1920" y="2700528"/>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5" name="Text Box 30">
                <a:extLst>
                  <a:ext uri="{FF2B5EF4-FFF2-40B4-BE49-F238E27FC236}">
                    <a16:creationId xmlns:a16="http://schemas.microsoft.com/office/drawing/2014/main" id="{16326357-9026-4020-B971-70C3F0D175E0}"/>
                  </a:ext>
                </a:extLst>
              </p:cNvPr>
              <p:cNvSpPr txBox="1">
                <a:spLocks noChangeArrowheads="1"/>
              </p:cNvSpPr>
              <p:nvPr/>
            </p:nvSpPr>
            <p:spPr bwMode="auto">
              <a:xfrm>
                <a:off x="400921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7483" name="Straight Connector 23">
              <a:extLst>
                <a:ext uri="{FF2B5EF4-FFF2-40B4-BE49-F238E27FC236}">
                  <a16:creationId xmlns:a16="http://schemas.microsoft.com/office/drawing/2014/main" id="{6EFCD936-9173-4D21-A660-B46468572A82}"/>
                </a:ext>
              </a:extLst>
            </p:cNvPr>
            <p:cNvCxnSpPr>
              <a:cxnSpLocks noChangeShapeType="1"/>
              <a:stCxn id="17486" idx="3"/>
              <a:endCxn id="17484" idx="1"/>
            </p:cNvCxnSpPr>
            <p:nvPr/>
          </p:nvCxnSpPr>
          <p:spPr bwMode="auto">
            <a:xfrm>
              <a:off x="3657958" y="2184567"/>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31" name="Rectangle 30">
            <a:extLst>
              <a:ext uri="{FF2B5EF4-FFF2-40B4-BE49-F238E27FC236}">
                <a16:creationId xmlns:a16="http://schemas.microsoft.com/office/drawing/2014/main" id="{0D4BEB18-E43A-4B17-A236-5570216D4EEA}"/>
              </a:ext>
            </a:extLst>
          </p:cNvPr>
          <p:cNvSpPr/>
          <p:nvPr/>
        </p:nvSpPr>
        <p:spPr>
          <a:xfrm>
            <a:off x="8140700" y="2763838"/>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32" name="Rounded Rectangle 31">
            <a:extLst>
              <a:ext uri="{FF2B5EF4-FFF2-40B4-BE49-F238E27FC236}">
                <a16:creationId xmlns:a16="http://schemas.microsoft.com/office/drawing/2014/main" id="{D46135EF-6533-427E-A297-3ED8C10806E3}"/>
              </a:ext>
            </a:extLst>
          </p:cNvPr>
          <p:cNvSpPr/>
          <p:nvPr/>
        </p:nvSpPr>
        <p:spPr>
          <a:xfrm>
            <a:off x="8242301" y="3563939"/>
            <a:ext cx="1338263" cy="420687"/>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33" name="Group 57">
            <a:extLst>
              <a:ext uri="{FF2B5EF4-FFF2-40B4-BE49-F238E27FC236}">
                <a16:creationId xmlns:a16="http://schemas.microsoft.com/office/drawing/2014/main" id="{6C9450ED-CDAA-483E-9EEC-9DDA06155826}"/>
              </a:ext>
            </a:extLst>
          </p:cNvPr>
          <p:cNvGrpSpPr>
            <a:grpSpLocks/>
          </p:cNvGrpSpPr>
          <p:nvPr/>
        </p:nvGrpSpPr>
        <p:grpSpPr bwMode="auto">
          <a:xfrm>
            <a:off x="8242301" y="2852739"/>
            <a:ext cx="1338263" cy="344487"/>
            <a:chOff x="6717510" y="2608253"/>
            <a:chExt cx="1339620" cy="343744"/>
          </a:xfrm>
        </p:grpSpPr>
        <p:grpSp>
          <p:nvGrpSpPr>
            <p:cNvPr id="17470" name="Rounded Rectangle 22">
              <a:extLst>
                <a:ext uri="{FF2B5EF4-FFF2-40B4-BE49-F238E27FC236}">
                  <a16:creationId xmlns:a16="http://schemas.microsoft.com/office/drawing/2014/main" id="{0731D6F5-1790-437D-8F86-97108A4C3E30}"/>
                </a:ext>
              </a:extLst>
            </p:cNvPr>
            <p:cNvGrpSpPr>
              <a:grpSpLocks/>
            </p:cNvGrpSpPr>
            <p:nvPr/>
          </p:nvGrpSpPr>
          <p:grpSpPr bwMode="auto">
            <a:xfrm>
              <a:off x="6656832" y="2573836"/>
              <a:ext cx="451104" cy="451104"/>
              <a:chOff x="6656832" y="3297936"/>
              <a:chExt cx="451104" cy="451104"/>
            </a:xfrm>
          </p:grpSpPr>
          <p:pic>
            <p:nvPicPr>
              <p:cNvPr id="17478" name="Rounded Rectangle 22">
                <a:extLst>
                  <a:ext uri="{FF2B5EF4-FFF2-40B4-BE49-F238E27FC236}">
                    <a16:creationId xmlns:a16="http://schemas.microsoft.com/office/drawing/2014/main" id="{9D970776-743C-48AC-9488-31389D256BA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6832" y="32979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9" name="Text Box 39">
                <a:extLst>
                  <a:ext uri="{FF2B5EF4-FFF2-40B4-BE49-F238E27FC236}">
                    <a16:creationId xmlns:a16="http://schemas.microsoft.com/office/drawing/2014/main" id="{728150E4-3CD9-4F93-B2C5-15FDA85D5EED}"/>
                  </a:ext>
                </a:extLst>
              </p:cNvPr>
              <p:cNvSpPr txBox="1">
                <a:spLocks noChangeArrowheads="1"/>
              </p:cNvSpPr>
              <p:nvPr/>
            </p:nvSpPr>
            <p:spPr bwMode="auto">
              <a:xfrm>
                <a:off x="6733859"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71" name="Rounded Rectangle 23">
              <a:extLst>
                <a:ext uri="{FF2B5EF4-FFF2-40B4-BE49-F238E27FC236}">
                  <a16:creationId xmlns:a16="http://schemas.microsoft.com/office/drawing/2014/main" id="{9364ACDF-B7C3-44BB-AA0A-3B7F0650D610}"/>
                </a:ext>
              </a:extLst>
            </p:cNvPr>
            <p:cNvGrpSpPr>
              <a:grpSpLocks/>
            </p:cNvGrpSpPr>
            <p:nvPr/>
          </p:nvGrpSpPr>
          <p:grpSpPr bwMode="auto">
            <a:xfrm>
              <a:off x="6992112" y="2573836"/>
              <a:ext cx="451104" cy="451104"/>
              <a:chOff x="6992112" y="3297936"/>
              <a:chExt cx="451104" cy="451104"/>
            </a:xfrm>
          </p:grpSpPr>
          <p:pic>
            <p:nvPicPr>
              <p:cNvPr id="17476" name="Rounded Rectangle 23">
                <a:extLst>
                  <a:ext uri="{FF2B5EF4-FFF2-40B4-BE49-F238E27FC236}">
                    <a16:creationId xmlns:a16="http://schemas.microsoft.com/office/drawing/2014/main" id="{78A66EEC-A049-4B04-A27F-CE3147AA127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2112" y="32979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7" name="Text Box 42">
                <a:extLst>
                  <a:ext uri="{FF2B5EF4-FFF2-40B4-BE49-F238E27FC236}">
                    <a16:creationId xmlns:a16="http://schemas.microsoft.com/office/drawing/2014/main" id="{BEBBF95A-8CD9-49D6-9F90-BB6C26AAA93D}"/>
                  </a:ext>
                </a:extLst>
              </p:cNvPr>
              <p:cNvSpPr txBox="1">
                <a:spLocks noChangeArrowheads="1"/>
              </p:cNvSpPr>
              <p:nvPr/>
            </p:nvSpPr>
            <p:spPr bwMode="auto">
              <a:xfrm>
                <a:off x="706876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72" name="Rounded Rectangle 24">
              <a:extLst>
                <a:ext uri="{FF2B5EF4-FFF2-40B4-BE49-F238E27FC236}">
                  <a16:creationId xmlns:a16="http://schemas.microsoft.com/office/drawing/2014/main" id="{6D959962-B5BE-48F8-9096-BF63225499CF}"/>
                </a:ext>
              </a:extLst>
            </p:cNvPr>
            <p:cNvGrpSpPr>
              <a:grpSpLocks/>
            </p:cNvGrpSpPr>
            <p:nvPr/>
          </p:nvGrpSpPr>
          <p:grpSpPr bwMode="auto">
            <a:xfrm>
              <a:off x="7662672" y="2573836"/>
              <a:ext cx="451104" cy="451104"/>
              <a:chOff x="7662672" y="3297936"/>
              <a:chExt cx="451104" cy="451104"/>
            </a:xfrm>
          </p:grpSpPr>
          <p:pic>
            <p:nvPicPr>
              <p:cNvPr id="17474" name="Rounded Rectangle 24">
                <a:extLst>
                  <a:ext uri="{FF2B5EF4-FFF2-40B4-BE49-F238E27FC236}">
                    <a16:creationId xmlns:a16="http://schemas.microsoft.com/office/drawing/2014/main" id="{5D470F4B-4C15-4006-9B6F-7341364A5AB0}"/>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2672" y="32979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5" name="Text Box 45">
                <a:extLst>
                  <a:ext uri="{FF2B5EF4-FFF2-40B4-BE49-F238E27FC236}">
                    <a16:creationId xmlns:a16="http://schemas.microsoft.com/office/drawing/2014/main" id="{CC05E58C-792A-4D20-9020-5333D606819E}"/>
                  </a:ext>
                </a:extLst>
              </p:cNvPr>
              <p:cNvSpPr txBox="1">
                <a:spLocks noChangeArrowheads="1"/>
              </p:cNvSpPr>
              <p:nvPr/>
            </p:nvSpPr>
            <p:spPr bwMode="auto">
              <a:xfrm>
                <a:off x="773857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7473" name="Straight Connector 36">
              <a:extLst>
                <a:ext uri="{FF2B5EF4-FFF2-40B4-BE49-F238E27FC236}">
                  <a16:creationId xmlns:a16="http://schemas.microsoft.com/office/drawing/2014/main" id="{0EB6C985-3013-49E2-8022-01B1E0E631F5}"/>
                </a:ext>
              </a:extLst>
            </p:cNvPr>
            <p:cNvCxnSpPr>
              <a:cxnSpLocks noChangeShapeType="1"/>
              <a:stCxn id="17476" idx="3"/>
              <a:endCxn id="17474" idx="1"/>
            </p:cNvCxnSpPr>
            <p:nvPr/>
          </p:nvCxnSpPr>
          <p:spPr bwMode="auto">
            <a:xfrm>
              <a:off x="7387320" y="278012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44" name="Rectangle 43">
            <a:extLst>
              <a:ext uri="{FF2B5EF4-FFF2-40B4-BE49-F238E27FC236}">
                <a16:creationId xmlns:a16="http://schemas.microsoft.com/office/drawing/2014/main" id="{23E417BF-B930-45F8-A125-614C28D1374E}"/>
              </a:ext>
            </a:extLst>
          </p:cNvPr>
          <p:cNvSpPr/>
          <p:nvPr/>
        </p:nvSpPr>
        <p:spPr>
          <a:xfrm>
            <a:off x="3816350" y="4859339"/>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45" name="Rounded Rectangle 44">
            <a:extLst>
              <a:ext uri="{FF2B5EF4-FFF2-40B4-BE49-F238E27FC236}">
                <a16:creationId xmlns:a16="http://schemas.microsoft.com/office/drawing/2014/main" id="{DCEA0336-5540-468F-AD85-8277F2FA4E3C}"/>
              </a:ext>
            </a:extLst>
          </p:cNvPr>
          <p:cNvSpPr/>
          <p:nvPr/>
        </p:nvSpPr>
        <p:spPr>
          <a:xfrm>
            <a:off x="3916363" y="566102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46" name="Group 55">
            <a:extLst>
              <a:ext uri="{FF2B5EF4-FFF2-40B4-BE49-F238E27FC236}">
                <a16:creationId xmlns:a16="http://schemas.microsoft.com/office/drawing/2014/main" id="{D30A8B7D-324C-4857-BB08-E0168E492A11}"/>
              </a:ext>
            </a:extLst>
          </p:cNvPr>
          <p:cNvGrpSpPr>
            <a:grpSpLocks/>
          </p:cNvGrpSpPr>
          <p:nvPr/>
        </p:nvGrpSpPr>
        <p:grpSpPr bwMode="auto">
          <a:xfrm>
            <a:off x="3916363" y="4949825"/>
            <a:ext cx="1339850" cy="342900"/>
            <a:chOff x="2995893" y="5485693"/>
            <a:chExt cx="1339620" cy="343744"/>
          </a:xfrm>
        </p:grpSpPr>
        <p:grpSp>
          <p:nvGrpSpPr>
            <p:cNvPr id="17460" name="Rounded Rectangle 30">
              <a:extLst>
                <a:ext uri="{FF2B5EF4-FFF2-40B4-BE49-F238E27FC236}">
                  <a16:creationId xmlns:a16="http://schemas.microsoft.com/office/drawing/2014/main" id="{223A3DBE-3FCD-4A61-A071-338ADFF037B9}"/>
                </a:ext>
              </a:extLst>
            </p:cNvPr>
            <p:cNvGrpSpPr>
              <a:grpSpLocks/>
            </p:cNvGrpSpPr>
            <p:nvPr/>
          </p:nvGrpSpPr>
          <p:grpSpPr bwMode="auto">
            <a:xfrm>
              <a:off x="2931966" y="5451742"/>
              <a:ext cx="451104" cy="451104"/>
              <a:chOff x="2328672" y="5394960"/>
              <a:chExt cx="451104" cy="451104"/>
            </a:xfrm>
          </p:grpSpPr>
          <p:pic>
            <p:nvPicPr>
              <p:cNvPr id="17468" name="Rounded Rectangle 30">
                <a:extLst>
                  <a:ext uri="{FF2B5EF4-FFF2-40B4-BE49-F238E27FC236}">
                    <a16:creationId xmlns:a16="http://schemas.microsoft.com/office/drawing/2014/main" id="{8FFAB3C3-63F7-4070-BC20-72E1AE87EC4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8672" y="5394960"/>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9" name="Text Box 54">
                <a:extLst>
                  <a:ext uri="{FF2B5EF4-FFF2-40B4-BE49-F238E27FC236}">
                    <a16:creationId xmlns:a16="http://schemas.microsoft.com/office/drawing/2014/main" id="{F2E4245A-79D7-476E-816A-BCFC4B04994D}"/>
                  </a:ext>
                </a:extLst>
              </p:cNvPr>
              <p:cNvSpPr txBox="1">
                <a:spLocks noChangeArrowheads="1"/>
              </p:cNvSpPr>
              <p:nvPr/>
            </p:nvSpPr>
            <p:spPr bwMode="auto">
              <a:xfrm>
                <a:off x="2408948"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61" name="Rounded Rectangle 31">
              <a:extLst>
                <a:ext uri="{FF2B5EF4-FFF2-40B4-BE49-F238E27FC236}">
                  <a16:creationId xmlns:a16="http://schemas.microsoft.com/office/drawing/2014/main" id="{923ED90D-557E-4025-9BAF-85869B6CB4CA}"/>
                </a:ext>
              </a:extLst>
            </p:cNvPr>
            <p:cNvGrpSpPr>
              <a:grpSpLocks/>
            </p:cNvGrpSpPr>
            <p:nvPr/>
          </p:nvGrpSpPr>
          <p:grpSpPr bwMode="auto">
            <a:xfrm>
              <a:off x="3267246" y="5451742"/>
              <a:ext cx="451104" cy="451104"/>
              <a:chOff x="2663952" y="5394960"/>
              <a:chExt cx="451104" cy="451104"/>
            </a:xfrm>
          </p:grpSpPr>
          <p:pic>
            <p:nvPicPr>
              <p:cNvPr id="17466" name="Rounded Rectangle 31">
                <a:extLst>
                  <a:ext uri="{FF2B5EF4-FFF2-40B4-BE49-F238E27FC236}">
                    <a16:creationId xmlns:a16="http://schemas.microsoft.com/office/drawing/2014/main" id="{46DF7A6D-FF17-42E4-A0C5-7BB737E8D7D0}"/>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3952" y="5394960"/>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7" name="Text Box 57">
                <a:extLst>
                  <a:ext uri="{FF2B5EF4-FFF2-40B4-BE49-F238E27FC236}">
                    <a16:creationId xmlns:a16="http://schemas.microsoft.com/office/drawing/2014/main" id="{102512C7-D24E-4C90-8A8C-377BF5C7B493}"/>
                  </a:ext>
                </a:extLst>
              </p:cNvPr>
              <p:cNvSpPr txBox="1">
                <a:spLocks noChangeArrowheads="1"/>
              </p:cNvSpPr>
              <p:nvPr/>
            </p:nvSpPr>
            <p:spPr bwMode="auto">
              <a:xfrm>
                <a:off x="274385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62" name="Rounded Rectangle 32">
              <a:extLst>
                <a:ext uri="{FF2B5EF4-FFF2-40B4-BE49-F238E27FC236}">
                  <a16:creationId xmlns:a16="http://schemas.microsoft.com/office/drawing/2014/main" id="{21186B70-3C01-4A2F-A58E-42358B09F8FC}"/>
                </a:ext>
              </a:extLst>
            </p:cNvPr>
            <p:cNvGrpSpPr>
              <a:grpSpLocks/>
            </p:cNvGrpSpPr>
            <p:nvPr/>
          </p:nvGrpSpPr>
          <p:grpSpPr bwMode="auto">
            <a:xfrm>
              <a:off x="3937806" y="5451742"/>
              <a:ext cx="451104" cy="451104"/>
              <a:chOff x="3334512" y="5394960"/>
              <a:chExt cx="451104" cy="451104"/>
            </a:xfrm>
          </p:grpSpPr>
          <p:pic>
            <p:nvPicPr>
              <p:cNvPr id="17464" name="Rounded Rectangle 32">
                <a:extLst>
                  <a:ext uri="{FF2B5EF4-FFF2-40B4-BE49-F238E27FC236}">
                    <a16:creationId xmlns:a16="http://schemas.microsoft.com/office/drawing/2014/main" id="{C4194EB2-018E-4C74-BF2B-838D717E86C1}"/>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4512" y="5394960"/>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5" name="Text Box 60">
                <a:extLst>
                  <a:ext uri="{FF2B5EF4-FFF2-40B4-BE49-F238E27FC236}">
                    <a16:creationId xmlns:a16="http://schemas.microsoft.com/office/drawing/2014/main" id="{FBFB0380-25FD-43D1-B2B2-2EE68CE9B553}"/>
                  </a:ext>
                </a:extLst>
              </p:cNvPr>
              <p:cNvSpPr txBox="1">
                <a:spLocks noChangeArrowheads="1"/>
              </p:cNvSpPr>
              <p:nvPr/>
            </p:nvSpPr>
            <p:spPr bwMode="auto">
              <a:xfrm>
                <a:off x="341366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7463" name="Straight Connector 49">
              <a:extLst>
                <a:ext uri="{FF2B5EF4-FFF2-40B4-BE49-F238E27FC236}">
                  <a16:creationId xmlns:a16="http://schemas.microsoft.com/office/drawing/2014/main" id="{482FEB4D-5D48-45AC-B490-27734E060357}"/>
                </a:ext>
              </a:extLst>
            </p:cNvPr>
            <p:cNvCxnSpPr>
              <a:cxnSpLocks noChangeShapeType="1"/>
              <a:stCxn id="17466" idx="3"/>
              <a:endCxn id="17464" idx="1"/>
            </p:cNvCxnSpPr>
            <p:nvPr/>
          </p:nvCxnSpPr>
          <p:spPr bwMode="auto">
            <a:xfrm>
              <a:off x="3665703" y="56575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57" name="Rectangle 56">
            <a:extLst>
              <a:ext uri="{FF2B5EF4-FFF2-40B4-BE49-F238E27FC236}">
                <a16:creationId xmlns:a16="http://schemas.microsoft.com/office/drawing/2014/main" id="{2A78621F-3E33-4B2A-AAA0-2A7E34004BFB}"/>
              </a:ext>
            </a:extLst>
          </p:cNvPr>
          <p:cNvSpPr/>
          <p:nvPr/>
        </p:nvSpPr>
        <p:spPr>
          <a:xfrm>
            <a:off x="5945189" y="39846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58" name="Rounded Rectangle 57">
            <a:extLst>
              <a:ext uri="{FF2B5EF4-FFF2-40B4-BE49-F238E27FC236}">
                <a16:creationId xmlns:a16="http://schemas.microsoft.com/office/drawing/2014/main" id="{9CAB8291-F678-4D08-A457-679F5ED67298}"/>
              </a:ext>
            </a:extLst>
          </p:cNvPr>
          <p:cNvSpPr/>
          <p:nvPr/>
        </p:nvSpPr>
        <p:spPr>
          <a:xfrm>
            <a:off x="6045200" y="478472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sp>
        <p:nvSpPr>
          <p:cNvPr id="59" name="Rounded Rectangle 58">
            <a:extLst>
              <a:ext uri="{FF2B5EF4-FFF2-40B4-BE49-F238E27FC236}">
                <a16:creationId xmlns:a16="http://schemas.microsoft.com/office/drawing/2014/main" id="{5BBF7ED5-41D6-4041-B9B3-03C102BA028B}"/>
              </a:ext>
            </a:extLst>
          </p:cNvPr>
          <p:cNvSpPr/>
          <p:nvPr/>
        </p:nvSpPr>
        <p:spPr>
          <a:xfrm>
            <a:off x="2089150" y="387667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60" name="Rounded Rectangle 59">
            <a:extLst>
              <a:ext uri="{FF2B5EF4-FFF2-40B4-BE49-F238E27FC236}">
                <a16:creationId xmlns:a16="http://schemas.microsoft.com/office/drawing/2014/main" id="{7C1981FD-E3AE-4DE8-BA3E-230041B62A72}"/>
              </a:ext>
            </a:extLst>
          </p:cNvPr>
          <p:cNvSpPr/>
          <p:nvPr/>
        </p:nvSpPr>
        <p:spPr>
          <a:xfrm>
            <a:off x="4511675" y="260032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61" name="Rounded Rectangle 60">
            <a:extLst>
              <a:ext uri="{FF2B5EF4-FFF2-40B4-BE49-F238E27FC236}">
                <a16:creationId xmlns:a16="http://schemas.microsoft.com/office/drawing/2014/main" id="{74116E9E-068F-4F37-88DA-AB9BA9D881C4}"/>
              </a:ext>
            </a:extLst>
          </p:cNvPr>
          <p:cNvSpPr/>
          <p:nvPr/>
        </p:nvSpPr>
        <p:spPr>
          <a:xfrm>
            <a:off x="8242301" y="3197226"/>
            <a:ext cx="1338263"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62" name="Rounded Rectangle 61">
            <a:extLst>
              <a:ext uri="{FF2B5EF4-FFF2-40B4-BE49-F238E27FC236}">
                <a16:creationId xmlns:a16="http://schemas.microsoft.com/office/drawing/2014/main" id="{546BE7BF-CE87-44EB-BCA2-C56195E62C07}"/>
              </a:ext>
            </a:extLst>
          </p:cNvPr>
          <p:cNvSpPr/>
          <p:nvPr/>
        </p:nvSpPr>
        <p:spPr>
          <a:xfrm>
            <a:off x="3916363" y="529272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63" name="Rounded Rectangle 62">
            <a:extLst>
              <a:ext uri="{FF2B5EF4-FFF2-40B4-BE49-F238E27FC236}">
                <a16:creationId xmlns:a16="http://schemas.microsoft.com/office/drawing/2014/main" id="{7DF79130-043A-4F76-BC3D-28C7B289A839}"/>
              </a:ext>
            </a:extLst>
          </p:cNvPr>
          <p:cNvSpPr/>
          <p:nvPr/>
        </p:nvSpPr>
        <p:spPr>
          <a:xfrm>
            <a:off x="6045200" y="4418014"/>
            <a:ext cx="1339850" cy="352425"/>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grpSp>
        <p:nvGrpSpPr>
          <p:cNvPr id="64" name="Group 56">
            <a:extLst>
              <a:ext uri="{FF2B5EF4-FFF2-40B4-BE49-F238E27FC236}">
                <a16:creationId xmlns:a16="http://schemas.microsoft.com/office/drawing/2014/main" id="{4F793430-B7E3-4CDA-AF76-18D9AD3EFDDF}"/>
              </a:ext>
            </a:extLst>
          </p:cNvPr>
          <p:cNvGrpSpPr>
            <a:grpSpLocks/>
          </p:cNvGrpSpPr>
          <p:nvPr/>
        </p:nvGrpSpPr>
        <p:grpSpPr bwMode="auto">
          <a:xfrm>
            <a:off x="6045200" y="4073525"/>
            <a:ext cx="1339850" cy="344488"/>
            <a:chOff x="4521796" y="3828803"/>
            <a:chExt cx="1339620" cy="343744"/>
          </a:xfrm>
        </p:grpSpPr>
        <p:grpSp>
          <p:nvGrpSpPr>
            <p:cNvPr id="17450" name="Rounded Rectangle 38">
              <a:extLst>
                <a:ext uri="{FF2B5EF4-FFF2-40B4-BE49-F238E27FC236}">
                  <a16:creationId xmlns:a16="http://schemas.microsoft.com/office/drawing/2014/main" id="{25B34E33-D6F5-4B04-8194-6554C4AF76B1}"/>
                </a:ext>
              </a:extLst>
            </p:cNvPr>
            <p:cNvGrpSpPr>
              <a:grpSpLocks/>
            </p:cNvGrpSpPr>
            <p:nvPr/>
          </p:nvGrpSpPr>
          <p:grpSpPr bwMode="auto">
            <a:xfrm>
              <a:off x="4462272" y="3793036"/>
              <a:ext cx="451104" cy="451104"/>
              <a:chOff x="4462272" y="4517136"/>
              <a:chExt cx="451104" cy="451104"/>
            </a:xfrm>
          </p:grpSpPr>
          <p:pic>
            <p:nvPicPr>
              <p:cNvPr id="17458" name="Rounded Rectangle 38">
                <a:extLst>
                  <a:ext uri="{FF2B5EF4-FFF2-40B4-BE49-F238E27FC236}">
                    <a16:creationId xmlns:a16="http://schemas.microsoft.com/office/drawing/2014/main" id="{54BF0430-0434-4E10-BCD3-ACD45ECBA28A}"/>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2272" y="45171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9" name="Text Box 84">
                <a:extLst>
                  <a:ext uri="{FF2B5EF4-FFF2-40B4-BE49-F238E27FC236}">
                    <a16:creationId xmlns:a16="http://schemas.microsoft.com/office/drawing/2014/main" id="{2464D66F-24D3-49D5-8330-21D9A9DADA27}"/>
                  </a:ext>
                </a:extLst>
              </p:cNvPr>
              <p:cNvSpPr txBox="1">
                <a:spLocks noChangeArrowheads="1"/>
              </p:cNvSpPr>
              <p:nvPr/>
            </p:nvSpPr>
            <p:spPr bwMode="auto">
              <a:xfrm>
                <a:off x="4538145"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51" name="Rounded Rectangle 39">
              <a:extLst>
                <a:ext uri="{FF2B5EF4-FFF2-40B4-BE49-F238E27FC236}">
                  <a16:creationId xmlns:a16="http://schemas.microsoft.com/office/drawing/2014/main" id="{289738F2-4650-4D73-AA9D-0E0FA81605C9}"/>
                </a:ext>
              </a:extLst>
            </p:cNvPr>
            <p:cNvGrpSpPr>
              <a:grpSpLocks/>
            </p:cNvGrpSpPr>
            <p:nvPr/>
          </p:nvGrpSpPr>
          <p:grpSpPr bwMode="auto">
            <a:xfrm>
              <a:off x="4797552" y="3793036"/>
              <a:ext cx="451104" cy="451104"/>
              <a:chOff x="4797552" y="4517136"/>
              <a:chExt cx="451104" cy="451104"/>
            </a:xfrm>
          </p:grpSpPr>
          <p:pic>
            <p:nvPicPr>
              <p:cNvPr id="17456" name="Rounded Rectangle 39">
                <a:extLst>
                  <a:ext uri="{FF2B5EF4-FFF2-40B4-BE49-F238E27FC236}">
                    <a16:creationId xmlns:a16="http://schemas.microsoft.com/office/drawing/2014/main" id="{BB86CD1F-5A09-4ECB-B3F2-520B797D6D00}"/>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97552" y="45171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7" name="Text Box 87">
                <a:extLst>
                  <a:ext uri="{FF2B5EF4-FFF2-40B4-BE49-F238E27FC236}">
                    <a16:creationId xmlns:a16="http://schemas.microsoft.com/office/drawing/2014/main" id="{93EE9242-0A24-4091-B06A-3E1589EFFADD}"/>
                  </a:ext>
                </a:extLst>
              </p:cNvPr>
              <p:cNvSpPr txBox="1">
                <a:spLocks noChangeArrowheads="1"/>
              </p:cNvSpPr>
              <p:nvPr/>
            </p:nvSpPr>
            <p:spPr bwMode="auto">
              <a:xfrm>
                <a:off x="487305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7452" name="Rounded Rectangle 40">
              <a:extLst>
                <a:ext uri="{FF2B5EF4-FFF2-40B4-BE49-F238E27FC236}">
                  <a16:creationId xmlns:a16="http://schemas.microsoft.com/office/drawing/2014/main" id="{B8DCCD10-3B7F-4C8F-A87F-607A4BD48607}"/>
                </a:ext>
              </a:extLst>
            </p:cNvPr>
            <p:cNvGrpSpPr>
              <a:grpSpLocks/>
            </p:cNvGrpSpPr>
            <p:nvPr/>
          </p:nvGrpSpPr>
          <p:grpSpPr bwMode="auto">
            <a:xfrm>
              <a:off x="5468112" y="3793036"/>
              <a:ext cx="451104" cy="451104"/>
              <a:chOff x="5468112" y="4517136"/>
              <a:chExt cx="451104" cy="451104"/>
            </a:xfrm>
          </p:grpSpPr>
          <p:pic>
            <p:nvPicPr>
              <p:cNvPr id="17454" name="Rounded Rectangle 40">
                <a:extLst>
                  <a:ext uri="{FF2B5EF4-FFF2-40B4-BE49-F238E27FC236}">
                    <a16:creationId xmlns:a16="http://schemas.microsoft.com/office/drawing/2014/main" id="{2699402B-48AC-4A11-A2B7-7AFD0274247B}"/>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68112" y="45171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5" name="Text Box 90">
                <a:extLst>
                  <a:ext uri="{FF2B5EF4-FFF2-40B4-BE49-F238E27FC236}">
                    <a16:creationId xmlns:a16="http://schemas.microsoft.com/office/drawing/2014/main" id="{E11B6CC1-966B-40BD-8EA8-0E59B4552421}"/>
                  </a:ext>
                </a:extLst>
              </p:cNvPr>
              <p:cNvSpPr txBox="1">
                <a:spLocks noChangeArrowheads="1"/>
              </p:cNvSpPr>
              <p:nvPr/>
            </p:nvSpPr>
            <p:spPr bwMode="auto">
              <a:xfrm>
                <a:off x="554286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7453" name="Straight Connector 67">
              <a:extLst>
                <a:ext uri="{FF2B5EF4-FFF2-40B4-BE49-F238E27FC236}">
                  <a16:creationId xmlns:a16="http://schemas.microsoft.com/office/drawing/2014/main" id="{C10749E6-42AF-4A24-A631-0F1877DB7EAF}"/>
                </a:ext>
              </a:extLst>
            </p:cNvPr>
            <p:cNvCxnSpPr>
              <a:cxnSpLocks noChangeShapeType="1"/>
              <a:stCxn id="17456" idx="3"/>
              <a:endCxn id="17454" idx="1"/>
            </p:cNvCxnSpPr>
            <p:nvPr/>
          </p:nvCxnSpPr>
          <p:spPr bwMode="auto">
            <a:xfrm>
              <a:off x="5191606" y="400067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80" name="Rectangle 79">
            <a:extLst>
              <a:ext uri="{FF2B5EF4-FFF2-40B4-BE49-F238E27FC236}">
                <a16:creationId xmlns:a16="http://schemas.microsoft.com/office/drawing/2014/main" id="{0DE9B991-CE70-4FC2-82B8-D68BF9FC8076}"/>
              </a:ext>
            </a:extLst>
          </p:cNvPr>
          <p:cNvSpPr/>
          <p:nvPr/>
        </p:nvSpPr>
        <p:spPr>
          <a:xfrm>
            <a:off x="4411664" y="2168525"/>
            <a:ext cx="1525587"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1" name="Rectangle 80">
            <a:extLst>
              <a:ext uri="{FF2B5EF4-FFF2-40B4-BE49-F238E27FC236}">
                <a16:creationId xmlns:a16="http://schemas.microsoft.com/office/drawing/2014/main" id="{5A5462D3-E888-4E40-821E-DB7367D509C2}"/>
              </a:ext>
            </a:extLst>
          </p:cNvPr>
          <p:cNvSpPr/>
          <p:nvPr/>
        </p:nvSpPr>
        <p:spPr>
          <a:xfrm>
            <a:off x="1997075" y="3419475"/>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2" name="Rectangle 81">
            <a:extLst>
              <a:ext uri="{FF2B5EF4-FFF2-40B4-BE49-F238E27FC236}">
                <a16:creationId xmlns:a16="http://schemas.microsoft.com/office/drawing/2014/main" id="{E68A1B0D-C09D-4867-92D2-63AF0D340817}"/>
              </a:ext>
            </a:extLst>
          </p:cNvPr>
          <p:cNvSpPr/>
          <p:nvPr/>
        </p:nvSpPr>
        <p:spPr>
          <a:xfrm>
            <a:off x="3816350" y="4879975"/>
            <a:ext cx="1525588" cy="1309688"/>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3" name="Rectangle 82">
            <a:extLst>
              <a:ext uri="{FF2B5EF4-FFF2-40B4-BE49-F238E27FC236}">
                <a16:creationId xmlns:a16="http://schemas.microsoft.com/office/drawing/2014/main" id="{EDAB4810-B666-41E7-A461-95B63DF27A6C}"/>
              </a:ext>
            </a:extLst>
          </p:cNvPr>
          <p:cNvSpPr/>
          <p:nvPr/>
        </p:nvSpPr>
        <p:spPr>
          <a:xfrm>
            <a:off x="5953125" y="4008439"/>
            <a:ext cx="1525588" cy="1309687"/>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4" name="Rectangle 83">
            <a:extLst>
              <a:ext uri="{FF2B5EF4-FFF2-40B4-BE49-F238E27FC236}">
                <a16:creationId xmlns:a16="http://schemas.microsoft.com/office/drawing/2014/main" id="{8A86E3A7-81CE-470C-B9A0-56AF971650EB}"/>
              </a:ext>
            </a:extLst>
          </p:cNvPr>
          <p:cNvSpPr/>
          <p:nvPr/>
        </p:nvSpPr>
        <p:spPr>
          <a:xfrm>
            <a:off x="8140700" y="2763838"/>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17442" name="TextBox 54">
            <a:extLst>
              <a:ext uri="{FF2B5EF4-FFF2-40B4-BE49-F238E27FC236}">
                <a16:creationId xmlns:a16="http://schemas.microsoft.com/office/drawing/2014/main" id="{3B754697-02B6-4FC1-A363-382E77A99C46}"/>
              </a:ext>
            </a:extLst>
          </p:cNvPr>
          <p:cNvSpPr txBox="1">
            <a:spLocks noChangeArrowheads="1"/>
          </p:cNvSpPr>
          <p:nvPr/>
        </p:nvSpPr>
        <p:spPr bwMode="auto">
          <a:xfrm>
            <a:off x="5584826" y="5630863"/>
            <a:ext cx="184731"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a typeface="ＭＳ Ｐゴシック" panose="020B0600070205080204" pitchFamily="34" charset="-128"/>
            </a:endParaRPr>
          </a:p>
        </p:txBody>
      </p:sp>
      <p:pic>
        <p:nvPicPr>
          <p:cNvPr id="8194" name="Picture 2" descr="http://www.sand.com.hk/images/stories/Icon-Switch.png">
            <a:extLst>
              <a:ext uri="{FF2B5EF4-FFF2-40B4-BE49-F238E27FC236}">
                <a16:creationId xmlns:a16="http://schemas.microsoft.com/office/drawing/2014/main" id="{CEDD098E-054E-4C85-AD64-16E7A5D64FBF}"/>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71713" y="4316414"/>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descr="http://www.sand.com.hk/images/stories/Icon-Switch.png">
            <a:extLst>
              <a:ext uri="{FF2B5EF4-FFF2-40B4-BE49-F238E27FC236}">
                <a16:creationId xmlns:a16="http://schemas.microsoft.com/office/drawing/2014/main" id="{A0EF136A-F0E8-42EF-A29E-BD97D5F2C2D2}"/>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3000" y="4822826"/>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2" descr="http://www.sand.com.hk/images/stories/Icon-Switch.png">
            <a:extLst>
              <a:ext uri="{FF2B5EF4-FFF2-40B4-BE49-F238E27FC236}">
                <a16:creationId xmlns:a16="http://schemas.microsoft.com/office/drawing/2014/main" id="{4067873E-C6A8-4057-AF0C-082E1AD491E2}"/>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8063" y="2968626"/>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2" descr="http://www.sand.com.hk/images/stories/Icon-Switch.png">
            <a:extLst>
              <a:ext uri="{FF2B5EF4-FFF2-40B4-BE49-F238E27FC236}">
                <a16:creationId xmlns:a16="http://schemas.microsoft.com/office/drawing/2014/main" id="{5460E7CB-30B2-4975-829B-EF4A50070834}"/>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35688" y="4357689"/>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 descr="http://www.sand.com.hk/images/stories/Icon-Switch.png">
            <a:extLst>
              <a:ext uri="{FF2B5EF4-FFF2-40B4-BE49-F238E27FC236}">
                <a16:creationId xmlns:a16="http://schemas.microsoft.com/office/drawing/2014/main" id="{019F0846-2E5A-4531-855F-44ACFF370657}"/>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69313" y="3554414"/>
            <a:ext cx="1276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9" name="Slide Number Placeholder 92">
            <a:extLst>
              <a:ext uri="{FF2B5EF4-FFF2-40B4-BE49-F238E27FC236}">
                <a16:creationId xmlns:a16="http://schemas.microsoft.com/office/drawing/2014/main" id="{3A0DBD3B-DE07-476D-9A4F-4AF219567B91}"/>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72D5DB40-AADD-4240-8BF8-BAF9718FCCFD}" type="slidenum">
              <a:rPr lang="en-US" altLang="en-US"/>
              <a:pPr eaLnBrk="1">
                <a:lnSpc>
                  <a:spcPct val="93000"/>
                </a:lnSpc>
                <a:buClr>
                  <a:srgbClr val="000000"/>
                </a:buClr>
                <a:buSzPct val="100000"/>
                <a:buFont typeface="Times New Roman" panose="02020603050405020304" pitchFamily="18" charset="0"/>
                <a:buNone/>
              </a:pPr>
              <a:t>5</a:t>
            </a:fld>
            <a:endParaRPr lang="en-US" altLang="en-US"/>
          </a:p>
        </p:txBody>
      </p:sp>
    </p:spTree>
    <p:extLst>
      <p:ext uri="{BB962C8B-B14F-4D97-AF65-F5344CB8AC3E}">
        <p14:creationId xmlns:p14="http://schemas.microsoft.com/office/powerpoint/2010/main" val="1845209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97"/>
                                        </p:tgtEl>
                                      </p:cBhvr>
                                    </p:animEffect>
                                    <p:set>
                                      <p:cBhvr>
                                        <p:cTn id="7" dur="1" fill="hold">
                                          <p:stCondLst>
                                            <p:cond delay="499"/>
                                          </p:stCondLst>
                                        </p:cTn>
                                        <p:tgtEl>
                                          <p:spTgt spid="9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94"/>
                                        </p:tgtEl>
                                      </p:cBhvr>
                                    </p:animEffect>
                                    <p:set>
                                      <p:cBhvr>
                                        <p:cTn id="13" dur="1" fill="hold">
                                          <p:stCondLst>
                                            <p:cond delay="499"/>
                                          </p:stCondLst>
                                        </p:cTn>
                                        <p:tgtEl>
                                          <p:spTgt spid="9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194"/>
                                        </p:tgtEl>
                                      </p:cBhvr>
                                    </p:animEffect>
                                    <p:set>
                                      <p:cBhvr>
                                        <p:cTn id="16" dur="1" fill="hold">
                                          <p:stCondLst>
                                            <p:cond delay="499"/>
                                          </p:stCondLst>
                                        </p:cTn>
                                        <p:tgtEl>
                                          <p:spTgt spid="819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5"/>
                                        </p:tgtEl>
                                      </p:cBhvr>
                                    </p:animEffect>
                                    <p:set>
                                      <p:cBhvr>
                                        <p:cTn id="19" dur="1" fill="hold">
                                          <p:stCondLst>
                                            <p:cond delay="499"/>
                                          </p:stCondLst>
                                        </p:cTn>
                                        <p:tgtEl>
                                          <p:spTgt spid="95"/>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500"/>
                                        <p:tgtEl>
                                          <p:spTgt spid="8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500"/>
                                        <p:tgtEl>
                                          <p:spTgt spid="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2"/>
                                        </p:tgtEl>
                                        <p:attrNameLst>
                                          <p:attrName>style.visibility</p:attrName>
                                        </p:attrNameLst>
                                      </p:cBhvr>
                                      <p:to>
                                        <p:strVal val="visible"/>
                                      </p:to>
                                    </p:set>
                                    <p:animEffect transition="in" filter="fade">
                                      <p:cBhvr>
                                        <p:cTn id="9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8" grpId="0" animBg="1"/>
      <p:bldP spid="19" grpId="0" animBg="1"/>
      <p:bldP spid="31" grpId="0" animBg="1"/>
      <p:bldP spid="32" grpId="0" animBg="1"/>
      <p:bldP spid="44" grpId="0" animBg="1"/>
      <p:bldP spid="45" grpId="0" animBg="1"/>
      <p:bldP spid="57" grpId="0" animBg="1"/>
      <p:bldP spid="58" grpId="0" animBg="1"/>
      <p:bldP spid="59" grpId="0" animBg="1"/>
      <p:bldP spid="60" grpId="0" animBg="1"/>
      <p:bldP spid="61" grpId="0" animBg="1"/>
      <p:bldP spid="62" grpId="0" animBg="1"/>
      <p:bldP spid="63" grpId="0" animBg="1"/>
      <p:bldP spid="80" grpId="0" animBg="1"/>
      <p:bldP spid="81" grpId="0" animBg="1"/>
      <p:bldP spid="82" grpId="0" animBg="1"/>
      <p:bldP spid="83" grpId="0" animBg="1"/>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62BB54F-9836-404E-8BA3-C7E1C4085CE9}"/>
              </a:ext>
            </a:extLst>
          </p:cNvPr>
          <p:cNvSpPr>
            <a:spLocks noGrp="1" noChangeArrowheads="1"/>
          </p:cNvSpPr>
          <p:nvPr>
            <p:ph type="title"/>
          </p:nvPr>
        </p:nvSpPr>
        <p:spPr>
          <a:xfrm>
            <a:off x="2209800" y="304800"/>
            <a:ext cx="9525000" cy="1143000"/>
          </a:xfrm>
        </p:spPr>
        <p:txBody>
          <a:bodyPr/>
          <a:lstStyle/>
          <a:p>
            <a:pPr eaLnBrk="1"/>
            <a:r>
              <a:rPr lang="en-US" altLang="en-US" b="1" u="sng" dirty="0">
                <a:latin typeface="Times New Roman" panose="02020603050405020304" pitchFamily="18" charset="0"/>
                <a:cs typeface="Times New Roman" panose="02020603050405020304" pitchFamily="18" charset="0"/>
              </a:rPr>
              <a:t>Limitations of Current Networks</a:t>
            </a:r>
          </a:p>
        </p:txBody>
      </p:sp>
      <p:sp>
        <p:nvSpPr>
          <p:cNvPr id="18435" name="Slide Number Placeholder 3">
            <a:extLst>
              <a:ext uri="{FF2B5EF4-FFF2-40B4-BE49-F238E27FC236}">
                <a16:creationId xmlns:a16="http://schemas.microsoft.com/office/drawing/2014/main" id="{48D8F637-6A6A-481F-AF29-0C241F98515B}"/>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D0306CCD-512B-44BA-A9CC-65B64AD19E5B}" type="slidenum">
              <a:rPr lang="en-US" altLang="en-US"/>
              <a:pPr eaLnBrk="1">
                <a:lnSpc>
                  <a:spcPct val="93000"/>
                </a:lnSpc>
                <a:buClr>
                  <a:srgbClr val="000000"/>
                </a:buClr>
                <a:buSzPct val="100000"/>
                <a:buFont typeface="Times New Roman" panose="02020603050405020304" pitchFamily="18" charset="0"/>
                <a:buNone/>
              </a:pPr>
              <a:t>6</a:t>
            </a:fld>
            <a:endParaRPr lang="en-US" altLang="en-US"/>
          </a:p>
        </p:txBody>
      </p:sp>
      <p:grpSp>
        <p:nvGrpSpPr>
          <p:cNvPr id="5" name="Group 34">
            <a:extLst>
              <a:ext uri="{FF2B5EF4-FFF2-40B4-BE49-F238E27FC236}">
                <a16:creationId xmlns:a16="http://schemas.microsoft.com/office/drawing/2014/main" id="{5ED08627-F0CB-4349-84D5-4DCEC432D9D4}"/>
              </a:ext>
            </a:extLst>
          </p:cNvPr>
          <p:cNvGrpSpPr>
            <a:grpSpLocks/>
          </p:cNvGrpSpPr>
          <p:nvPr/>
        </p:nvGrpSpPr>
        <p:grpSpPr bwMode="auto">
          <a:xfrm>
            <a:off x="4403725" y="1652589"/>
            <a:ext cx="2065338" cy="1482725"/>
            <a:chOff x="1728" y="1416"/>
            <a:chExt cx="1301" cy="672"/>
          </a:xfrm>
        </p:grpSpPr>
        <p:sp>
          <p:nvSpPr>
            <p:cNvPr id="18450" name="AutoShape 22">
              <a:extLst>
                <a:ext uri="{FF2B5EF4-FFF2-40B4-BE49-F238E27FC236}">
                  <a16:creationId xmlns:a16="http://schemas.microsoft.com/office/drawing/2014/main" id="{3CADDEFB-4C76-470D-BF84-8465A4F02437}"/>
                </a:ext>
              </a:extLst>
            </p:cNvPr>
            <p:cNvSpPr>
              <a:spLocks/>
            </p:cNvSpPr>
            <p:nvPr/>
          </p:nvSpPr>
          <p:spPr bwMode="auto">
            <a:xfrm>
              <a:off x="1728" y="1416"/>
              <a:ext cx="192" cy="672"/>
            </a:xfrm>
            <a:prstGeom prst="rightBrace">
              <a:avLst>
                <a:gd name="adj1" fmla="val 45306"/>
                <a:gd name="adj2" fmla="val 48514"/>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a typeface="ＭＳ Ｐゴシック" panose="020B0600070205080204" pitchFamily="34" charset="-128"/>
              </a:endParaRPr>
            </a:p>
          </p:txBody>
        </p:sp>
        <p:sp>
          <p:nvSpPr>
            <p:cNvPr id="7" name="Text Box 23">
              <a:extLst>
                <a:ext uri="{FF2B5EF4-FFF2-40B4-BE49-F238E27FC236}">
                  <a16:creationId xmlns:a16="http://schemas.microsoft.com/office/drawing/2014/main" id="{DCD1794F-2CB7-490B-9552-80616815E95E}"/>
                </a:ext>
              </a:extLst>
            </p:cNvPr>
            <p:cNvSpPr txBox="1">
              <a:spLocks noChangeArrowheads="1"/>
            </p:cNvSpPr>
            <p:nvPr/>
          </p:nvSpPr>
          <p:spPr bwMode="auto">
            <a:xfrm>
              <a:off x="1968" y="1585"/>
              <a:ext cx="1061" cy="275"/>
            </a:xfrm>
            <a:prstGeom prst="rect">
              <a:avLst/>
            </a:prstGeom>
            <a:noFill/>
            <a:ln w="9525">
              <a:noFill/>
              <a:miter lim="800000"/>
              <a:headEnd/>
              <a:tailEnd/>
            </a:ln>
          </p:spPr>
          <p:txBody>
            <a:bodyPr>
              <a:spAutoFit/>
            </a:bodyPr>
            <a:lstStyle/>
            <a:p>
              <a:pPr eaLnBrk="1">
                <a:lnSpc>
                  <a:spcPct val="93000"/>
                </a:lnSpc>
                <a:buClr>
                  <a:srgbClr val="000000"/>
                </a:buClr>
                <a:buSzPct val="100000"/>
                <a:buFont typeface="Times New Roman" panose="02020603050405020304" pitchFamily="18" charset="0"/>
                <a:buNone/>
                <a:defRPr/>
              </a:pPr>
              <a:r>
                <a:rPr lang="en-US" dirty="0">
                  <a:latin typeface="+mj-lt"/>
                  <a:ea typeface="ＭＳ Ｐゴシック" charset="-128"/>
                  <a:cs typeface="ＭＳ Ｐゴシック" charset="-128"/>
                </a:rPr>
                <a:t>Million of lines</a:t>
              </a:r>
              <a:br>
                <a:rPr lang="en-US" dirty="0">
                  <a:latin typeface="+mj-lt"/>
                  <a:ea typeface="ＭＳ Ｐゴシック" charset="-128"/>
                  <a:cs typeface="ＭＳ Ｐゴシック" charset="-128"/>
                </a:rPr>
              </a:br>
              <a:r>
                <a:rPr lang="en-US" dirty="0">
                  <a:latin typeface="+mj-lt"/>
                  <a:ea typeface="ＭＳ Ｐゴシック" charset="-128"/>
                  <a:cs typeface="ＭＳ Ｐゴシック" charset="-128"/>
                </a:rPr>
                <a:t>of source code</a:t>
              </a:r>
            </a:p>
          </p:txBody>
        </p:sp>
      </p:grpSp>
      <p:grpSp>
        <p:nvGrpSpPr>
          <p:cNvPr id="10" name="Group 35">
            <a:extLst>
              <a:ext uri="{FF2B5EF4-FFF2-40B4-BE49-F238E27FC236}">
                <a16:creationId xmlns:a16="http://schemas.microsoft.com/office/drawing/2014/main" id="{9144FCBA-6BA2-4D29-9EE1-11051B3D9598}"/>
              </a:ext>
            </a:extLst>
          </p:cNvPr>
          <p:cNvGrpSpPr>
            <a:grpSpLocks/>
          </p:cNvGrpSpPr>
          <p:nvPr/>
        </p:nvGrpSpPr>
        <p:grpSpPr bwMode="auto">
          <a:xfrm>
            <a:off x="4403725" y="3238500"/>
            <a:ext cx="2114550" cy="952500"/>
            <a:chOff x="1728" y="2232"/>
            <a:chExt cx="1332" cy="672"/>
          </a:xfrm>
        </p:grpSpPr>
        <p:sp>
          <p:nvSpPr>
            <p:cNvPr id="18448" name="AutoShape 27">
              <a:extLst>
                <a:ext uri="{FF2B5EF4-FFF2-40B4-BE49-F238E27FC236}">
                  <a16:creationId xmlns:a16="http://schemas.microsoft.com/office/drawing/2014/main" id="{69131753-B8B2-4562-AC51-F585215F6405}"/>
                </a:ext>
              </a:extLst>
            </p:cNvPr>
            <p:cNvSpPr>
              <a:spLocks/>
            </p:cNvSpPr>
            <p:nvPr/>
          </p:nvSpPr>
          <p:spPr bwMode="auto">
            <a:xfrm>
              <a:off x="1728" y="2232"/>
              <a:ext cx="192" cy="672"/>
            </a:xfrm>
            <a:prstGeom prst="rightBrace">
              <a:avLst>
                <a:gd name="adj1" fmla="val 45306"/>
                <a:gd name="adj2" fmla="val 48514"/>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a typeface="ＭＳ Ｐゴシック" panose="020B0600070205080204" pitchFamily="34" charset="-128"/>
              </a:endParaRPr>
            </a:p>
          </p:txBody>
        </p:sp>
        <p:sp>
          <p:nvSpPr>
            <p:cNvPr id="12" name="Text Box 28">
              <a:extLst>
                <a:ext uri="{FF2B5EF4-FFF2-40B4-BE49-F238E27FC236}">
                  <a16:creationId xmlns:a16="http://schemas.microsoft.com/office/drawing/2014/main" id="{0247D3CF-3413-4728-89EB-FE435A186D5F}"/>
                </a:ext>
              </a:extLst>
            </p:cNvPr>
            <p:cNvSpPr txBox="1">
              <a:spLocks noChangeArrowheads="1"/>
            </p:cNvSpPr>
            <p:nvPr/>
          </p:nvSpPr>
          <p:spPr bwMode="auto">
            <a:xfrm>
              <a:off x="1968" y="2430"/>
              <a:ext cx="1092" cy="247"/>
            </a:xfrm>
            <a:prstGeom prst="rect">
              <a:avLst/>
            </a:prstGeom>
            <a:noFill/>
            <a:ln w="9525">
              <a:noFill/>
              <a:miter lim="800000"/>
              <a:headEnd/>
              <a:tailEnd/>
            </a:ln>
          </p:spPr>
          <p:txBody>
            <a:bodyPr>
              <a:spAutoFit/>
            </a:bodyPr>
            <a:lstStyle/>
            <a:p>
              <a:pPr eaLnBrk="1">
                <a:lnSpc>
                  <a:spcPct val="93000"/>
                </a:lnSpc>
                <a:buClr>
                  <a:srgbClr val="000000"/>
                </a:buClr>
                <a:buSzPct val="100000"/>
                <a:buFont typeface="Times New Roman" panose="02020603050405020304" pitchFamily="18" charset="0"/>
                <a:buNone/>
                <a:defRPr/>
              </a:pPr>
              <a:r>
                <a:rPr lang="en-US" dirty="0">
                  <a:latin typeface="+mj-lt"/>
                  <a:ea typeface="ＭＳ Ｐゴシック" charset="-128"/>
                  <a:cs typeface="ＭＳ Ｐゴシック" charset="-128"/>
                </a:rPr>
                <a:t>Billions of gates</a:t>
              </a:r>
            </a:p>
          </p:txBody>
        </p:sp>
      </p:grpSp>
      <p:sp>
        <p:nvSpPr>
          <p:cNvPr id="15" name="Text Box 32">
            <a:extLst>
              <a:ext uri="{FF2B5EF4-FFF2-40B4-BE49-F238E27FC236}">
                <a16:creationId xmlns:a16="http://schemas.microsoft.com/office/drawing/2014/main" id="{87A3852D-7560-42BF-8A9D-76DC00DD6E08}"/>
              </a:ext>
            </a:extLst>
          </p:cNvPr>
          <p:cNvSpPr txBox="1">
            <a:spLocks noChangeArrowheads="1"/>
          </p:cNvSpPr>
          <p:nvPr/>
        </p:nvSpPr>
        <p:spPr bwMode="auto">
          <a:xfrm>
            <a:off x="6477000" y="1600201"/>
            <a:ext cx="4114800" cy="2449901"/>
          </a:xfrm>
          <a:prstGeom prst="rect">
            <a:avLst/>
          </a:prstGeom>
          <a:solidFill>
            <a:schemeClr val="bg1">
              <a:lumMod val="95000"/>
            </a:schemeClr>
          </a:solidFill>
          <a:ln w="38100">
            <a:noFill/>
            <a:prstDash val="dash"/>
            <a:miter lim="800000"/>
            <a:headEnd/>
            <a:tailEnd/>
          </a:ln>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4572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eaLnBrk="1">
              <a:lnSpc>
                <a:spcPct val="80000"/>
              </a:lnSpc>
              <a:spcBef>
                <a:spcPct val="20000"/>
              </a:spcBef>
              <a:buClr>
                <a:schemeClr val="tx1"/>
              </a:buClr>
              <a:buSzPct val="75000"/>
              <a:buFont typeface="Wingdings" pitchFamily="2" charset="2"/>
              <a:buNone/>
              <a:defRPr/>
            </a:pPr>
            <a:endParaRPr lang="en-US" dirty="0">
              <a:latin typeface="Calibri" pitchFamily="34" charset="0"/>
              <a:ea typeface="ＭＳ Ｐゴシック" pitchFamily="34" charset="-128"/>
            </a:endParaRPr>
          </a:p>
          <a:p>
            <a:pPr eaLnBrk="1">
              <a:lnSpc>
                <a:spcPct val="80000"/>
              </a:lnSpc>
              <a:spcBef>
                <a:spcPct val="20000"/>
              </a:spcBef>
              <a:buClr>
                <a:schemeClr val="tx1"/>
              </a:buClr>
              <a:buSzPct val="75000"/>
              <a:buFont typeface="Wingdings" pitchFamily="2" charset="2"/>
              <a:buNone/>
              <a:defRPr/>
            </a:pPr>
            <a:r>
              <a:rPr lang="en-US" dirty="0">
                <a:latin typeface="Calibri" pitchFamily="34" charset="0"/>
                <a:ea typeface="ＭＳ Ｐゴシック" pitchFamily="34" charset="-128"/>
              </a:rPr>
              <a:t>Many complex functions baked into infrastructure</a:t>
            </a:r>
          </a:p>
          <a:p>
            <a:pPr eaLnBrk="1">
              <a:lnSpc>
                <a:spcPct val="80000"/>
              </a:lnSpc>
              <a:spcBef>
                <a:spcPct val="20000"/>
              </a:spcBef>
              <a:buClr>
                <a:schemeClr val="tx1"/>
              </a:buClr>
              <a:buSzPct val="75000"/>
              <a:buFont typeface="Wingdings" pitchFamily="2" charset="2"/>
              <a:buNone/>
              <a:defRPr/>
            </a:pPr>
            <a:endParaRPr lang="en-US" dirty="0">
              <a:latin typeface="Calibri" pitchFamily="34" charset="0"/>
              <a:ea typeface="ＭＳ Ｐゴシック" pitchFamily="34" charset="-128"/>
            </a:endParaRPr>
          </a:p>
          <a:p>
            <a:pPr lvl="2" eaLnBrk="1">
              <a:lnSpc>
                <a:spcPct val="80000"/>
              </a:lnSpc>
              <a:spcBef>
                <a:spcPct val="20000"/>
              </a:spcBef>
              <a:buClr>
                <a:schemeClr val="tx1"/>
              </a:buClr>
              <a:buSzPct val="75000"/>
              <a:buFont typeface="Times New Roman" panose="02020603050405020304" pitchFamily="18" charset="0"/>
              <a:buNone/>
              <a:defRPr/>
            </a:pPr>
            <a:r>
              <a:rPr lang="en-US" sz="2000" i="1" dirty="0">
                <a:solidFill>
                  <a:srgbClr val="00B0F0"/>
                </a:solidFill>
                <a:latin typeface="Calibri" pitchFamily="34" charset="0"/>
                <a:ea typeface="ＭＳ Ｐゴシック" pitchFamily="34" charset="-128"/>
              </a:rPr>
              <a:t>OSPF, BGP, multicast, differentiated services,</a:t>
            </a:r>
            <a:br>
              <a:rPr lang="en-US" sz="2000" i="1" dirty="0">
                <a:solidFill>
                  <a:srgbClr val="00B0F0"/>
                </a:solidFill>
                <a:latin typeface="Calibri" pitchFamily="34" charset="0"/>
                <a:ea typeface="ＭＳ Ｐゴシック" pitchFamily="34" charset="-128"/>
              </a:rPr>
            </a:br>
            <a:r>
              <a:rPr lang="en-US" sz="2000" i="1" dirty="0">
                <a:solidFill>
                  <a:srgbClr val="00B0F0"/>
                </a:solidFill>
                <a:latin typeface="Calibri" pitchFamily="34" charset="0"/>
                <a:ea typeface="ＭＳ Ｐゴシック" pitchFamily="34" charset="-128"/>
              </a:rPr>
              <a:t>Traffic Engineering, NAT, firewalls, …</a:t>
            </a:r>
          </a:p>
          <a:p>
            <a:pPr lvl="2" eaLnBrk="1">
              <a:lnSpc>
                <a:spcPct val="80000"/>
              </a:lnSpc>
              <a:spcBef>
                <a:spcPct val="20000"/>
              </a:spcBef>
              <a:buClr>
                <a:schemeClr val="tx1"/>
              </a:buClr>
              <a:buSzPct val="75000"/>
              <a:buFont typeface="Times New Roman" panose="02020603050405020304" pitchFamily="18" charset="0"/>
              <a:buNone/>
              <a:defRPr/>
            </a:pPr>
            <a:endParaRPr lang="en-US" sz="2000" i="1" dirty="0">
              <a:solidFill>
                <a:srgbClr val="00B0F0"/>
              </a:solidFill>
              <a:latin typeface="Calibri" pitchFamily="34" charset="0"/>
              <a:ea typeface="ＭＳ Ｐゴシック" pitchFamily="34" charset="-128"/>
            </a:endParaRPr>
          </a:p>
        </p:txBody>
      </p:sp>
      <p:sp>
        <p:nvSpPr>
          <p:cNvPr id="16" name="Rounded Rectangle 15">
            <a:extLst>
              <a:ext uri="{FF2B5EF4-FFF2-40B4-BE49-F238E27FC236}">
                <a16:creationId xmlns:a16="http://schemas.microsoft.com/office/drawing/2014/main" id="{38E86F82-015C-414B-9244-E22939212DAC}"/>
              </a:ext>
            </a:extLst>
          </p:cNvPr>
          <p:cNvSpPr/>
          <p:nvPr/>
        </p:nvSpPr>
        <p:spPr>
          <a:xfrm>
            <a:off x="1981201" y="3238500"/>
            <a:ext cx="2366963" cy="9525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600" b="1">
                <a:solidFill>
                  <a:srgbClr val="C3D69B"/>
                </a:solidFill>
                <a:latin typeface="Calibri" pitchFamily="34" charset="0"/>
                <a:ea typeface="ＭＳ Ｐゴシック" pitchFamily="34" charset="-128"/>
              </a:rPr>
              <a:t>Specialized Packet Forwarding Hardware</a:t>
            </a:r>
            <a:endParaRPr lang="en-US" sz="1400" b="1">
              <a:solidFill>
                <a:srgbClr val="C3D69B"/>
              </a:solidFill>
              <a:latin typeface="Calibri" pitchFamily="34" charset="0"/>
              <a:ea typeface="ＭＳ Ｐゴシック" pitchFamily="34" charset="-128"/>
            </a:endParaRPr>
          </a:p>
        </p:txBody>
      </p:sp>
      <p:sp>
        <p:nvSpPr>
          <p:cNvPr id="17" name="Rounded Rectangle 16">
            <a:extLst>
              <a:ext uri="{FF2B5EF4-FFF2-40B4-BE49-F238E27FC236}">
                <a16:creationId xmlns:a16="http://schemas.microsoft.com/office/drawing/2014/main" id="{A2BCCFF9-E4AB-46E3-9443-C2B763B07688}"/>
              </a:ext>
            </a:extLst>
          </p:cNvPr>
          <p:cNvSpPr/>
          <p:nvPr/>
        </p:nvSpPr>
        <p:spPr>
          <a:xfrm>
            <a:off x="1981201" y="2346325"/>
            <a:ext cx="2366963" cy="788988"/>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1600" dirty="0">
                <a:solidFill>
                  <a:srgbClr val="FFFFFF"/>
                </a:solidFill>
                <a:latin typeface="+mj-lt"/>
              </a:rPr>
              <a:t>Operating</a:t>
            </a:r>
          </a:p>
          <a:p>
            <a:pPr algn="ctr">
              <a:lnSpc>
                <a:spcPct val="93000"/>
              </a:lnSpc>
              <a:buClr>
                <a:srgbClr val="000000"/>
              </a:buClr>
              <a:buSzPct val="100000"/>
              <a:defRPr/>
            </a:pPr>
            <a:r>
              <a:rPr lang="en-US" sz="1600" dirty="0">
                <a:solidFill>
                  <a:srgbClr val="FFFFFF"/>
                </a:solidFill>
                <a:latin typeface="+mj-lt"/>
              </a:rPr>
              <a:t>System</a:t>
            </a:r>
          </a:p>
        </p:txBody>
      </p:sp>
      <p:sp>
        <p:nvSpPr>
          <p:cNvPr id="18" name="Rounded Rectangle 17">
            <a:extLst>
              <a:ext uri="{FF2B5EF4-FFF2-40B4-BE49-F238E27FC236}">
                <a16:creationId xmlns:a16="http://schemas.microsoft.com/office/drawing/2014/main" id="{E31C1FE0-8EB6-4F33-A29E-5ED31AB87BA4}"/>
              </a:ext>
            </a:extLst>
          </p:cNvPr>
          <p:cNvSpPr/>
          <p:nvPr/>
        </p:nvSpPr>
        <p:spPr>
          <a:xfrm>
            <a:off x="1981200" y="1652589"/>
            <a:ext cx="895350" cy="593725"/>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nSpc>
                <a:spcPct val="93000"/>
              </a:lnSpc>
              <a:buClr>
                <a:srgbClr val="000000"/>
              </a:buClr>
              <a:buSzPct val="100000"/>
              <a:defRPr/>
            </a:pPr>
            <a:r>
              <a:rPr lang="en-US" sz="1600" dirty="0">
                <a:solidFill>
                  <a:srgbClr val="FFFFFF"/>
                </a:solidFill>
                <a:latin typeface="+mj-lt"/>
              </a:rPr>
              <a:t>Feature</a:t>
            </a:r>
          </a:p>
        </p:txBody>
      </p:sp>
      <p:grpSp>
        <p:nvGrpSpPr>
          <p:cNvPr id="18442" name="Rounded Rectangle 29">
            <a:extLst>
              <a:ext uri="{FF2B5EF4-FFF2-40B4-BE49-F238E27FC236}">
                <a16:creationId xmlns:a16="http://schemas.microsoft.com/office/drawing/2014/main" id="{1B9C3DEE-7516-4713-835B-98C802644FE9}"/>
              </a:ext>
            </a:extLst>
          </p:cNvPr>
          <p:cNvGrpSpPr>
            <a:grpSpLocks/>
          </p:cNvGrpSpPr>
          <p:nvPr/>
        </p:nvGrpSpPr>
        <p:grpSpPr bwMode="auto">
          <a:xfrm>
            <a:off x="3413126" y="1620839"/>
            <a:ext cx="987425" cy="700087"/>
            <a:chOff x="1190" y="1283"/>
            <a:chExt cx="622" cy="441"/>
          </a:xfrm>
        </p:grpSpPr>
        <p:pic>
          <p:nvPicPr>
            <p:cNvPr id="18446" name="Rounded Rectangle 29">
              <a:extLst>
                <a:ext uri="{FF2B5EF4-FFF2-40B4-BE49-F238E27FC236}">
                  <a16:creationId xmlns:a16="http://schemas.microsoft.com/office/drawing/2014/main" id="{9BBEBD3C-CC5A-4897-B24E-58C368E016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 y="1283"/>
              <a:ext cx="622"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26">
              <a:extLst>
                <a:ext uri="{FF2B5EF4-FFF2-40B4-BE49-F238E27FC236}">
                  <a16:creationId xmlns:a16="http://schemas.microsoft.com/office/drawing/2014/main" id="{646BF473-113B-4730-8A4F-09DBA179E9D7}"/>
                </a:ext>
              </a:extLst>
            </p:cNvPr>
            <p:cNvSpPr txBox="1">
              <a:spLocks noChangeArrowheads="1"/>
            </p:cNvSpPr>
            <p:nvPr/>
          </p:nvSpPr>
          <p:spPr bwMode="auto">
            <a:xfrm>
              <a:off x="1244" y="1322"/>
              <a:ext cx="517"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lnSpc>
                  <a:spcPct val="93000"/>
                </a:lnSpc>
                <a:buClr>
                  <a:srgbClr val="000000"/>
                </a:buClr>
                <a:buSzPct val="100000"/>
                <a:buFont typeface="Times New Roman" panose="02020603050405020304" pitchFamily="18" charset="0"/>
                <a:buNone/>
              </a:pPr>
              <a:r>
                <a:rPr lang="en-US" altLang="en-US" sz="1600">
                  <a:solidFill>
                    <a:srgbClr val="FFFFFF"/>
                  </a:solidFill>
                  <a:latin typeface="Calibri" panose="020F0502020204030204" pitchFamily="34" charset="0"/>
                  <a:ea typeface="ＭＳ Ｐゴシック" panose="020B0600070205080204" pitchFamily="34" charset="-128"/>
                </a:rPr>
                <a:t>Feature</a:t>
              </a:r>
            </a:p>
          </p:txBody>
        </p:sp>
      </p:grpSp>
      <p:cxnSp>
        <p:nvCxnSpPr>
          <p:cNvPr id="18443" name="Straight Connector 21">
            <a:extLst>
              <a:ext uri="{FF2B5EF4-FFF2-40B4-BE49-F238E27FC236}">
                <a16:creationId xmlns:a16="http://schemas.microsoft.com/office/drawing/2014/main" id="{6ED94178-929B-4587-A7DC-B27B5B7202D5}"/>
              </a:ext>
            </a:extLst>
          </p:cNvPr>
          <p:cNvCxnSpPr>
            <a:cxnSpLocks noChangeShapeType="1"/>
          </p:cNvCxnSpPr>
          <p:nvPr/>
        </p:nvCxnSpPr>
        <p:spPr bwMode="auto">
          <a:xfrm>
            <a:off x="2881313" y="1949450"/>
            <a:ext cx="590550" cy="1588"/>
          </a:xfrm>
          <a:prstGeom prst="line">
            <a:avLst/>
          </a:prstGeom>
          <a:noFill/>
          <a:ln w="25400">
            <a:solidFill>
              <a:schemeClr val="accent1"/>
            </a:solidFill>
            <a:prstDash val="dot"/>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Text Box 32">
            <a:extLst>
              <a:ext uri="{FF2B5EF4-FFF2-40B4-BE49-F238E27FC236}">
                <a16:creationId xmlns:a16="http://schemas.microsoft.com/office/drawing/2014/main" id="{B4384EAF-B6B1-4D32-A65A-12843DF992CA}"/>
              </a:ext>
            </a:extLst>
          </p:cNvPr>
          <p:cNvSpPr txBox="1">
            <a:spLocks noChangeArrowheads="1"/>
          </p:cNvSpPr>
          <p:nvPr/>
        </p:nvSpPr>
        <p:spPr bwMode="auto">
          <a:xfrm>
            <a:off x="2057400" y="4953000"/>
            <a:ext cx="7924800"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txBody>
          <a:bodyPr>
            <a:spAutoFit/>
          </a:bodyPr>
          <a:lstStyle/>
          <a:p>
            <a:pPr eaLnBrk="1">
              <a:lnSpc>
                <a:spcPct val="80000"/>
              </a:lnSpc>
              <a:spcBef>
                <a:spcPct val="20000"/>
              </a:spcBef>
              <a:buClr>
                <a:schemeClr val="tx1"/>
              </a:buClr>
              <a:buSzPct val="75000"/>
              <a:buFont typeface="Wingdings" panose="05000000000000000000" pitchFamily="2" charset="2"/>
              <a:buNone/>
            </a:pPr>
            <a:r>
              <a:rPr lang="en-US" altLang="en-US">
                <a:latin typeface="Calibri" panose="020F0502020204030204" pitchFamily="34" charset="0"/>
                <a:ea typeface="ＭＳ Ｐゴシック" panose="020B0600070205080204" pitchFamily="34" charset="-128"/>
              </a:rPr>
              <a:t>Cannot dynamically change according to network conditions</a:t>
            </a:r>
            <a:endParaRPr lang="en-US" altLang="en-US" sz="2000">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3409175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0AFF692-D071-4BB0-BBAA-B8CF1132CB26}"/>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Idea: An OS for Networks</a:t>
            </a:r>
          </a:p>
        </p:txBody>
      </p:sp>
      <p:sp>
        <p:nvSpPr>
          <p:cNvPr id="4" name="Rectangle 3">
            <a:extLst>
              <a:ext uri="{FF2B5EF4-FFF2-40B4-BE49-F238E27FC236}">
                <a16:creationId xmlns:a16="http://schemas.microsoft.com/office/drawing/2014/main" id="{FA426632-EEF6-4AD9-8EA3-396BBA393FC5}"/>
              </a:ext>
            </a:extLst>
          </p:cNvPr>
          <p:cNvSpPr/>
          <p:nvPr/>
        </p:nvSpPr>
        <p:spPr>
          <a:xfrm>
            <a:off x="1989139" y="3748089"/>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5" name="Rounded Rectangle 4">
            <a:extLst>
              <a:ext uri="{FF2B5EF4-FFF2-40B4-BE49-F238E27FC236}">
                <a16:creationId xmlns:a16="http://schemas.microsoft.com/office/drawing/2014/main" id="{D18EA5E6-5BDF-4274-8F7D-E57C7DF93357}"/>
              </a:ext>
            </a:extLst>
          </p:cNvPr>
          <p:cNvSpPr/>
          <p:nvPr/>
        </p:nvSpPr>
        <p:spPr>
          <a:xfrm>
            <a:off x="2089150" y="4548189"/>
            <a:ext cx="1339850" cy="420687"/>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19461" name="Group 54">
            <a:extLst>
              <a:ext uri="{FF2B5EF4-FFF2-40B4-BE49-F238E27FC236}">
                <a16:creationId xmlns:a16="http://schemas.microsoft.com/office/drawing/2014/main" id="{BA352FD4-F3FA-4207-8242-CEFF5A13FC44}"/>
              </a:ext>
            </a:extLst>
          </p:cNvPr>
          <p:cNvGrpSpPr>
            <a:grpSpLocks/>
          </p:cNvGrpSpPr>
          <p:nvPr/>
        </p:nvGrpSpPr>
        <p:grpSpPr bwMode="auto">
          <a:xfrm>
            <a:off x="2089150" y="3836989"/>
            <a:ext cx="1339850" cy="344487"/>
            <a:chOff x="558086" y="3810293"/>
            <a:chExt cx="1339620" cy="343744"/>
          </a:xfrm>
        </p:grpSpPr>
        <p:grpSp>
          <p:nvGrpSpPr>
            <p:cNvPr id="19533" name="Rounded Rectangle 4">
              <a:extLst>
                <a:ext uri="{FF2B5EF4-FFF2-40B4-BE49-F238E27FC236}">
                  <a16:creationId xmlns:a16="http://schemas.microsoft.com/office/drawing/2014/main" id="{0D10E183-8821-4760-81F5-1B3E2CB8CB95}"/>
                </a:ext>
              </a:extLst>
            </p:cNvPr>
            <p:cNvGrpSpPr>
              <a:grpSpLocks/>
            </p:cNvGrpSpPr>
            <p:nvPr/>
          </p:nvGrpSpPr>
          <p:grpSpPr bwMode="auto">
            <a:xfrm>
              <a:off x="498224" y="3772708"/>
              <a:ext cx="451104" cy="457200"/>
              <a:chOff x="505968" y="3974592"/>
              <a:chExt cx="451104" cy="457200"/>
            </a:xfrm>
          </p:grpSpPr>
          <p:pic>
            <p:nvPicPr>
              <p:cNvPr id="19541" name="Rounded Rectangle 4">
                <a:extLst>
                  <a:ext uri="{FF2B5EF4-FFF2-40B4-BE49-F238E27FC236}">
                    <a16:creationId xmlns:a16="http://schemas.microsoft.com/office/drawing/2014/main" id="{787E8B70-FC0C-4ADF-901A-71340892BA9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3974592"/>
                <a:ext cx="45110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42" name="Text Box 9">
                <a:extLst>
                  <a:ext uri="{FF2B5EF4-FFF2-40B4-BE49-F238E27FC236}">
                    <a16:creationId xmlns:a16="http://schemas.microsoft.com/office/drawing/2014/main" id="{82EE2B9C-A67A-427F-87A5-64C0192B3D6D}"/>
                  </a:ext>
                </a:extLst>
              </p:cNvPr>
              <p:cNvSpPr txBox="1">
                <a:spLocks noChangeArrowheads="1"/>
              </p:cNvSpPr>
              <p:nvPr/>
            </p:nvSpPr>
            <p:spPr bwMode="auto">
              <a:xfrm>
                <a:off x="582179"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34" name="Rounded Rectangle 5">
              <a:extLst>
                <a:ext uri="{FF2B5EF4-FFF2-40B4-BE49-F238E27FC236}">
                  <a16:creationId xmlns:a16="http://schemas.microsoft.com/office/drawing/2014/main" id="{DBF001BE-F4AE-409D-AFD2-DE7A54F33D38}"/>
                </a:ext>
              </a:extLst>
            </p:cNvPr>
            <p:cNvGrpSpPr>
              <a:grpSpLocks/>
            </p:cNvGrpSpPr>
            <p:nvPr/>
          </p:nvGrpSpPr>
          <p:grpSpPr bwMode="auto">
            <a:xfrm>
              <a:off x="833504" y="3772708"/>
              <a:ext cx="451104" cy="457200"/>
              <a:chOff x="841248" y="3974592"/>
              <a:chExt cx="451104" cy="457200"/>
            </a:xfrm>
          </p:grpSpPr>
          <p:pic>
            <p:nvPicPr>
              <p:cNvPr id="19539" name="Rounded Rectangle 5">
                <a:extLst>
                  <a:ext uri="{FF2B5EF4-FFF2-40B4-BE49-F238E27FC236}">
                    <a16:creationId xmlns:a16="http://schemas.microsoft.com/office/drawing/2014/main" id="{9BD49D92-537C-4AE7-8BCF-4EA833DAFDC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 y="3974592"/>
                <a:ext cx="45110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40" name="Text Box 12">
                <a:extLst>
                  <a:ext uri="{FF2B5EF4-FFF2-40B4-BE49-F238E27FC236}">
                    <a16:creationId xmlns:a16="http://schemas.microsoft.com/office/drawing/2014/main" id="{C45CAB5F-24CB-4802-B692-CBBB183B6676}"/>
                  </a:ext>
                </a:extLst>
              </p:cNvPr>
              <p:cNvSpPr txBox="1">
                <a:spLocks noChangeArrowheads="1"/>
              </p:cNvSpPr>
              <p:nvPr/>
            </p:nvSpPr>
            <p:spPr bwMode="auto">
              <a:xfrm>
                <a:off x="91708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35" name="Rounded Rectangle 6">
              <a:extLst>
                <a:ext uri="{FF2B5EF4-FFF2-40B4-BE49-F238E27FC236}">
                  <a16:creationId xmlns:a16="http://schemas.microsoft.com/office/drawing/2014/main" id="{9CCB30B4-B9CE-42FF-B7D0-26F321F63EF0}"/>
                </a:ext>
              </a:extLst>
            </p:cNvPr>
            <p:cNvGrpSpPr>
              <a:grpSpLocks/>
            </p:cNvGrpSpPr>
            <p:nvPr/>
          </p:nvGrpSpPr>
          <p:grpSpPr bwMode="auto">
            <a:xfrm>
              <a:off x="1504064" y="3772708"/>
              <a:ext cx="451104" cy="457200"/>
              <a:chOff x="1511808" y="3974592"/>
              <a:chExt cx="451104" cy="457200"/>
            </a:xfrm>
          </p:grpSpPr>
          <p:pic>
            <p:nvPicPr>
              <p:cNvPr id="19537" name="Rounded Rectangle 6">
                <a:extLst>
                  <a:ext uri="{FF2B5EF4-FFF2-40B4-BE49-F238E27FC236}">
                    <a16:creationId xmlns:a16="http://schemas.microsoft.com/office/drawing/2014/main" id="{D6056789-58AE-494B-819D-F5CF38B9300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808" y="3974592"/>
                <a:ext cx="45110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38" name="Text Box 15">
                <a:extLst>
                  <a:ext uri="{FF2B5EF4-FFF2-40B4-BE49-F238E27FC236}">
                    <a16:creationId xmlns:a16="http://schemas.microsoft.com/office/drawing/2014/main" id="{E0D33A6A-C10F-41F2-9032-F938B88CC0FC}"/>
                  </a:ext>
                </a:extLst>
              </p:cNvPr>
              <p:cNvSpPr txBox="1">
                <a:spLocks noChangeArrowheads="1"/>
              </p:cNvSpPr>
              <p:nvPr/>
            </p:nvSpPr>
            <p:spPr bwMode="auto">
              <a:xfrm>
                <a:off x="158689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9536" name="Straight Connector 9">
              <a:extLst>
                <a:ext uri="{FF2B5EF4-FFF2-40B4-BE49-F238E27FC236}">
                  <a16:creationId xmlns:a16="http://schemas.microsoft.com/office/drawing/2014/main" id="{755653E9-552D-4E07-8BE7-83A1F4056545}"/>
                </a:ext>
              </a:extLst>
            </p:cNvPr>
            <p:cNvCxnSpPr>
              <a:cxnSpLocks noChangeShapeType="1"/>
              <a:stCxn id="19539" idx="3"/>
              <a:endCxn id="19537" idx="1"/>
            </p:cNvCxnSpPr>
            <p:nvPr/>
          </p:nvCxnSpPr>
          <p:spPr bwMode="auto">
            <a:xfrm>
              <a:off x="1227896" y="39821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17" name="Rectangle 16">
            <a:extLst>
              <a:ext uri="{FF2B5EF4-FFF2-40B4-BE49-F238E27FC236}">
                <a16:creationId xmlns:a16="http://schemas.microsoft.com/office/drawing/2014/main" id="{A93B98FE-7F65-46CB-BA36-B8020F517F86}"/>
              </a:ext>
            </a:extLst>
          </p:cNvPr>
          <p:cNvSpPr/>
          <p:nvPr/>
        </p:nvSpPr>
        <p:spPr>
          <a:xfrm>
            <a:off x="4411664" y="24733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18" name="Rounded Rectangle 17">
            <a:extLst>
              <a:ext uri="{FF2B5EF4-FFF2-40B4-BE49-F238E27FC236}">
                <a16:creationId xmlns:a16="http://schemas.microsoft.com/office/drawing/2014/main" id="{722F921E-6AC8-4A42-AC49-12261A0A59FE}"/>
              </a:ext>
            </a:extLst>
          </p:cNvPr>
          <p:cNvSpPr/>
          <p:nvPr/>
        </p:nvSpPr>
        <p:spPr>
          <a:xfrm>
            <a:off x="4511675" y="327342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19464" name="Group 58">
            <a:extLst>
              <a:ext uri="{FF2B5EF4-FFF2-40B4-BE49-F238E27FC236}">
                <a16:creationId xmlns:a16="http://schemas.microsoft.com/office/drawing/2014/main" id="{9D743236-0AEE-494E-B337-082E0941B993}"/>
              </a:ext>
            </a:extLst>
          </p:cNvPr>
          <p:cNvGrpSpPr>
            <a:grpSpLocks/>
          </p:cNvGrpSpPr>
          <p:nvPr/>
        </p:nvGrpSpPr>
        <p:grpSpPr bwMode="auto">
          <a:xfrm>
            <a:off x="4511675" y="2562225"/>
            <a:ext cx="1339850" cy="342900"/>
            <a:chOff x="2988148" y="2012694"/>
            <a:chExt cx="1339620" cy="343744"/>
          </a:xfrm>
        </p:grpSpPr>
        <p:grpSp>
          <p:nvGrpSpPr>
            <p:cNvPr id="19523" name="Rounded Rectangle 14">
              <a:extLst>
                <a:ext uri="{FF2B5EF4-FFF2-40B4-BE49-F238E27FC236}">
                  <a16:creationId xmlns:a16="http://schemas.microsoft.com/office/drawing/2014/main" id="{CCF7B28A-A06B-4966-AE09-84CBBD938B33}"/>
                </a:ext>
              </a:extLst>
            </p:cNvPr>
            <p:cNvGrpSpPr>
              <a:grpSpLocks/>
            </p:cNvGrpSpPr>
            <p:nvPr/>
          </p:nvGrpSpPr>
          <p:grpSpPr bwMode="auto">
            <a:xfrm>
              <a:off x="2926080" y="1976428"/>
              <a:ext cx="451104" cy="451104"/>
              <a:chOff x="2926080" y="2700528"/>
              <a:chExt cx="451104" cy="451104"/>
            </a:xfrm>
          </p:grpSpPr>
          <p:pic>
            <p:nvPicPr>
              <p:cNvPr id="19531" name="Rounded Rectangle 14">
                <a:extLst>
                  <a:ext uri="{FF2B5EF4-FFF2-40B4-BE49-F238E27FC236}">
                    <a16:creationId xmlns:a16="http://schemas.microsoft.com/office/drawing/2014/main" id="{670D0F60-6C14-4700-A35D-2F4FA5B0786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080" y="2700528"/>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32" name="Text Box 24">
                <a:extLst>
                  <a:ext uri="{FF2B5EF4-FFF2-40B4-BE49-F238E27FC236}">
                    <a16:creationId xmlns:a16="http://schemas.microsoft.com/office/drawing/2014/main" id="{AB5E0D01-EB26-47B2-B21B-139D7C4EA221}"/>
                  </a:ext>
                </a:extLst>
              </p:cNvPr>
              <p:cNvSpPr txBox="1">
                <a:spLocks noChangeArrowheads="1"/>
              </p:cNvSpPr>
              <p:nvPr/>
            </p:nvSpPr>
            <p:spPr bwMode="auto">
              <a:xfrm>
                <a:off x="3004497"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24" name="Rounded Rectangle 15">
              <a:extLst>
                <a:ext uri="{FF2B5EF4-FFF2-40B4-BE49-F238E27FC236}">
                  <a16:creationId xmlns:a16="http://schemas.microsoft.com/office/drawing/2014/main" id="{905B8EDD-10FA-45DC-AC5A-11087DCBF895}"/>
                </a:ext>
              </a:extLst>
            </p:cNvPr>
            <p:cNvGrpSpPr>
              <a:grpSpLocks/>
            </p:cNvGrpSpPr>
            <p:nvPr/>
          </p:nvGrpSpPr>
          <p:grpSpPr bwMode="auto">
            <a:xfrm>
              <a:off x="3261360" y="1976428"/>
              <a:ext cx="451104" cy="451104"/>
              <a:chOff x="3261360" y="2700528"/>
              <a:chExt cx="451104" cy="451104"/>
            </a:xfrm>
          </p:grpSpPr>
          <p:pic>
            <p:nvPicPr>
              <p:cNvPr id="19529" name="Rounded Rectangle 15">
                <a:extLst>
                  <a:ext uri="{FF2B5EF4-FFF2-40B4-BE49-F238E27FC236}">
                    <a16:creationId xmlns:a16="http://schemas.microsoft.com/office/drawing/2014/main" id="{1B1A307D-5978-4C6F-9535-A47D7069B28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0" y="2700528"/>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30" name="Text Box 27">
                <a:extLst>
                  <a:ext uri="{FF2B5EF4-FFF2-40B4-BE49-F238E27FC236}">
                    <a16:creationId xmlns:a16="http://schemas.microsoft.com/office/drawing/2014/main" id="{170039D6-1816-416C-B79F-ABAA4B292657}"/>
                  </a:ext>
                </a:extLst>
              </p:cNvPr>
              <p:cNvSpPr txBox="1">
                <a:spLocks noChangeArrowheads="1"/>
              </p:cNvSpPr>
              <p:nvPr/>
            </p:nvSpPr>
            <p:spPr bwMode="auto">
              <a:xfrm>
                <a:off x="333940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25" name="Rounded Rectangle 16">
              <a:extLst>
                <a:ext uri="{FF2B5EF4-FFF2-40B4-BE49-F238E27FC236}">
                  <a16:creationId xmlns:a16="http://schemas.microsoft.com/office/drawing/2014/main" id="{CB90BD72-680E-4C0A-A17E-972ACFC677B1}"/>
                </a:ext>
              </a:extLst>
            </p:cNvPr>
            <p:cNvGrpSpPr>
              <a:grpSpLocks/>
            </p:cNvGrpSpPr>
            <p:nvPr/>
          </p:nvGrpSpPr>
          <p:grpSpPr bwMode="auto">
            <a:xfrm>
              <a:off x="3931920" y="1976428"/>
              <a:ext cx="451104" cy="451104"/>
              <a:chOff x="3931920" y="2700528"/>
              <a:chExt cx="451104" cy="451104"/>
            </a:xfrm>
          </p:grpSpPr>
          <p:pic>
            <p:nvPicPr>
              <p:cNvPr id="19527" name="Rounded Rectangle 16">
                <a:extLst>
                  <a:ext uri="{FF2B5EF4-FFF2-40B4-BE49-F238E27FC236}">
                    <a16:creationId xmlns:a16="http://schemas.microsoft.com/office/drawing/2014/main" id="{C143FC69-4BC4-444B-824D-225F53B32CC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1920" y="2700528"/>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28" name="Text Box 30">
                <a:extLst>
                  <a:ext uri="{FF2B5EF4-FFF2-40B4-BE49-F238E27FC236}">
                    <a16:creationId xmlns:a16="http://schemas.microsoft.com/office/drawing/2014/main" id="{2A89F18D-1268-4FCE-96F3-37166966DE02}"/>
                  </a:ext>
                </a:extLst>
              </p:cNvPr>
              <p:cNvSpPr txBox="1">
                <a:spLocks noChangeArrowheads="1"/>
              </p:cNvSpPr>
              <p:nvPr/>
            </p:nvSpPr>
            <p:spPr bwMode="auto">
              <a:xfrm>
                <a:off x="400921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9526" name="Straight Connector 22">
              <a:extLst>
                <a:ext uri="{FF2B5EF4-FFF2-40B4-BE49-F238E27FC236}">
                  <a16:creationId xmlns:a16="http://schemas.microsoft.com/office/drawing/2014/main" id="{5E3617B1-2EB9-439F-9866-902EF2E28812}"/>
                </a:ext>
              </a:extLst>
            </p:cNvPr>
            <p:cNvCxnSpPr>
              <a:cxnSpLocks noChangeShapeType="1"/>
              <a:stCxn id="19529" idx="3"/>
              <a:endCxn id="19527" idx="1"/>
            </p:cNvCxnSpPr>
            <p:nvPr/>
          </p:nvCxnSpPr>
          <p:spPr bwMode="auto">
            <a:xfrm>
              <a:off x="3657958" y="2184567"/>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30" name="Rectangle 29">
            <a:extLst>
              <a:ext uri="{FF2B5EF4-FFF2-40B4-BE49-F238E27FC236}">
                <a16:creationId xmlns:a16="http://schemas.microsoft.com/office/drawing/2014/main" id="{63FAC25D-4854-49B6-B521-B85C6FE30220}"/>
              </a:ext>
            </a:extLst>
          </p:cNvPr>
          <p:cNvSpPr/>
          <p:nvPr/>
        </p:nvSpPr>
        <p:spPr>
          <a:xfrm>
            <a:off x="8140700" y="3068638"/>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31" name="Rounded Rectangle 30">
            <a:extLst>
              <a:ext uri="{FF2B5EF4-FFF2-40B4-BE49-F238E27FC236}">
                <a16:creationId xmlns:a16="http://schemas.microsoft.com/office/drawing/2014/main" id="{FC625D5B-19FC-4C33-B931-593E91E0F27A}"/>
              </a:ext>
            </a:extLst>
          </p:cNvPr>
          <p:cNvSpPr/>
          <p:nvPr/>
        </p:nvSpPr>
        <p:spPr>
          <a:xfrm>
            <a:off x="8242301" y="3868739"/>
            <a:ext cx="1338263" cy="420687"/>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19467" name="Group 57">
            <a:extLst>
              <a:ext uri="{FF2B5EF4-FFF2-40B4-BE49-F238E27FC236}">
                <a16:creationId xmlns:a16="http://schemas.microsoft.com/office/drawing/2014/main" id="{673A1347-4245-4A03-828C-262F9B15A895}"/>
              </a:ext>
            </a:extLst>
          </p:cNvPr>
          <p:cNvGrpSpPr>
            <a:grpSpLocks/>
          </p:cNvGrpSpPr>
          <p:nvPr/>
        </p:nvGrpSpPr>
        <p:grpSpPr bwMode="auto">
          <a:xfrm>
            <a:off x="8242301" y="3157539"/>
            <a:ext cx="1338263" cy="344487"/>
            <a:chOff x="6717510" y="2608253"/>
            <a:chExt cx="1339620" cy="343744"/>
          </a:xfrm>
        </p:grpSpPr>
        <p:grpSp>
          <p:nvGrpSpPr>
            <p:cNvPr id="19513" name="Rounded Rectangle 22">
              <a:extLst>
                <a:ext uri="{FF2B5EF4-FFF2-40B4-BE49-F238E27FC236}">
                  <a16:creationId xmlns:a16="http://schemas.microsoft.com/office/drawing/2014/main" id="{259899BF-0C23-4427-9AB2-C038B4C36DF0}"/>
                </a:ext>
              </a:extLst>
            </p:cNvPr>
            <p:cNvGrpSpPr>
              <a:grpSpLocks/>
            </p:cNvGrpSpPr>
            <p:nvPr/>
          </p:nvGrpSpPr>
          <p:grpSpPr bwMode="auto">
            <a:xfrm>
              <a:off x="6656832" y="2573836"/>
              <a:ext cx="451104" cy="451104"/>
              <a:chOff x="6656832" y="3297936"/>
              <a:chExt cx="451104" cy="451104"/>
            </a:xfrm>
          </p:grpSpPr>
          <p:pic>
            <p:nvPicPr>
              <p:cNvPr id="19521" name="Rounded Rectangle 22">
                <a:extLst>
                  <a:ext uri="{FF2B5EF4-FFF2-40B4-BE49-F238E27FC236}">
                    <a16:creationId xmlns:a16="http://schemas.microsoft.com/office/drawing/2014/main" id="{B2BBE860-6309-4A32-981C-73DBF2D07ED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6832" y="32979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22" name="Text Box 39">
                <a:extLst>
                  <a:ext uri="{FF2B5EF4-FFF2-40B4-BE49-F238E27FC236}">
                    <a16:creationId xmlns:a16="http://schemas.microsoft.com/office/drawing/2014/main" id="{D59CB3F5-7DAA-4B9A-A2BD-0D26BE5064CC}"/>
                  </a:ext>
                </a:extLst>
              </p:cNvPr>
              <p:cNvSpPr txBox="1">
                <a:spLocks noChangeArrowheads="1"/>
              </p:cNvSpPr>
              <p:nvPr/>
            </p:nvSpPr>
            <p:spPr bwMode="auto">
              <a:xfrm>
                <a:off x="6733859"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14" name="Rounded Rectangle 23">
              <a:extLst>
                <a:ext uri="{FF2B5EF4-FFF2-40B4-BE49-F238E27FC236}">
                  <a16:creationId xmlns:a16="http://schemas.microsoft.com/office/drawing/2014/main" id="{C832673F-CDDD-4105-8769-623F2284E116}"/>
                </a:ext>
              </a:extLst>
            </p:cNvPr>
            <p:cNvGrpSpPr>
              <a:grpSpLocks/>
            </p:cNvGrpSpPr>
            <p:nvPr/>
          </p:nvGrpSpPr>
          <p:grpSpPr bwMode="auto">
            <a:xfrm>
              <a:off x="6992112" y="2573836"/>
              <a:ext cx="451104" cy="451104"/>
              <a:chOff x="6992112" y="3297936"/>
              <a:chExt cx="451104" cy="451104"/>
            </a:xfrm>
          </p:grpSpPr>
          <p:pic>
            <p:nvPicPr>
              <p:cNvPr id="19519" name="Rounded Rectangle 23">
                <a:extLst>
                  <a:ext uri="{FF2B5EF4-FFF2-40B4-BE49-F238E27FC236}">
                    <a16:creationId xmlns:a16="http://schemas.microsoft.com/office/drawing/2014/main" id="{F2AE1EAB-C5B5-4C67-9F2D-365C47B1B5A3}"/>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2112" y="32979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20" name="Text Box 42">
                <a:extLst>
                  <a:ext uri="{FF2B5EF4-FFF2-40B4-BE49-F238E27FC236}">
                    <a16:creationId xmlns:a16="http://schemas.microsoft.com/office/drawing/2014/main" id="{E332E5E4-89AC-4174-81C3-8FF9083ED250}"/>
                  </a:ext>
                </a:extLst>
              </p:cNvPr>
              <p:cNvSpPr txBox="1">
                <a:spLocks noChangeArrowheads="1"/>
              </p:cNvSpPr>
              <p:nvPr/>
            </p:nvSpPr>
            <p:spPr bwMode="auto">
              <a:xfrm>
                <a:off x="706876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15" name="Rounded Rectangle 24">
              <a:extLst>
                <a:ext uri="{FF2B5EF4-FFF2-40B4-BE49-F238E27FC236}">
                  <a16:creationId xmlns:a16="http://schemas.microsoft.com/office/drawing/2014/main" id="{7CF13C6A-475D-49CA-BF19-FD8FF6D15771}"/>
                </a:ext>
              </a:extLst>
            </p:cNvPr>
            <p:cNvGrpSpPr>
              <a:grpSpLocks/>
            </p:cNvGrpSpPr>
            <p:nvPr/>
          </p:nvGrpSpPr>
          <p:grpSpPr bwMode="auto">
            <a:xfrm>
              <a:off x="7662672" y="2573836"/>
              <a:ext cx="451104" cy="451104"/>
              <a:chOff x="7662672" y="3297936"/>
              <a:chExt cx="451104" cy="451104"/>
            </a:xfrm>
          </p:grpSpPr>
          <p:pic>
            <p:nvPicPr>
              <p:cNvPr id="19517" name="Rounded Rectangle 24">
                <a:extLst>
                  <a:ext uri="{FF2B5EF4-FFF2-40B4-BE49-F238E27FC236}">
                    <a16:creationId xmlns:a16="http://schemas.microsoft.com/office/drawing/2014/main" id="{826EB59B-7688-4E99-B2CA-F440A2D4A0B5}"/>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2672" y="32979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18" name="Text Box 45">
                <a:extLst>
                  <a:ext uri="{FF2B5EF4-FFF2-40B4-BE49-F238E27FC236}">
                    <a16:creationId xmlns:a16="http://schemas.microsoft.com/office/drawing/2014/main" id="{27D2302A-F95A-4A59-9A2A-189CB44F35DC}"/>
                  </a:ext>
                </a:extLst>
              </p:cNvPr>
              <p:cNvSpPr txBox="1">
                <a:spLocks noChangeArrowheads="1"/>
              </p:cNvSpPr>
              <p:nvPr/>
            </p:nvSpPr>
            <p:spPr bwMode="auto">
              <a:xfrm>
                <a:off x="773857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9516" name="Straight Connector 35">
              <a:extLst>
                <a:ext uri="{FF2B5EF4-FFF2-40B4-BE49-F238E27FC236}">
                  <a16:creationId xmlns:a16="http://schemas.microsoft.com/office/drawing/2014/main" id="{8DADBCA6-FFFB-4615-9D48-68E90D1799AA}"/>
                </a:ext>
              </a:extLst>
            </p:cNvPr>
            <p:cNvCxnSpPr>
              <a:cxnSpLocks noChangeShapeType="1"/>
              <a:stCxn id="19519" idx="3"/>
              <a:endCxn id="19517" idx="1"/>
            </p:cNvCxnSpPr>
            <p:nvPr/>
          </p:nvCxnSpPr>
          <p:spPr bwMode="auto">
            <a:xfrm>
              <a:off x="7387320" y="278012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43" name="Rectangle 42">
            <a:extLst>
              <a:ext uri="{FF2B5EF4-FFF2-40B4-BE49-F238E27FC236}">
                <a16:creationId xmlns:a16="http://schemas.microsoft.com/office/drawing/2014/main" id="{CC8E1455-C6AC-41B3-8519-87BB67243EDB}"/>
              </a:ext>
            </a:extLst>
          </p:cNvPr>
          <p:cNvSpPr/>
          <p:nvPr/>
        </p:nvSpPr>
        <p:spPr>
          <a:xfrm>
            <a:off x="3816350" y="5164139"/>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44" name="Rounded Rectangle 43">
            <a:extLst>
              <a:ext uri="{FF2B5EF4-FFF2-40B4-BE49-F238E27FC236}">
                <a16:creationId xmlns:a16="http://schemas.microsoft.com/office/drawing/2014/main" id="{2F5082D7-1EC1-4EFA-A7F5-5170D3959B41}"/>
              </a:ext>
            </a:extLst>
          </p:cNvPr>
          <p:cNvSpPr/>
          <p:nvPr/>
        </p:nvSpPr>
        <p:spPr>
          <a:xfrm>
            <a:off x="3916363" y="596582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19470" name="Group 55">
            <a:extLst>
              <a:ext uri="{FF2B5EF4-FFF2-40B4-BE49-F238E27FC236}">
                <a16:creationId xmlns:a16="http://schemas.microsoft.com/office/drawing/2014/main" id="{102795DD-3261-4EEA-A8E2-384A723E0968}"/>
              </a:ext>
            </a:extLst>
          </p:cNvPr>
          <p:cNvGrpSpPr>
            <a:grpSpLocks/>
          </p:cNvGrpSpPr>
          <p:nvPr/>
        </p:nvGrpSpPr>
        <p:grpSpPr bwMode="auto">
          <a:xfrm>
            <a:off x="3916363" y="5254625"/>
            <a:ext cx="1339850" cy="342900"/>
            <a:chOff x="2995893" y="5485693"/>
            <a:chExt cx="1339620" cy="343744"/>
          </a:xfrm>
        </p:grpSpPr>
        <p:grpSp>
          <p:nvGrpSpPr>
            <p:cNvPr id="19503" name="Rounded Rectangle 30">
              <a:extLst>
                <a:ext uri="{FF2B5EF4-FFF2-40B4-BE49-F238E27FC236}">
                  <a16:creationId xmlns:a16="http://schemas.microsoft.com/office/drawing/2014/main" id="{7FC7BFAC-5051-479F-BC8A-44C534629BB0}"/>
                </a:ext>
              </a:extLst>
            </p:cNvPr>
            <p:cNvGrpSpPr>
              <a:grpSpLocks/>
            </p:cNvGrpSpPr>
            <p:nvPr/>
          </p:nvGrpSpPr>
          <p:grpSpPr bwMode="auto">
            <a:xfrm>
              <a:off x="2931966" y="5451742"/>
              <a:ext cx="451104" cy="451104"/>
              <a:chOff x="2328672" y="5394960"/>
              <a:chExt cx="451104" cy="451104"/>
            </a:xfrm>
          </p:grpSpPr>
          <p:pic>
            <p:nvPicPr>
              <p:cNvPr id="19511" name="Rounded Rectangle 30">
                <a:extLst>
                  <a:ext uri="{FF2B5EF4-FFF2-40B4-BE49-F238E27FC236}">
                    <a16:creationId xmlns:a16="http://schemas.microsoft.com/office/drawing/2014/main" id="{ED2B5990-E837-472E-B29D-D7F65BEA9A9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8672" y="5394960"/>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12" name="Text Box 54">
                <a:extLst>
                  <a:ext uri="{FF2B5EF4-FFF2-40B4-BE49-F238E27FC236}">
                    <a16:creationId xmlns:a16="http://schemas.microsoft.com/office/drawing/2014/main" id="{E20EBD00-9999-4CC5-BBDC-73C4ED3D0EAB}"/>
                  </a:ext>
                </a:extLst>
              </p:cNvPr>
              <p:cNvSpPr txBox="1">
                <a:spLocks noChangeArrowheads="1"/>
              </p:cNvSpPr>
              <p:nvPr/>
            </p:nvSpPr>
            <p:spPr bwMode="auto">
              <a:xfrm>
                <a:off x="2408948"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04" name="Rounded Rectangle 31">
              <a:extLst>
                <a:ext uri="{FF2B5EF4-FFF2-40B4-BE49-F238E27FC236}">
                  <a16:creationId xmlns:a16="http://schemas.microsoft.com/office/drawing/2014/main" id="{32694F76-D82C-4878-A3D0-F52F78582BFA}"/>
                </a:ext>
              </a:extLst>
            </p:cNvPr>
            <p:cNvGrpSpPr>
              <a:grpSpLocks/>
            </p:cNvGrpSpPr>
            <p:nvPr/>
          </p:nvGrpSpPr>
          <p:grpSpPr bwMode="auto">
            <a:xfrm>
              <a:off x="3267246" y="5451742"/>
              <a:ext cx="451104" cy="451104"/>
              <a:chOff x="2663952" y="5394960"/>
              <a:chExt cx="451104" cy="451104"/>
            </a:xfrm>
          </p:grpSpPr>
          <p:pic>
            <p:nvPicPr>
              <p:cNvPr id="19509" name="Rounded Rectangle 31">
                <a:extLst>
                  <a:ext uri="{FF2B5EF4-FFF2-40B4-BE49-F238E27FC236}">
                    <a16:creationId xmlns:a16="http://schemas.microsoft.com/office/drawing/2014/main" id="{97D4AF04-B430-4D51-AA95-0E9D28676746}"/>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3952" y="5394960"/>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10" name="Text Box 57">
                <a:extLst>
                  <a:ext uri="{FF2B5EF4-FFF2-40B4-BE49-F238E27FC236}">
                    <a16:creationId xmlns:a16="http://schemas.microsoft.com/office/drawing/2014/main" id="{DC294C59-F207-4C4F-91EA-C0E7385470CD}"/>
                  </a:ext>
                </a:extLst>
              </p:cNvPr>
              <p:cNvSpPr txBox="1">
                <a:spLocks noChangeArrowheads="1"/>
              </p:cNvSpPr>
              <p:nvPr/>
            </p:nvSpPr>
            <p:spPr bwMode="auto">
              <a:xfrm>
                <a:off x="274385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505" name="Rounded Rectangle 32">
              <a:extLst>
                <a:ext uri="{FF2B5EF4-FFF2-40B4-BE49-F238E27FC236}">
                  <a16:creationId xmlns:a16="http://schemas.microsoft.com/office/drawing/2014/main" id="{4BFA2A01-9404-4717-84B6-6B5AD0D79055}"/>
                </a:ext>
              </a:extLst>
            </p:cNvPr>
            <p:cNvGrpSpPr>
              <a:grpSpLocks/>
            </p:cNvGrpSpPr>
            <p:nvPr/>
          </p:nvGrpSpPr>
          <p:grpSpPr bwMode="auto">
            <a:xfrm>
              <a:off x="3937806" y="5451742"/>
              <a:ext cx="451104" cy="451104"/>
              <a:chOff x="3334512" y="5394960"/>
              <a:chExt cx="451104" cy="451104"/>
            </a:xfrm>
          </p:grpSpPr>
          <p:pic>
            <p:nvPicPr>
              <p:cNvPr id="19507" name="Rounded Rectangle 32">
                <a:extLst>
                  <a:ext uri="{FF2B5EF4-FFF2-40B4-BE49-F238E27FC236}">
                    <a16:creationId xmlns:a16="http://schemas.microsoft.com/office/drawing/2014/main" id="{D543CAF0-6F96-420D-BC10-431C697EAF69}"/>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4512" y="5394960"/>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8" name="Text Box 60">
                <a:extLst>
                  <a:ext uri="{FF2B5EF4-FFF2-40B4-BE49-F238E27FC236}">
                    <a16:creationId xmlns:a16="http://schemas.microsoft.com/office/drawing/2014/main" id="{A97B915C-4E2C-4ACD-A858-D77646953868}"/>
                  </a:ext>
                </a:extLst>
              </p:cNvPr>
              <p:cNvSpPr txBox="1">
                <a:spLocks noChangeArrowheads="1"/>
              </p:cNvSpPr>
              <p:nvPr/>
            </p:nvSpPr>
            <p:spPr bwMode="auto">
              <a:xfrm>
                <a:off x="341366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9506" name="Straight Connector 48">
              <a:extLst>
                <a:ext uri="{FF2B5EF4-FFF2-40B4-BE49-F238E27FC236}">
                  <a16:creationId xmlns:a16="http://schemas.microsoft.com/office/drawing/2014/main" id="{F08F0B5D-F3EF-4854-ADE6-0C328DB02FB1}"/>
                </a:ext>
              </a:extLst>
            </p:cNvPr>
            <p:cNvCxnSpPr>
              <a:cxnSpLocks noChangeShapeType="1"/>
              <a:stCxn id="19509" idx="3"/>
              <a:endCxn id="19507" idx="1"/>
            </p:cNvCxnSpPr>
            <p:nvPr/>
          </p:nvCxnSpPr>
          <p:spPr bwMode="auto">
            <a:xfrm>
              <a:off x="3665703" y="565756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
        <p:nvSpPr>
          <p:cNvPr id="56" name="Rectangle 55">
            <a:extLst>
              <a:ext uri="{FF2B5EF4-FFF2-40B4-BE49-F238E27FC236}">
                <a16:creationId xmlns:a16="http://schemas.microsoft.com/office/drawing/2014/main" id="{61231552-7F0B-41E9-8C80-F771B5A335C0}"/>
              </a:ext>
            </a:extLst>
          </p:cNvPr>
          <p:cNvSpPr/>
          <p:nvPr/>
        </p:nvSpPr>
        <p:spPr>
          <a:xfrm>
            <a:off x="5945189" y="42894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ea typeface="ＭＳ Ｐゴシック" pitchFamily="34" charset="-128"/>
            </a:endParaRPr>
          </a:p>
        </p:txBody>
      </p:sp>
      <p:sp>
        <p:nvSpPr>
          <p:cNvPr id="57" name="Rounded Rectangle 56">
            <a:extLst>
              <a:ext uri="{FF2B5EF4-FFF2-40B4-BE49-F238E27FC236}">
                <a16:creationId xmlns:a16="http://schemas.microsoft.com/office/drawing/2014/main" id="{F3270305-8F27-4FC1-94F8-BCC0B93F541D}"/>
              </a:ext>
            </a:extLst>
          </p:cNvPr>
          <p:cNvSpPr/>
          <p:nvPr/>
        </p:nvSpPr>
        <p:spPr>
          <a:xfrm>
            <a:off x="6045200" y="508952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sp>
        <p:nvSpPr>
          <p:cNvPr id="58" name="Rounded Rectangle 57">
            <a:extLst>
              <a:ext uri="{FF2B5EF4-FFF2-40B4-BE49-F238E27FC236}">
                <a16:creationId xmlns:a16="http://schemas.microsoft.com/office/drawing/2014/main" id="{8E4178DA-7AC8-4FDF-933B-72054594EC68}"/>
              </a:ext>
            </a:extLst>
          </p:cNvPr>
          <p:cNvSpPr/>
          <p:nvPr/>
        </p:nvSpPr>
        <p:spPr>
          <a:xfrm>
            <a:off x="2089150" y="418147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59" name="Rounded Rectangle 58">
            <a:extLst>
              <a:ext uri="{FF2B5EF4-FFF2-40B4-BE49-F238E27FC236}">
                <a16:creationId xmlns:a16="http://schemas.microsoft.com/office/drawing/2014/main" id="{E8821C80-5C28-4455-9BC1-FBFE31B4186D}"/>
              </a:ext>
            </a:extLst>
          </p:cNvPr>
          <p:cNvSpPr/>
          <p:nvPr/>
        </p:nvSpPr>
        <p:spPr>
          <a:xfrm>
            <a:off x="4511675" y="290512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60" name="Rounded Rectangle 59">
            <a:extLst>
              <a:ext uri="{FF2B5EF4-FFF2-40B4-BE49-F238E27FC236}">
                <a16:creationId xmlns:a16="http://schemas.microsoft.com/office/drawing/2014/main" id="{6FBF587B-3E24-4EDF-AFD1-E030C527E9B1}"/>
              </a:ext>
            </a:extLst>
          </p:cNvPr>
          <p:cNvSpPr/>
          <p:nvPr/>
        </p:nvSpPr>
        <p:spPr>
          <a:xfrm>
            <a:off x="8242301" y="3502026"/>
            <a:ext cx="1338263"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61" name="Rounded Rectangle 60">
            <a:extLst>
              <a:ext uri="{FF2B5EF4-FFF2-40B4-BE49-F238E27FC236}">
                <a16:creationId xmlns:a16="http://schemas.microsoft.com/office/drawing/2014/main" id="{D26E4C10-8908-415D-8355-FF8CCE22A6C0}"/>
              </a:ext>
            </a:extLst>
          </p:cNvPr>
          <p:cNvSpPr/>
          <p:nvPr/>
        </p:nvSpPr>
        <p:spPr>
          <a:xfrm>
            <a:off x="3916363" y="559752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sp>
        <p:nvSpPr>
          <p:cNvPr id="62" name="Rounded Rectangle 61">
            <a:extLst>
              <a:ext uri="{FF2B5EF4-FFF2-40B4-BE49-F238E27FC236}">
                <a16:creationId xmlns:a16="http://schemas.microsoft.com/office/drawing/2014/main" id="{7039249C-F14C-4B04-881B-EF7440FEE1CC}"/>
              </a:ext>
            </a:extLst>
          </p:cNvPr>
          <p:cNvSpPr/>
          <p:nvPr/>
        </p:nvSpPr>
        <p:spPr>
          <a:xfrm>
            <a:off x="6045200" y="4722814"/>
            <a:ext cx="1339850" cy="352425"/>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p>
            <a:pPr algn="ctr">
              <a:lnSpc>
                <a:spcPct val="93000"/>
              </a:lnSpc>
              <a:buClr>
                <a:srgbClr val="000000"/>
              </a:buClr>
              <a:buSzPct val="100000"/>
              <a:defRPr/>
            </a:pPr>
            <a:r>
              <a:rPr lang="en-US" sz="900" dirty="0">
                <a:solidFill>
                  <a:srgbClr val="FFFFFF"/>
                </a:solidFill>
              </a:rPr>
              <a:t>Operating</a:t>
            </a:r>
          </a:p>
          <a:p>
            <a:pPr algn="ctr">
              <a:lnSpc>
                <a:spcPct val="93000"/>
              </a:lnSpc>
              <a:buClr>
                <a:srgbClr val="000000"/>
              </a:buClr>
              <a:buSzPct val="100000"/>
              <a:defRPr/>
            </a:pPr>
            <a:r>
              <a:rPr lang="en-US" sz="900" dirty="0">
                <a:solidFill>
                  <a:srgbClr val="FFFFFF"/>
                </a:solidFill>
              </a:rPr>
              <a:t>System</a:t>
            </a:r>
          </a:p>
        </p:txBody>
      </p:sp>
      <p:grpSp>
        <p:nvGrpSpPr>
          <p:cNvPr id="19478" name="Group 56">
            <a:extLst>
              <a:ext uri="{FF2B5EF4-FFF2-40B4-BE49-F238E27FC236}">
                <a16:creationId xmlns:a16="http://schemas.microsoft.com/office/drawing/2014/main" id="{C347B100-AD9D-4756-A147-ACF45AD8B732}"/>
              </a:ext>
            </a:extLst>
          </p:cNvPr>
          <p:cNvGrpSpPr>
            <a:grpSpLocks/>
          </p:cNvGrpSpPr>
          <p:nvPr/>
        </p:nvGrpSpPr>
        <p:grpSpPr bwMode="auto">
          <a:xfrm>
            <a:off x="6045200" y="4378325"/>
            <a:ext cx="1339850" cy="344488"/>
            <a:chOff x="4521796" y="3828803"/>
            <a:chExt cx="1339620" cy="343744"/>
          </a:xfrm>
        </p:grpSpPr>
        <p:grpSp>
          <p:nvGrpSpPr>
            <p:cNvPr id="19493" name="Rounded Rectangle 38">
              <a:extLst>
                <a:ext uri="{FF2B5EF4-FFF2-40B4-BE49-F238E27FC236}">
                  <a16:creationId xmlns:a16="http://schemas.microsoft.com/office/drawing/2014/main" id="{2C4BB2FA-B9D0-4782-A26F-9E325657A437}"/>
                </a:ext>
              </a:extLst>
            </p:cNvPr>
            <p:cNvGrpSpPr>
              <a:grpSpLocks/>
            </p:cNvGrpSpPr>
            <p:nvPr/>
          </p:nvGrpSpPr>
          <p:grpSpPr bwMode="auto">
            <a:xfrm>
              <a:off x="4462272" y="3793036"/>
              <a:ext cx="451104" cy="451104"/>
              <a:chOff x="4462272" y="4517136"/>
              <a:chExt cx="451104" cy="451104"/>
            </a:xfrm>
          </p:grpSpPr>
          <p:pic>
            <p:nvPicPr>
              <p:cNvPr id="19501" name="Rounded Rectangle 38">
                <a:extLst>
                  <a:ext uri="{FF2B5EF4-FFF2-40B4-BE49-F238E27FC236}">
                    <a16:creationId xmlns:a16="http://schemas.microsoft.com/office/drawing/2014/main" id="{DB912BE3-17AF-41E5-A893-2D21A0D1A67A}"/>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2272" y="45171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2" name="Text Box 84">
                <a:extLst>
                  <a:ext uri="{FF2B5EF4-FFF2-40B4-BE49-F238E27FC236}">
                    <a16:creationId xmlns:a16="http://schemas.microsoft.com/office/drawing/2014/main" id="{12A923F2-072A-48A2-B45A-FB8C6FB7FFE2}"/>
                  </a:ext>
                </a:extLst>
              </p:cNvPr>
              <p:cNvSpPr txBox="1">
                <a:spLocks noChangeArrowheads="1"/>
              </p:cNvSpPr>
              <p:nvPr/>
            </p:nvSpPr>
            <p:spPr bwMode="auto">
              <a:xfrm>
                <a:off x="4538145"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494" name="Rounded Rectangle 39">
              <a:extLst>
                <a:ext uri="{FF2B5EF4-FFF2-40B4-BE49-F238E27FC236}">
                  <a16:creationId xmlns:a16="http://schemas.microsoft.com/office/drawing/2014/main" id="{4935AEE0-C35B-456F-B869-7B33A5E987FC}"/>
                </a:ext>
              </a:extLst>
            </p:cNvPr>
            <p:cNvGrpSpPr>
              <a:grpSpLocks/>
            </p:cNvGrpSpPr>
            <p:nvPr/>
          </p:nvGrpSpPr>
          <p:grpSpPr bwMode="auto">
            <a:xfrm>
              <a:off x="4797552" y="3793036"/>
              <a:ext cx="451104" cy="451104"/>
              <a:chOff x="4797552" y="4517136"/>
              <a:chExt cx="451104" cy="451104"/>
            </a:xfrm>
          </p:grpSpPr>
          <p:pic>
            <p:nvPicPr>
              <p:cNvPr id="19499" name="Rounded Rectangle 39">
                <a:extLst>
                  <a:ext uri="{FF2B5EF4-FFF2-40B4-BE49-F238E27FC236}">
                    <a16:creationId xmlns:a16="http://schemas.microsoft.com/office/drawing/2014/main" id="{4D79AFF3-C439-4224-9FC1-CF9CD89C110A}"/>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97552" y="45171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0" name="Text Box 87">
                <a:extLst>
                  <a:ext uri="{FF2B5EF4-FFF2-40B4-BE49-F238E27FC236}">
                    <a16:creationId xmlns:a16="http://schemas.microsoft.com/office/drawing/2014/main" id="{5A294101-A500-4BF6-A0F8-1B359C36F69D}"/>
                  </a:ext>
                </a:extLst>
              </p:cNvPr>
              <p:cNvSpPr txBox="1">
                <a:spLocks noChangeArrowheads="1"/>
              </p:cNvSpPr>
              <p:nvPr/>
            </p:nvSpPr>
            <p:spPr bwMode="auto">
              <a:xfrm>
                <a:off x="487305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19495" name="Rounded Rectangle 40">
              <a:extLst>
                <a:ext uri="{FF2B5EF4-FFF2-40B4-BE49-F238E27FC236}">
                  <a16:creationId xmlns:a16="http://schemas.microsoft.com/office/drawing/2014/main" id="{E203AC9B-1077-4BB6-8D2C-ECFAE7D7EDE3}"/>
                </a:ext>
              </a:extLst>
            </p:cNvPr>
            <p:cNvGrpSpPr>
              <a:grpSpLocks/>
            </p:cNvGrpSpPr>
            <p:nvPr/>
          </p:nvGrpSpPr>
          <p:grpSpPr bwMode="auto">
            <a:xfrm>
              <a:off x="5468112" y="3793036"/>
              <a:ext cx="451104" cy="451104"/>
              <a:chOff x="5468112" y="4517136"/>
              <a:chExt cx="451104" cy="451104"/>
            </a:xfrm>
          </p:grpSpPr>
          <p:pic>
            <p:nvPicPr>
              <p:cNvPr id="19497" name="Rounded Rectangle 40">
                <a:extLst>
                  <a:ext uri="{FF2B5EF4-FFF2-40B4-BE49-F238E27FC236}">
                    <a16:creationId xmlns:a16="http://schemas.microsoft.com/office/drawing/2014/main" id="{310DE994-9B4B-49A3-9804-8B8A1E13EF04}"/>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68112" y="4517136"/>
                <a:ext cx="451104"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8" name="Text Box 90">
                <a:extLst>
                  <a:ext uri="{FF2B5EF4-FFF2-40B4-BE49-F238E27FC236}">
                    <a16:creationId xmlns:a16="http://schemas.microsoft.com/office/drawing/2014/main" id="{E32C94F3-B5AF-4219-8DD5-48460208202F}"/>
                  </a:ext>
                </a:extLst>
              </p:cNvPr>
              <p:cNvSpPr txBox="1">
                <a:spLocks noChangeArrowheads="1"/>
              </p:cNvSpPr>
              <p:nvPr/>
            </p:nvSpPr>
            <p:spPr bwMode="auto">
              <a:xfrm>
                <a:off x="554286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9496" name="Straight Connector 66">
              <a:extLst>
                <a:ext uri="{FF2B5EF4-FFF2-40B4-BE49-F238E27FC236}">
                  <a16:creationId xmlns:a16="http://schemas.microsoft.com/office/drawing/2014/main" id="{4619D6E5-84AC-4B0E-8E69-AED4F6CAAE93}"/>
                </a:ext>
              </a:extLst>
            </p:cNvPr>
            <p:cNvCxnSpPr>
              <a:cxnSpLocks noChangeShapeType="1"/>
              <a:stCxn id="19499" idx="3"/>
              <a:endCxn id="19497" idx="1"/>
            </p:cNvCxnSpPr>
            <p:nvPr/>
          </p:nvCxnSpPr>
          <p:spPr bwMode="auto">
            <a:xfrm>
              <a:off x="5191606" y="4000676"/>
              <a:ext cx="334905" cy="919"/>
            </a:xfrm>
            <a:prstGeom prst="line">
              <a:avLst/>
            </a:prstGeom>
            <a:noFill/>
            <a:ln w="25400" algn="ctr">
              <a:solidFill>
                <a:schemeClr val="accent1"/>
              </a:solidFill>
              <a:prstDash val="dot"/>
              <a:round/>
              <a:headEnd/>
              <a:tailEn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74" name="Straight Connector 73">
            <a:extLst>
              <a:ext uri="{FF2B5EF4-FFF2-40B4-BE49-F238E27FC236}">
                <a16:creationId xmlns:a16="http://schemas.microsoft.com/office/drawing/2014/main" id="{8AE506F9-32E0-4BF5-B2BC-DDF01B1533C1}"/>
              </a:ext>
            </a:extLst>
          </p:cNvPr>
          <p:cNvCxnSpPr>
            <a:stCxn id="4" idx="3"/>
            <a:endCxn id="17" idx="2"/>
          </p:cNvCxnSpPr>
          <p:nvPr/>
        </p:nvCxnSpPr>
        <p:spPr>
          <a:xfrm flipV="1">
            <a:off x="3514725" y="3781426"/>
            <a:ext cx="1658938" cy="620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339B184-E5C4-4429-ADE2-D380B02BC8EC}"/>
              </a:ext>
            </a:extLst>
          </p:cNvPr>
          <p:cNvCxnSpPr>
            <a:stCxn id="17" idx="3"/>
            <a:endCxn id="56" idx="0"/>
          </p:cNvCxnSpPr>
          <p:nvPr/>
        </p:nvCxnSpPr>
        <p:spPr>
          <a:xfrm>
            <a:off x="5937250" y="3127375"/>
            <a:ext cx="769938" cy="1162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37F4792-D242-4A16-BD47-547B3739ADD9}"/>
              </a:ext>
            </a:extLst>
          </p:cNvPr>
          <p:cNvCxnSpPr>
            <a:stCxn id="43" idx="0"/>
            <a:endCxn id="56" idx="1"/>
          </p:cNvCxnSpPr>
          <p:nvPr/>
        </p:nvCxnSpPr>
        <p:spPr>
          <a:xfrm rot="5400000" flipH="1" flipV="1">
            <a:off x="5151438" y="4370388"/>
            <a:ext cx="220663" cy="13668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9FBD79B-4E2C-45A7-BBC0-1BFCC2C1B6BE}"/>
              </a:ext>
            </a:extLst>
          </p:cNvPr>
          <p:cNvCxnSpPr>
            <a:stCxn id="4" idx="2"/>
            <a:endCxn id="43" idx="1"/>
          </p:cNvCxnSpPr>
          <p:nvPr/>
        </p:nvCxnSpPr>
        <p:spPr>
          <a:xfrm rot="16200000" flipH="1">
            <a:off x="2902744" y="4906169"/>
            <a:ext cx="762000" cy="10652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4D35B0C-B0DF-4E6A-B81A-F2C1C5EFB149}"/>
              </a:ext>
            </a:extLst>
          </p:cNvPr>
          <p:cNvCxnSpPr>
            <a:stCxn id="56" idx="3"/>
            <a:endCxn id="30" idx="2"/>
          </p:cNvCxnSpPr>
          <p:nvPr/>
        </p:nvCxnSpPr>
        <p:spPr>
          <a:xfrm flipV="1">
            <a:off x="7470776" y="4376739"/>
            <a:ext cx="1433513" cy="566737"/>
          </a:xfrm>
          <a:prstGeom prst="line">
            <a:avLst/>
          </a:prstGeom>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8BBAB9CB-13A6-456C-A6D8-2234E40B62FB}"/>
              </a:ext>
            </a:extLst>
          </p:cNvPr>
          <p:cNvSpPr/>
          <p:nvPr/>
        </p:nvSpPr>
        <p:spPr>
          <a:xfrm>
            <a:off x="4411664" y="2473325"/>
            <a:ext cx="1525587"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0" name="Rectangle 79">
            <a:extLst>
              <a:ext uri="{FF2B5EF4-FFF2-40B4-BE49-F238E27FC236}">
                <a16:creationId xmlns:a16="http://schemas.microsoft.com/office/drawing/2014/main" id="{D84F6967-DD4F-4940-BA4F-CFFD2367C0AD}"/>
              </a:ext>
            </a:extLst>
          </p:cNvPr>
          <p:cNvSpPr/>
          <p:nvPr/>
        </p:nvSpPr>
        <p:spPr>
          <a:xfrm>
            <a:off x="1997075" y="3724275"/>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1" name="Rectangle 80">
            <a:extLst>
              <a:ext uri="{FF2B5EF4-FFF2-40B4-BE49-F238E27FC236}">
                <a16:creationId xmlns:a16="http://schemas.microsoft.com/office/drawing/2014/main" id="{32A3C260-5850-4907-9A89-68B23926FAFF}"/>
              </a:ext>
            </a:extLst>
          </p:cNvPr>
          <p:cNvSpPr/>
          <p:nvPr/>
        </p:nvSpPr>
        <p:spPr>
          <a:xfrm>
            <a:off x="3816350" y="5184775"/>
            <a:ext cx="1525588" cy="1309688"/>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2" name="Rectangle 81">
            <a:extLst>
              <a:ext uri="{FF2B5EF4-FFF2-40B4-BE49-F238E27FC236}">
                <a16:creationId xmlns:a16="http://schemas.microsoft.com/office/drawing/2014/main" id="{3B37AB80-5375-491E-9A59-798F99B33E4E}"/>
              </a:ext>
            </a:extLst>
          </p:cNvPr>
          <p:cNvSpPr/>
          <p:nvPr/>
        </p:nvSpPr>
        <p:spPr>
          <a:xfrm>
            <a:off x="5953125" y="4313239"/>
            <a:ext cx="1525588" cy="1309687"/>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83" name="Rectangle 82">
            <a:extLst>
              <a:ext uri="{FF2B5EF4-FFF2-40B4-BE49-F238E27FC236}">
                <a16:creationId xmlns:a16="http://schemas.microsoft.com/office/drawing/2014/main" id="{315BEC41-050B-4F94-BCF2-AE86415CCBBD}"/>
              </a:ext>
            </a:extLst>
          </p:cNvPr>
          <p:cNvSpPr/>
          <p:nvPr/>
        </p:nvSpPr>
        <p:spPr>
          <a:xfrm>
            <a:off x="8140700" y="3068638"/>
            <a:ext cx="1525588" cy="1308100"/>
          </a:xfrm>
          <a:prstGeom prst="rect">
            <a:avLst/>
          </a:prstGeom>
          <a:noFill/>
          <a:ln w="63500">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eaLnBrk="1">
              <a:lnSpc>
                <a:spcPct val="93000"/>
              </a:lnSpc>
              <a:buClr>
                <a:srgbClr val="000000"/>
              </a:buClr>
              <a:buSzPct val="100000"/>
              <a:buFont typeface="Times New Roman" panose="02020603050405020304" pitchFamily="18" charset="0"/>
              <a:buNone/>
              <a:defRPr/>
            </a:pPr>
            <a:endParaRPr lang="en-US">
              <a:solidFill>
                <a:srgbClr val="FFFFFF"/>
              </a:solidFill>
              <a:ea typeface="ＭＳ Ｐゴシック" pitchFamily="34" charset="-128"/>
            </a:endParaRPr>
          </a:p>
        </p:txBody>
      </p:sp>
      <p:sp>
        <p:nvSpPr>
          <p:cNvPr id="19489" name="TextBox 65">
            <a:extLst>
              <a:ext uri="{FF2B5EF4-FFF2-40B4-BE49-F238E27FC236}">
                <a16:creationId xmlns:a16="http://schemas.microsoft.com/office/drawing/2014/main" id="{3F0F3F14-A96E-4FF3-A0C7-EB1C22B36217}"/>
              </a:ext>
            </a:extLst>
          </p:cNvPr>
          <p:cNvSpPr txBox="1">
            <a:spLocks noChangeArrowheads="1"/>
          </p:cNvSpPr>
          <p:nvPr/>
        </p:nvSpPr>
        <p:spPr bwMode="auto">
          <a:xfrm>
            <a:off x="5953126" y="2286000"/>
            <a:ext cx="809837"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r>
              <a:rPr lang="en-US" altLang="en-US">
                <a:latin typeface="Calibri" panose="020F0502020204030204" pitchFamily="34" charset="0"/>
                <a:ea typeface="ＭＳ Ｐゴシック" panose="020B0600070205080204" pitchFamily="34" charset="-128"/>
              </a:rPr>
              <a:t>Closed</a:t>
            </a:r>
          </a:p>
        </p:txBody>
      </p:sp>
      <p:sp>
        <p:nvSpPr>
          <p:cNvPr id="19490" name="TextBox 54">
            <a:extLst>
              <a:ext uri="{FF2B5EF4-FFF2-40B4-BE49-F238E27FC236}">
                <a16:creationId xmlns:a16="http://schemas.microsoft.com/office/drawing/2014/main" id="{67E3A63C-1177-452C-89F8-5CD08522831F}"/>
              </a:ext>
            </a:extLst>
          </p:cNvPr>
          <p:cNvSpPr txBox="1">
            <a:spLocks noChangeArrowheads="1"/>
          </p:cNvSpPr>
          <p:nvPr/>
        </p:nvSpPr>
        <p:spPr bwMode="auto">
          <a:xfrm>
            <a:off x="5584826" y="5935663"/>
            <a:ext cx="184731"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endParaRPr lang="en-US" altLang="en-US">
              <a:latin typeface="Calibri" panose="020F0502020204030204" pitchFamily="34" charset="0"/>
              <a:ea typeface="ＭＳ Ｐゴシック" panose="020B0600070205080204" pitchFamily="34" charset="-128"/>
            </a:endParaRPr>
          </a:p>
        </p:txBody>
      </p:sp>
      <p:sp>
        <p:nvSpPr>
          <p:cNvPr id="19492" name="Slide Number Placeholder 86">
            <a:extLst>
              <a:ext uri="{FF2B5EF4-FFF2-40B4-BE49-F238E27FC236}">
                <a16:creationId xmlns:a16="http://schemas.microsoft.com/office/drawing/2014/main" id="{2646C77C-9E25-41ED-90BC-23BE916E0DD1}"/>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2F24828A-7B2D-44E6-855C-8D6DC78809E1}" type="slidenum">
              <a:rPr lang="en-US" altLang="en-US"/>
              <a:pPr eaLnBrk="1">
                <a:lnSpc>
                  <a:spcPct val="93000"/>
                </a:lnSpc>
                <a:buClr>
                  <a:srgbClr val="000000"/>
                </a:buClr>
                <a:buSzPct val="100000"/>
                <a:buFont typeface="Times New Roman" panose="02020603050405020304" pitchFamily="18" charset="0"/>
                <a:buNone/>
              </a:pPr>
              <a:t>7</a:t>
            </a:fld>
            <a:endParaRPr lang="en-US" altLang="en-US"/>
          </a:p>
        </p:txBody>
      </p:sp>
    </p:spTree>
    <p:extLst>
      <p:ext uri="{BB962C8B-B14F-4D97-AF65-F5344CB8AC3E}">
        <p14:creationId xmlns:p14="http://schemas.microsoft.com/office/powerpoint/2010/main" val="186864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23C7960-02B2-46FB-B765-6293E421A5ED}"/>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Idea: An OS for Networks</a:t>
            </a:r>
          </a:p>
        </p:txBody>
      </p:sp>
      <p:sp>
        <p:nvSpPr>
          <p:cNvPr id="4" name="Rectangle 3">
            <a:extLst>
              <a:ext uri="{FF2B5EF4-FFF2-40B4-BE49-F238E27FC236}">
                <a16:creationId xmlns:a16="http://schemas.microsoft.com/office/drawing/2014/main" id="{88C00DEC-BAD9-450A-9D26-24952729522A}"/>
              </a:ext>
            </a:extLst>
          </p:cNvPr>
          <p:cNvSpPr>
            <a:spLocks noChangeArrowheads="1"/>
          </p:cNvSpPr>
          <p:nvPr/>
        </p:nvSpPr>
        <p:spPr bwMode="auto">
          <a:xfrm>
            <a:off x="1989139" y="3754439"/>
            <a:ext cx="1525587" cy="1309687"/>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latin typeface="Calibri" pitchFamily="34" charset="0"/>
              <a:ea typeface="ＭＳ Ｐゴシック" pitchFamily="34" charset="-128"/>
            </a:endParaRPr>
          </a:p>
        </p:txBody>
      </p:sp>
      <p:sp>
        <p:nvSpPr>
          <p:cNvPr id="5" name="Rounded Rectangle 4">
            <a:extLst>
              <a:ext uri="{FF2B5EF4-FFF2-40B4-BE49-F238E27FC236}">
                <a16:creationId xmlns:a16="http://schemas.microsoft.com/office/drawing/2014/main" id="{0553848A-D3A7-4AB0-9EDA-A811C6497809}"/>
              </a:ext>
            </a:extLst>
          </p:cNvPr>
          <p:cNvSpPr/>
          <p:nvPr/>
        </p:nvSpPr>
        <p:spPr>
          <a:xfrm>
            <a:off x="2089150" y="4554539"/>
            <a:ext cx="1339850" cy="420687"/>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6" name="Group 54">
            <a:extLst>
              <a:ext uri="{FF2B5EF4-FFF2-40B4-BE49-F238E27FC236}">
                <a16:creationId xmlns:a16="http://schemas.microsoft.com/office/drawing/2014/main" id="{3E59BC53-CFA1-416C-8D2B-750B2183C96D}"/>
              </a:ext>
            </a:extLst>
          </p:cNvPr>
          <p:cNvGrpSpPr>
            <a:grpSpLocks/>
          </p:cNvGrpSpPr>
          <p:nvPr/>
        </p:nvGrpSpPr>
        <p:grpSpPr bwMode="auto">
          <a:xfrm>
            <a:off x="2089150" y="3843339"/>
            <a:ext cx="1339850" cy="344487"/>
            <a:chOff x="558086" y="3810293"/>
            <a:chExt cx="1339620" cy="343744"/>
          </a:xfrm>
        </p:grpSpPr>
        <p:grpSp>
          <p:nvGrpSpPr>
            <p:cNvPr id="20552" name="Rounded Rectangle 4">
              <a:extLst>
                <a:ext uri="{FF2B5EF4-FFF2-40B4-BE49-F238E27FC236}">
                  <a16:creationId xmlns:a16="http://schemas.microsoft.com/office/drawing/2014/main" id="{526E8F88-EBC3-41D7-91A9-E06BCEEF96F9}"/>
                </a:ext>
              </a:extLst>
            </p:cNvPr>
            <p:cNvGrpSpPr>
              <a:grpSpLocks/>
            </p:cNvGrpSpPr>
            <p:nvPr/>
          </p:nvGrpSpPr>
          <p:grpSpPr bwMode="auto">
            <a:xfrm>
              <a:off x="498224" y="3772708"/>
              <a:ext cx="445008" cy="457200"/>
              <a:chOff x="505968" y="3974592"/>
              <a:chExt cx="445008" cy="457200"/>
            </a:xfrm>
          </p:grpSpPr>
          <p:pic>
            <p:nvPicPr>
              <p:cNvPr id="20560" name="Rounded Rectangle 4">
                <a:extLst>
                  <a:ext uri="{FF2B5EF4-FFF2-40B4-BE49-F238E27FC236}">
                    <a16:creationId xmlns:a16="http://schemas.microsoft.com/office/drawing/2014/main" id="{0AF175F1-7CE6-4A27-83A3-D4FC1A023EC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68" y="3974592"/>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1" name="Text Box 9">
                <a:extLst>
                  <a:ext uri="{FF2B5EF4-FFF2-40B4-BE49-F238E27FC236}">
                    <a16:creationId xmlns:a16="http://schemas.microsoft.com/office/drawing/2014/main" id="{4E90E086-019F-43B9-9CEC-E5BB00A1376E}"/>
                  </a:ext>
                </a:extLst>
              </p:cNvPr>
              <p:cNvSpPr txBox="1">
                <a:spLocks noChangeArrowheads="1"/>
              </p:cNvSpPr>
              <p:nvPr/>
            </p:nvSpPr>
            <p:spPr bwMode="auto">
              <a:xfrm>
                <a:off x="582179"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53" name="Rounded Rectangle 5">
              <a:extLst>
                <a:ext uri="{FF2B5EF4-FFF2-40B4-BE49-F238E27FC236}">
                  <a16:creationId xmlns:a16="http://schemas.microsoft.com/office/drawing/2014/main" id="{D481BA4A-3C38-4317-BD6E-AD6270C3188E}"/>
                </a:ext>
              </a:extLst>
            </p:cNvPr>
            <p:cNvGrpSpPr>
              <a:grpSpLocks/>
            </p:cNvGrpSpPr>
            <p:nvPr/>
          </p:nvGrpSpPr>
          <p:grpSpPr bwMode="auto">
            <a:xfrm>
              <a:off x="833504" y="3772708"/>
              <a:ext cx="445008" cy="457200"/>
              <a:chOff x="841248" y="3974592"/>
              <a:chExt cx="445008" cy="457200"/>
            </a:xfrm>
          </p:grpSpPr>
          <p:pic>
            <p:nvPicPr>
              <p:cNvPr id="20558" name="Rounded Rectangle 5">
                <a:extLst>
                  <a:ext uri="{FF2B5EF4-FFF2-40B4-BE49-F238E27FC236}">
                    <a16:creationId xmlns:a16="http://schemas.microsoft.com/office/drawing/2014/main" id="{1C6DF234-2BDD-4F4B-8848-892FCB99B71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248" y="3974592"/>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9" name="Text Box 12">
                <a:extLst>
                  <a:ext uri="{FF2B5EF4-FFF2-40B4-BE49-F238E27FC236}">
                    <a16:creationId xmlns:a16="http://schemas.microsoft.com/office/drawing/2014/main" id="{014AA275-A042-4E85-8671-1807234AF81E}"/>
                  </a:ext>
                </a:extLst>
              </p:cNvPr>
              <p:cNvSpPr txBox="1">
                <a:spLocks noChangeArrowheads="1"/>
              </p:cNvSpPr>
              <p:nvPr/>
            </p:nvSpPr>
            <p:spPr bwMode="auto">
              <a:xfrm>
                <a:off x="91708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54" name="Rounded Rectangle 6">
              <a:extLst>
                <a:ext uri="{FF2B5EF4-FFF2-40B4-BE49-F238E27FC236}">
                  <a16:creationId xmlns:a16="http://schemas.microsoft.com/office/drawing/2014/main" id="{F927BFB3-DD00-4F39-B750-BAC14E4385D9}"/>
                </a:ext>
              </a:extLst>
            </p:cNvPr>
            <p:cNvGrpSpPr>
              <a:grpSpLocks/>
            </p:cNvGrpSpPr>
            <p:nvPr/>
          </p:nvGrpSpPr>
          <p:grpSpPr bwMode="auto">
            <a:xfrm>
              <a:off x="1504064" y="3772708"/>
              <a:ext cx="445008" cy="457200"/>
              <a:chOff x="1511808" y="3974592"/>
              <a:chExt cx="445008" cy="457200"/>
            </a:xfrm>
          </p:grpSpPr>
          <p:pic>
            <p:nvPicPr>
              <p:cNvPr id="20556" name="Rounded Rectangle 6">
                <a:extLst>
                  <a:ext uri="{FF2B5EF4-FFF2-40B4-BE49-F238E27FC236}">
                    <a16:creationId xmlns:a16="http://schemas.microsoft.com/office/drawing/2014/main" id="{F12828E4-A166-47F2-ACDD-F46562E09D8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808" y="3974592"/>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7" name="Text Box 15">
                <a:extLst>
                  <a:ext uri="{FF2B5EF4-FFF2-40B4-BE49-F238E27FC236}">
                    <a16:creationId xmlns:a16="http://schemas.microsoft.com/office/drawing/2014/main" id="{5D09443A-4209-4AC9-A8DB-CA37AA469E45}"/>
                  </a:ext>
                </a:extLst>
              </p:cNvPr>
              <p:cNvSpPr txBox="1">
                <a:spLocks noChangeArrowheads="1"/>
              </p:cNvSpPr>
              <p:nvPr/>
            </p:nvSpPr>
            <p:spPr bwMode="auto">
              <a:xfrm>
                <a:off x="1586894" y="4028526"/>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10" name="Straight Connector 9">
              <a:extLst>
                <a:ext uri="{FF2B5EF4-FFF2-40B4-BE49-F238E27FC236}">
                  <a16:creationId xmlns:a16="http://schemas.microsoft.com/office/drawing/2014/main" id="{E9ADA6BD-3522-476B-9954-518FA40BFE67}"/>
                </a:ext>
              </a:extLst>
            </p:cNvPr>
            <p:cNvCxnSpPr>
              <a:cxnSpLocks noChangeShapeType="1"/>
              <a:stCxn id="20558" idx="3"/>
              <a:endCxn id="20556" idx="1"/>
            </p:cNvCxnSpPr>
            <p:nvPr/>
          </p:nvCxnSpPr>
          <p:spPr bwMode="auto">
            <a:xfrm>
              <a:off x="1227896" y="3982957"/>
              <a:ext cx="334905" cy="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17" name="Rectangle 16">
            <a:extLst>
              <a:ext uri="{FF2B5EF4-FFF2-40B4-BE49-F238E27FC236}">
                <a16:creationId xmlns:a16="http://schemas.microsoft.com/office/drawing/2014/main" id="{EFB7F9AB-058D-489A-A6DD-6E3B73A41CD4}"/>
              </a:ext>
            </a:extLst>
          </p:cNvPr>
          <p:cNvSpPr>
            <a:spLocks noChangeArrowheads="1"/>
          </p:cNvSpPr>
          <p:nvPr/>
        </p:nvSpPr>
        <p:spPr bwMode="auto">
          <a:xfrm>
            <a:off x="4411664" y="2479675"/>
            <a:ext cx="1525587"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latin typeface="Calibri" pitchFamily="34" charset="0"/>
              <a:ea typeface="ＭＳ Ｐゴシック" pitchFamily="34" charset="-128"/>
            </a:endParaRPr>
          </a:p>
        </p:txBody>
      </p:sp>
      <p:sp>
        <p:nvSpPr>
          <p:cNvPr id="18" name="Rounded Rectangle 17">
            <a:extLst>
              <a:ext uri="{FF2B5EF4-FFF2-40B4-BE49-F238E27FC236}">
                <a16:creationId xmlns:a16="http://schemas.microsoft.com/office/drawing/2014/main" id="{16E665D6-F653-4431-A5C6-7C8241F2B31A}"/>
              </a:ext>
            </a:extLst>
          </p:cNvPr>
          <p:cNvSpPr/>
          <p:nvPr/>
        </p:nvSpPr>
        <p:spPr>
          <a:xfrm>
            <a:off x="4511675" y="327977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19" name="Group 58">
            <a:extLst>
              <a:ext uri="{FF2B5EF4-FFF2-40B4-BE49-F238E27FC236}">
                <a16:creationId xmlns:a16="http://schemas.microsoft.com/office/drawing/2014/main" id="{FD5E879C-BB03-45B8-A537-BFE305C5BAA4}"/>
              </a:ext>
            </a:extLst>
          </p:cNvPr>
          <p:cNvGrpSpPr>
            <a:grpSpLocks/>
          </p:cNvGrpSpPr>
          <p:nvPr/>
        </p:nvGrpSpPr>
        <p:grpSpPr bwMode="auto">
          <a:xfrm>
            <a:off x="4511675" y="2568575"/>
            <a:ext cx="1339850" cy="342900"/>
            <a:chOff x="2988148" y="2012694"/>
            <a:chExt cx="1339620" cy="343744"/>
          </a:xfrm>
        </p:grpSpPr>
        <p:grpSp>
          <p:nvGrpSpPr>
            <p:cNvPr id="20542" name="Rounded Rectangle 14">
              <a:extLst>
                <a:ext uri="{FF2B5EF4-FFF2-40B4-BE49-F238E27FC236}">
                  <a16:creationId xmlns:a16="http://schemas.microsoft.com/office/drawing/2014/main" id="{AD20996B-3E77-4E3B-B75E-514F6E0546CA}"/>
                </a:ext>
              </a:extLst>
            </p:cNvPr>
            <p:cNvGrpSpPr>
              <a:grpSpLocks/>
            </p:cNvGrpSpPr>
            <p:nvPr/>
          </p:nvGrpSpPr>
          <p:grpSpPr bwMode="auto">
            <a:xfrm>
              <a:off x="2932176" y="1976428"/>
              <a:ext cx="445008" cy="457200"/>
              <a:chOff x="2932176" y="2700528"/>
              <a:chExt cx="445008" cy="457200"/>
            </a:xfrm>
          </p:grpSpPr>
          <p:pic>
            <p:nvPicPr>
              <p:cNvPr id="20550" name="Rounded Rectangle 14">
                <a:extLst>
                  <a:ext uri="{FF2B5EF4-FFF2-40B4-BE49-F238E27FC236}">
                    <a16:creationId xmlns:a16="http://schemas.microsoft.com/office/drawing/2014/main" id="{6145E523-558E-4608-AF27-52C625BB3E0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2176" y="2700528"/>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1" name="Text Box 24">
                <a:extLst>
                  <a:ext uri="{FF2B5EF4-FFF2-40B4-BE49-F238E27FC236}">
                    <a16:creationId xmlns:a16="http://schemas.microsoft.com/office/drawing/2014/main" id="{AFF5F534-6F58-4303-B2F1-F98826075F84}"/>
                  </a:ext>
                </a:extLst>
              </p:cNvPr>
              <p:cNvSpPr txBox="1">
                <a:spLocks noChangeArrowheads="1"/>
              </p:cNvSpPr>
              <p:nvPr/>
            </p:nvSpPr>
            <p:spPr bwMode="auto">
              <a:xfrm>
                <a:off x="3004497"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43" name="Rounded Rectangle 15">
              <a:extLst>
                <a:ext uri="{FF2B5EF4-FFF2-40B4-BE49-F238E27FC236}">
                  <a16:creationId xmlns:a16="http://schemas.microsoft.com/office/drawing/2014/main" id="{B43996A2-48BB-487B-96BC-FCC963AAD279}"/>
                </a:ext>
              </a:extLst>
            </p:cNvPr>
            <p:cNvGrpSpPr>
              <a:grpSpLocks/>
            </p:cNvGrpSpPr>
            <p:nvPr/>
          </p:nvGrpSpPr>
          <p:grpSpPr bwMode="auto">
            <a:xfrm>
              <a:off x="3267456" y="1976428"/>
              <a:ext cx="445008" cy="457200"/>
              <a:chOff x="3267456" y="2700528"/>
              <a:chExt cx="445008" cy="457200"/>
            </a:xfrm>
          </p:grpSpPr>
          <p:pic>
            <p:nvPicPr>
              <p:cNvPr id="20548" name="Rounded Rectangle 15">
                <a:extLst>
                  <a:ext uri="{FF2B5EF4-FFF2-40B4-BE49-F238E27FC236}">
                    <a16:creationId xmlns:a16="http://schemas.microsoft.com/office/drawing/2014/main" id="{3B9DA181-6701-4FA8-BC29-E9527B770B87}"/>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7456" y="2700528"/>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9" name="Text Box 27">
                <a:extLst>
                  <a:ext uri="{FF2B5EF4-FFF2-40B4-BE49-F238E27FC236}">
                    <a16:creationId xmlns:a16="http://schemas.microsoft.com/office/drawing/2014/main" id="{FB73C4E6-B042-4447-B484-0E603CD2DC20}"/>
                  </a:ext>
                </a:extLst>
              </p:cNvPr>
              <p:cNvSpPr txBox="1">
                <a:spLocks noChangeArrowheads="1"/>
              </p:cNvSpPr>
              <p:nvPr/>
            </p:nvSpPr>
            <p:spPr bwMode="auto">
              <a:xfrm>
                <a:off x="333940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44" name="Rounded Rectangle 16">
              <a:extLst>
                <a:ext uri="{FF2B5EF4-FFF2-40B4-BE49-F238E27FC236}">
                  <a16:creationId xmlns:a16="http://schemas.microsoft.com/office/drawing/2014/main" id="{C23857C7-F1EE-477A-8A4B-AEA275E1DEA2}"/>
                </a:ext>
              </a:extLst>
            </p:cNvPr>
            <p:cNvGrpSpPr>
              <a:grpSpLocks/>
            </p:cNvGrpSpPr>
            <p:nvPr/>
          </p:nvGrpSpPr>
          <p:grpSpPr bwMode="auto">
            <a:xfrm>
              <a:off x="3931920" y="1976428"/>
              <a:ext cx="445008" cy="457200"/>
              <a:chOff x="3931920" y="2700528"/>
              <a:chExt cx="445008" cy="457200"/>
            </a:xfrm>
          </p:grpSpPr>
          <p:pic>
            <p:nvPicPr>
              <p:cNvPr id="20546" name="Rounded Rectangle 16">
                <a:extLst>
                  <a:ext uri="{FF2B5EF4-FFF2-40B4-BE49-F238E27FC236}">
                    <a16:creationId xmlns:a16="http://schemas.microsoft.com/office/drawing/2014/main" id="{3E53C689-66F4-44DF-B2EB-565AD2E2BBF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1920" y="2700528"/>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7" name="Text Box 30">
                <a:extLst>
                  <a:ext uri="{FF2B5EF4-FFF2-40B4-BE49-F238E27FC236}">
                    <a16:creationId xmlns:a16="http://schemas.microsoft.com/office/drawing/2014/main" id="{B87D912E-10D4-4938-B6F3-6CD53BEB849F}"/>
                  </a:ext>
                </a:extLst>
              </p:cNvPr>
              <p:cNvSpPr txBox="1">
                <a:spLocks noChangeArrowheads="1"/>
              </p:cNvSpPr>
              <p:nvPr/>
            </p:nvSpPr>
            <p:spPr bwMode="auto">
              <a:xfrm>
                <a:off x="4009212" y="2753143"/>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23" name="Straight Connector 22">
              <a:extLst>
                <a:ext uri="{FF2B5EF4-FFF2-40B4-BE49-F238E27FC236}">
                  <a16:creationId xmlns:a16="http://schemas.microsoft.com/office/drawing/2014/main" id="{A67C01DF-60AC-4830-A5A0-504FE570E12E}"/>
                </a:ext>
              </a:extLst>
            </p:cNvPr>
            <p:cNvCxnSpPr>
              <a:cxnSpLocks noChangeShapeType="1"/>
              <a:stCxn id="20548" idx="3"/>
              <a:endCxn id="20546" idx="1"/>
            </p:cNvCxnSpPr>
            <p:nvPr/>
          </p:nvCxnSpPr>
          <p:spPr bwMode="auto">
            <a:xfrm>
              <a:off x="3657958" y="2184566"/>
              <a:ext cx="334905" cy="1592"/>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0" name="Rectangle 29">
            <a:extLst>
              <a:ext uri="{FF2B5EF4-FFF2-40B4-BE49-F238E27FC236}">
                <a16:creationId xmlns:a16="http://schemas.microsoft.com/office/drawing/2014/main" id="{3F407AE9-94A5-4A79-860F-C95378CE2FA9}"/>
              </a:ext>
            </a:extLst>
          </p:cNvPr>
          <p:cNvSpPr>
            <a:spLocks noChangeArrowheads="1"/>
          </p:cNvSpPr>
          <p:nvPr/>
        </p:nvSpPr>
        <p:spPr bwMode="auto">
          <a:xfrm>
            <a:off x="8140700" y="3074988"/>
            <a:ext cx="1525588"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latin typeface="Calibri" pitchFamily="34" charset="0"/>
              <a:ea typeface="ＭＳ Ｐゴシック" pitchFamily="34" charset="-128"/>
            </a:endParaRPr>
          </a:p>
        </p:txBody>
      </p:sp>
      <p:sp>
        <p:nvSpPr>
          <p:cNvPr id="31" name="Rounded Rectangle 30">
            <a:extLst>
              <a:ext uri="{FF2B5EF4-FFF2-40B4-BE49-F238E27FC236}">
                <a16:creationId xmlns:a16="http://schemas.microsoft.com/office/drawing/2014/main" id="{11BD76AE-76B2-4A53-AE04-8AF755741671}"/>
              </a:ext>
            </a:extLst>
          </p:cNvPr>
          <p:cNvSpPr/>
          <p:nvPr/>
        </p:nvSpPr>
        <p:spPr>
          <a:xfrm>
            <a:off x="8242301" y="3875089"/>
            <a:ext cx="1338263" cy="420687"/>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32" name="Group 57">
            <a:extLst>
              <a:ext uri="{FF2B5EF4-FFF2-40B4-BE49-F238E27FC236}">
                <a16:creationId xmlns:a16="http://schemas.microsoft.com/office/drawing/2014/main" id="{460566E4-DED3-4A9C-8506-E9CA71D48B55}"/>
              </a:ext>
            </a:extLst>
          </p:cNvPr>
          <p:cNvGrpSpPr>
            <a:grpSpLocks/>
          </p:cNvGrpSpPr>
          <p:nvPr/>
        </p:nvGrpSpPr>
        <p:grpSpPr bwMode="auto">
          <a:xfrm>
            <a:off x="8242301" y="3163889"/>
            <a:ext cx="1338263" cy="344487"/>
            <a:chOff x="6717510" y="2608253"/>
            <a:chExt cx="1339620" cy="343744"/>
          </a:xfrm>
        </p:grpSpPr>
        <p:grpSp>
          <p:nvGrpSpPr>
            <p:cNvPr id="20532" name="Rounded Rectangle 22">
              <a:extLst>
                <a:ext uri="{FF2B5EF4-FFF2-40B4-BE49-F238E27FC236}">
                  <a16:creationId xmlns:a16="http://schemas.microsoft.com/office/drawing/2014/main" id="{D0AF8D54-926F-4317-9866-A79D2595BD9D}"/>
                </a:ext>
              </a:extLst>
            </p:cNvPr>
            <p:cNvGrpSpPr>
              <a:grpSpLocks/>
            </p:cNvGrpSpPr>
            <p:nvPr/>
          </p:nvGrpSpPr>
          <p:grpSpPr bwMode="auto">
            <a:xfrm>
              <a:off x="6656832" y="2573836"/>
              <a:ext cx="445008" cy="451104"/>
              <a:chOff x="6656832" y="3297936"/>
              <a:chExt cx="445008" cy="451104"/>
            </a:xfrm>
          </p:grpSpPr>
          <p:pic>
            <p:nvPicPr>
              <p:cNvPr id="20540" name="Rounded Rectangle 22">
                <a:extLst>
                  <a:ext uri="{FF2B5EF4-FFF2-40B4-BE49-F238E27FC236}">
                    <a16:creationId xmlns:a16="http://schemas.microsoft.com/office/drawing/2014/main" id="{C661F15A-32B5-4862-ABF8-41CA4A4B8D7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832" y="3297936"/>
                <a:ext cx="445008"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1" name="Text Box 39">
                <a:extLst>
                  <a:ext uri="{FF2B5EF4-FFF2-40B4-BE49-F238E27FC236}">
                    <a16:creationId xmlns:a16="http://schemas.microsoft.com/office/drawing/2014/main" id="{28E4B59A-ACF0-4103-B7C3-AF32E764DB8F}"/>
                  </a:ext>
                </a:extLst>
              </p:cNvPr>
              <p:cNvSpPr txBox="1">
                <a:spLocks noChangeArrowheads="1"/>
              </p:cNvSpPr>
              <p:nvPr/>
            </p:nvSpPr>
            <p:spPr bwMode="auto">
              <a:xfrm>
                <a:off x="6733859"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33" name="Rounded Rectangle 23">
              <a:extLst>
                <a:ext uri="{FF2B5EF4-FFF2-40B4-BE49-F238E27FC236}">
                  <a16:creationId xmlns:a16="http://schemas.microsoft.com/office/drawing/2014/main" id="{E56BE0DC-9E7C-4323-835E-96E81E7806FE}"/>
                </a:ext>
              </a:extLst>
            </p:cNvPr>
            <p:cNvGrpSpPr>
              <a:grpSpLocks/>
            </p:cNvGrpSpPr>
            <p:nvPr/>
          </p:nvGrpSpPr>
          <p:grpSpPr bwMode="auto">
            <a:xfrm>
              <a:off x="6992112" y="2573836"/>
              <a:ext cx="445008" cy="451104"/>
              <a:chOff x="6992112" y="3297936"/>
              <a:chExt cx="445008" cy="451104"/>
            </a:xfrm>
          </p:grpSpPr>
          <p:pic>
            <p:nvPicPr>
              <p:cNvPr id="20538" name="Rounded Rectangle 23">
                <a:extLst>
                  <a:ext uri="{FF2B5EF4-FFF2-40B4-BE49-F238E27FC236}">
                    <a16:creationId xmlns:a16="http://schemas.microsoft.com/office/drawing/2014/main" id="{C1699434-B6C6-4111-9E58-2A371D945F6D}"/>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2112" y="3297936"/>
                <a:ext cx="445008"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9" name="Text Box 42">
                <a:extLst>
                  <a:ext uri="{FF2B5EF4-FFF2-40B4-BE49-F238E27FC236}">
                    <a16:creationId xmlns:a16="http://schemas.microsoft.com/office/drawing/2014/main" id="{267D1DC3-A3DE-41B5-B4A1-32A70C76692B}"/>
                  </a:ext>
                </a:extLst>
              </p:cNvPr>
              <p:cNvSpPr txBox="1">
                <a:spLocks noChangeArrowheads="1"/>
              </p:cNvSpPr>
              <p:nvPr/>
            </p:nvSpPr>
            <p:spPr bwMode="auto">
              <a:xfrm>
                <a:off x="706876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34" name="Rounded Rectangle 24">
              <a:extLst>
                <a:ext uri="{FF2B5EF4-FFF2-40B4-BE49-F238E27FC236}">
                  <a16:creationId xmlns:a16="http://schemas.microsoft.com/office/drawing/2014/main" id="{3D7A16F0-EAEB-466A-B4B9-30D3F41E9094}"/>
                </a:ext>
              </a:extLst>
            </p:cNvPr>
            <p:cNvGrpSpPr>
              <a:grpSpLocks/>
            </p:cNvGrpSpPr>
            <p:nvPr/>
          </p:nvGrpSpPr>
          <p:grpSpPr bwMode="auto">
            <a:xfrm>
              <a:off x="7662672" y="2573836"/>
              <a:ext cx="445008" cy="451104"/>
              <a:chOff x="7662672" y="3297936"/>
              <a:chExt cx="445008" cy="451104"/>
            </a:xfrm>
          </p:grpSpPr>
          <p:pic>
            <p:nvPicPr>
              <p:cNvPr id="20536" name="Rounded Rectangle 24">
                <a:extLst>
                  <a:ext uri="{FF2B5EF4-FFF2-40B4-BE49-F238E27FC236}">
                    <a16:creationId xmlns:a16="http://schemas.microsoft.com/office/drawing/2014/main" id="{60E8F5A6-2D1D-4BA0-A516-CAA3A30AE769}"/>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2672" y="3297936"/>
                <a:ext cx="445008"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7" name="Text Box 45">
                <a:extLst>
                  <a:ext uri="{FF2B5EF4-FFF2-40B4-BE49-F238E27FC236}">
                    <a16:creationId xmlns:a16="http://schemas.microsoft.com/office/drawing/2014/main" id="{2627988D-69A4-45AE-9EED-A312E5F33873}"/>
                  </a:ext>
                </a:extLst>
              </p:cNvPr>
              <p:cNvSpPr txBox="1">
                <a:spLocks noChangeArrowheads="1"/>
              </p:cNvSpPr>
              <p:nvPr/>
            </p:nvSpPr>
            <p:spPr bwMode="auto">
              <a:xfrm>
                <a:off x="7738574" y="334870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36" name="Straight Connector 35">
              <a:extLst>
                <a:ext uri="{FF2B5EF4-FFF2-40B4-BE49-F238E27FC236}">
                  <a16:creationId xmlns:a16="http://schemas.microsoft.com/office/drawing/2014/main" id="{CA8AE5B2-21DA-4AB5-B9DC-D1B5316C1B69}"/>
                </a:ext>
              </a:extLst>
            </p:cNvPr>
            <p:cNvCxnSpPr>
              <a:cxnSpLocks noChangeShapeType="1"/>
              <a:stCxn id="20538" idx="3"/>
              <a:endCxn id="20536" idx="1"/>
            </p:cNvCxnSpPr>
            <p:nvPr/>
          </p:nvCxnSpPr>
          <p:spPr bwMode="auto">
            <a:xfrm>
              <a:off x="7388114" y="2780917"/>
              <a:ext cx="333713" cy="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3" name="Rectangle 42">
            <a:extLst>
              <a:ext uri="{FF2B5EF4-FFF2-40B4-BE49-F238E27FC236}">
                <a16:creationId xmlns:a16="http://schemas.microsoft.com/office/drawing/2014/main" id="{62B123E7-E518-41B9-8A2E-5CEE4043D4C9}"/>
              </a:ext>
            </a:extLst>
          </p:cNvPr>
          <p:cNvSpPr>
            <a:spLocks noChangeArrowheads="1"/>
          </p:cNvSpPr>
          <p:nvPr/>
        </p:nvSpPr>
        <p:spPr bwMode="auto">
          <a:xfrm>
            <a:off x="3816350" y="5170489"/>
            <a:ext cx="1525588" cy="1309687"/>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latin typeface="Calibri" pitchFamily="34" charset="0"/>
              <a:ea typeface="ＭＳ Ｐゴシック" pitchFamily="34" charset="-128"/>
            </a:endParaRPr>
          </a:p>
        </p:txBody>
      </p:sp>
      <p:sp>
        <p:nvSpPr>
          <p:cNvPr id="44" name="Rounded Rectangle 43">
            <a:extLst>
              <a:ext uri="{FF2B5EF4-FFF2-40B4-BE49-F238E27FC236}">
                <a16:creationId xmlns:a16="http://schemas.microsoft.com/office/drawing/2014/main" id="{F19E703D-C85E-42F2-8179-98E34653BB41}"/>
              </a:ext>
            </a:extLst>
          </p:cNvPr>
          <p:cNvSpPr/>
          <p:nvPr/>
        </p:nvSpPr>
        <p:spPr>
          <a:xfrm>
            <a:off x="3916363" y="597217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grpSp>
        <p:nvGrpSpPr>
          <p:cNvPr id="45" name="Group 55">
            <a:extLst>
              <a:ext uri="{FF2B5EF4-FFF2-40B4-BE49-F238E27FC236}">
                <a16:creationId xmlns:a16="http://schemas.microsoft.com/office/drawing/2014/main" id="{247EEADC-99B6-4B1E-BA53-0FA786401760}"/>
              </a:ext>
            </a:extLst>
          </p:cNvPr>
          <p:cNvGrpSpPr>
            <a:grpSpLocks/>
          </p:cNvGrpSpPr>
          <p:nvPr/>
        </p:nvGrpSpPr>
        <p:grpSpPr bwMode="auto">
          <a:xfrm>
            <a:off x="3916363" y="5260975"/>
            <a:ext cx="1339850" cy="342900"/>
            <a:chOff x="2995893" y="5485693"/>
            <a:chExt cx="1339620" cy="343744"/>
          </a:xfrm>
        </p:grpSpPr>
        <p:grpSp>
          <p:nvGrpSpPr>
            <p:cNvPr id="20522" name="Rounded Rectangle 30">
              <a:extLst>
                <a:ext uri="{FF2B5EF4-FFF2-40B4-BE49-F238E27FC236}">
                  <a16:creationId xmlns:a16="http://schemas.microsoft.com/office/drawing/2014/main" id="{D0B29623-ED4A-47FA-B66A-CBA58E642FD6}"/>
                </a:ext>
              </a:extLst>
            </p:cNvPr>
            <p:cNvGrpSpPr>
              <a:grpSpLocks/>
            </p:cNvGrpSpPr>
            <p:nvPr/>
          </p:nvGrpSpPr>
          <p:grpSpPr bwMode="auto">
            <a:xfrm>
              <a:off x="2938062" y="5451742"/>
              <a:ext cx="445008" cy="451104"/>
              <a:chOff x="2334768" y="5394960"/>
              <a:chExt cx="445008" cy="451104"/>
            </a:xfrm>
          </p:grpSpPr>
          <p:pic>
            <p:nvPicPr>
              <p:cNvPr id="20530" name="Rounded Rectangle 30">
                <a:extLst>
                  <a:ext uri="{FF2B5EF4-FFF2-40B4-BE49-F238E27FC236}">
                    <a16:creationId xmlns:a16="http://schemas.microsoft.com/office/drawing/2014/main" id="{64FF058C-CD76-4295-AE7A-D7F2ACE2B60E}"/>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4768" y="5394960"/>
                <a:ext cx="445008"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1" name="Text Box 54">
                <a:extLst>
                  <a:ext uri="{FF2B5EF4-FFF2-40B4-BE49-F238E27FC236}">
                    <a16:creationId xmlns:a16="http://schemas.microsoft.com/office/drawing/2014/main" id="{D7C1D259-B0C9-4E56-9512-6BCE981802F3}"/>
                  </a:ext>
                </a:extLst>
              </p:cNvPr>
              <p:cNvSpPr txBox="1">
                <a:spLocks noChangeArrowheads="1"/>
              </p:cNvSpPr>
              <p:nvPr/>
            </p:nvSpPr>
            <p:spPr bwMode="auto">
              <a:xfrm>
                <a:off x="2408948"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23" name="Rounded Rectangle 31">
              <a:extLst>
                <a:ext uri="{FF2B5EF4-FFF2-40B4-BE49-F238E27FC236}">
                  <a16:creationId xmlns:a16="http://schemas.microsoft.com/office/drawing/2014/main" id="{3C0FF343-E4E3-4B18-BF75-A9484F7A00BD}"/>
                </a:ext>
              </a:extLst>
            </p:cNvPr>
            <p:cNvGrpSpPr>
              <a:grpSpLocks/>
            </p:cNvGrpSpPr>
            <p:nvPr/>
          </p:nvGrpSpPr>
          <p:grpSpPr bwMode="auto">
            <a:xfrm>
              <a:off x="3273342" y="5451742"/>
              <a:ext cx="445008" cy="451104"/>
              <a:chOff x="2670048" y="5394960"/>
              <a:chExt cx="445008" cy="451104"/>
            </a:xfrm>
          </p:grpSpPr>
          <p:pic>
            <p:nvPicPr>
              <p:cNvPr id="20528" name="Rounded Rectangle 31">
                <a:extLst>
                  <a:ext uri="{FF2B5EF4-FFF2-40B4-BE49-F238E27FC236}">
                    <a16:creationId xmlns:a16="http://schemas.microsoft.com/office/drawing/2014/main" id="{0BA13855-D70B-4EC6-AB11-8586DACEACA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0048" y="5394960"/>
                <a:ext cx="445008"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9" name="Text Box 57">
                <a:extLst>
                  <a:ext uri="{FF2B5EF4-FFF2-40B4-BE49-F238E27FC236}">
                    <a16:creationId xmlns:a16="http://schemas.microsoft.com/office/drawing/2014/main" id="{379ADEBF-D9A0-48EE-B695-7D3A502E88F3}"/>
                  </a:ext>
                </a:extLst>
              </p:cNvPr>
              <p:cNvSpPr txBox="1">
                <a:spLocks noChangeArrowheads="1"/>
              </p:cNvSpPr>
              <p:nvPr/>
            </p:nvSpPr>
            <p:spPr bwMode="auto">
              <a:xfrm>
                <a:off x="274385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24" name="Rounded Rectangle 32">
              <a:extLst>
                <a:ext uri="{FF2B5EF4-FFF2-40B4-BE49-F238E27FC236}">
                  <a16:creationId xmlns:a16="http://schemas.microsoft.com/office/drawing/2014/main" id="{F47D56D1-7BCC-4A80-9649-C6EC20AE680D}"/>
                </a:ext>
              </a:extLst>
            </p:cNvPr>
            <p:cNvGrpSpPr>
              <a:grpSpLocks/>
            </p:cNvGrpSpPr>
            <p:nvPr/>
          </p:nvGrpSpPr>
          <p:grpSpPr bwMode="auto">
            <a:xfrm>
              <a:off x="3943902" y="5451742"/>
              <a:ext cx="445008" cy="451104"/>
              <a:chOff x="3340608" y="5394960"/>
              <a:chExt cx="445008" cy="451104"/>
            </a:xfrm>
          </p:grpSpPr>
          <p:pic>
            <p:nvPicPr>
              <p:cNvPr id="20526" name="Rounded Rectangle 32">
                <a:extLst>
                  <a:ext uri="{FF2B5EF4-FFF2-40B4-BE49-F238E27FC236}">
                    <a16:creationId xmlns:a16="http://schemas.microsoft.com/office/drawing/2014/main" id="{992DC737-544D-40E5-A82B-87359289B4DC}"/>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0608" y="5394960"/>
                <a:ext cx="445008" cy="45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7" name="Text Box 60">
                <a:extLst>
                  <a:ext uri="{FF2B5EF4-FFF2-40B4-BE49-F238E27FC236}">
                    <a16:creationId xmlns:a16="http://schemas.microsoft.com/office/drawing/2014/main" id="{B11A752F-388C-47E7-9328-89B618E99861}"/>
                  </a:ext>
                </a:extLst>
              </p:cNvPr>
              <p:cNvSpPr txBox="1">
                <a:spLocks noChangeArrowheads="1"/>
              </p:cNvSpPr>
              <p:nvPr/>
            </p:nvSpPr>
            <p:spPr bwMode="auto">
              <a:xfrm>
                <a:off x="3413663" y="5445260"/>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49" name="Straight Connector 48">
              <a:extLst>
                <a:ext uri="{FF2B5EF4-FFF2-40B4-BE49-F238E27FC236}">
                  <a16:creationId xmlns:a16="http://schemas.microsoft.com/office/drawing/2014/main" id="{7A01CE7E-428A-4C9D-9C98-DA3A762DF025}"/>
                </a:ext>
              </a:extLst>
            </p:cNvPr>
            <p:cNvCxnSpPr>
              <a:cxnSpLocks noChangeShapeType="1"/>
              <a:stCxn id="20528" idx="3"/>
              <a:endCxn id="20526" idx="1"/>
            </p:cNvCxnSpPr>
            <p:nvPr/>
          </p:nvCxnSpPr>
          <p:spPr bwMode="auto">
            <a:xfrm>
              <a:off x="3665703" y="5657565"/>
              <a:ext cx="334905" cy="1592"/>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56" name="Rectangle 55">
            <a:extLst>
              <a:ext uri="{FF2B5EF4-FFF2-40B4-BE49-F238E27FC236}">
                <a16:creationId xmlns:a16="http://schemas.microsoft.com/office/drawing/2014/main" id="{50823338-3981-42FD-8DFC-131C23C7222C}"/>
              </a:ext>
            </a:extLst>
          </p:cNvPr>
          <p:cNvSpPr>
            <a:spLocks noChangeArrowheads="1"/>
          </p:cNvSpPr>
          <p:nvPr/>
        </p:nvSpPr>
        <p:spPr bwMode="auto">
          <a:xfrm>
            <a:off x="5945189" y="4295775"/>
            <a:ext cx="1525587" cy="13081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a:lnSpc>
                <a:spcPct val="93000"/>
              </a:lnSpc>
              <a:buClr>
                <a:srgbClr val="000000"/>
              </a:buClr>
              <a:buSzPct val="100000"/>
              <a:buFont typeface="Times New Roman" panose="02020603050405020304" pitchFamily="18" charset="0"/>
              <a:buNone/>
              <a:defRPr/>
            </a:pPr>
            <a:endParaRPr lang="en-US" sz="1000">
              <a:solidFill>
                <a:srgbClr val="FFFFFF"/>
              </a:solidFill>
              <a:latin typeface="Calibri" pitchFamily="34" charset="0"/>
              <a:ea typeface="ＭＳ Ｐゴシック" pitchFamily="34" charset="-128"/>
            </a:endParaRPr>
          </a:p>
        </p:txBody>
      </p:sp>
      <p:sp>
        <p:nvSpPr>
          <p:cNvPr id="57" name="Rounded Rectangle 56">
            <a:extLst>
              <a:ext uri="{FF2B5EF4-FFF2-40B4-BE49-F238E27FC236}">
                <a16:creationId xmlns:a16="http://schemas.microsoft.com/office/drawing/2014/main" id="{EC87EC79-EEF2-4950-9383-3FDE49A91FAC}"/>
              </a:ext>
            </a:extLst>
          </p:cNvPr>
          <p:cNvSpPr/>
          <p:nvPr/>
        </p:nvSpPr>
        <p:spPr>
          <a:xfrm>
            <a:off x="6045200" y="5095875"/>
            <a:ext cx="1339850" cy="41910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b="1">
                <a:solidFill>
                  <a:schemeClr val="bg1"/>
                </a:solidFill>
                <a:latin typeface="Calibri" pitchFamily="34" charset="0"/>
                <a:ea typeface="ＭＳ Ｐゴシック" pitchFamily="34" charset="-128"/>
              </a:rPr>
              <a:t>Specialized Packet Forwarding Hardware</a:t>
            </a:r>
            <a:endParaRPr lang="en-US" sz="800" b="1">
              <a:solidFill>
                <a:schemeClr val="bg1"/>
              </a:solidFill>
              <a:latin typeface="Calibri" pitchFamily="34" charset="0"/>
              <a:ea typeface="ＭＳ Ｐゴシック" pitchFamily="34" charset="-128"/>
            </a:endParaRPr>
          </a:p>
        </p:txBody>
      </p:sp>
      <p:sp>
        <p:nvSpPr>
          <p:cNvPr id="58" name="Rounded Rectangle 57">
            <a:extLst>
              <a:ext uri="{FF2B5EF4-FFF2-40B4-BE49-F238E27FC236}">
                <a16:creationId xmlns:a16="http://schemas.microsoft.com/office/drawing/2014/main" id="{3CC62E9C-FF58-4764-A4BF-04757981611F}"/>
              </a:ext>
            </a:extLst>
          </p:cNvPr>
          <p:cNvSpPr/>
          <p:nvPr/>
        </p:nvSpPr>
        <p:spPr>
          <a:xfrm>
            <a:off x="2089150" y="418782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Operating</a:t>
            </a:r>
          </a:p>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System</a:t>
            </a:r>
          </a:p>
        </p:txBody>
      </p:sp>
      <p:sp>
        <p:nvSpPr>
          <p:cNvPr id="59" name="Rounded Rectangle 58">
            <a:extLst>
              <a:ext uri="{FF2B5EF4-FFF2-40B4-BE49-F238E27FC236}">
                <a16:creationId xmlns:a16="http://schemas.microsoft.com/office/drawing/2014/main" id="{9D6775DF-D24E-4059-A727-F1C7F89BC64B}"/>
              </a:ext>
            </a:extLst>
          </p:cNvPr>
          <p:cNvSpPr/>
          <p:nvPr/>
        </p:nvSpPr>
        <p:spPr>
          <a:xfrm>
            <a:off x="4511675" y="291147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Operating</a:t>
            </a:r>
          </a:p>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System</a:t>
            </a:r>
          </a:p>
        </p:txBody>
      </p:sp>
      <p:sp>
        <p:nvSpPr>
          <p:cNvPr id="60" name="Rounded Rectangle 59">
            <a:extLst>
              <a:ext uri="{FF2B5EF4-FFF2-40B4-BE49-F238E27FC236}">
                <a16:creationId xmlns:a16="http://schemas.microsoft.com/office/drawing/2014/main" id="{6013DCBF-B359-4422-BA01-56DA7E5DF4A9}"/>
              </a:ext>
            </a:extLst>
          </p:cNvPr>
          <p:cNvSpPr/>
          <p:nvPr/>
        </p:nvSpPr>
        <p:spPr>
          <a:xfrm>
            <a:off x="8242301" y="3508376"/>
            <a:ext cx="1338263"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Operating</a:t>
            </a:r>
          </a:p>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System</a:t>
            </a:r>
          </a:p>
        </p:txBody>
      </p:sp>
      <p:sp>
        <p:nvSpPr>
          <p:cNvPr id="61" name="Rounded Rectangle 60">
            <a:extLst>
              <a:ext uri="{FF2B5EF4-FFF2-40B4-BE49-F238E27FC236}">
                <a16:creationId xmlns:a16="http://schemas.microsoft.com/office/drawing/2014/main" id="{31A2F9EC-FF3D-4FF5-A5B0-4B1100897B11}"/>
              </a:ext>
            </a:extLst>
          </p:cNvPr>
          <p:cNvSpPr/>
          <p:nvPr/>
        </p:nvSpPr>
        <p:spPr>
          <a:xfrm>
            <a:off x="3916363" y="5603876"/>
            <a:ext cx="1339850" cy="354013"/>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Operating</a:t>
            </a:r>
          </a:p>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System</a:t>
            </a:r>
          </a:p>
        </p:txBody>
      </p:sp>
      <p:sp>
        <p:nvSpPr>
          <p:cNvPr id="62" name="Rounded Rectangle 61">
            <a:extLst>
              <a:ext uri="{FF2B5EF4-FFF2-40B4-BE49-F238E27FC236}">
                <a16:creationId xmlns:a16="http://schemas.microsoft.com/office/drawing/2014/main" id="{B90F5782-4E92-49E8-B052-9AB6CED20A04}"/>
              </a:ext>
            </a:extLst>
          </p:cNvPr>
          <p:cNvSpPr/>
          <p:nvPr/>
        </p:nvSpPr>
        <p:spPr>
          <a:xfrm>
            <a:off x="6045200" y="4729164"/>
            <a:ext cx="1339850" cy="352425"/>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Operating</a:t>
            </a:r>
          </a:p>
          <a:p>
            <a:pPr algn="ctr" eaLnBrk="1">
              <a:lnSpc>
                <a:spcPct val="93000"/>
              </a:lnSpc>
              <a:buClr>
                <a:srgbClr val="000000"/>
              </a:buClr>
              <a:buSzPct val="100000"/>
              <a:buFont typeface="Times New Roman" panose="02020603050405020304" pitchFamily="18" charset="0"/>
              <a:buNone/>
              <a:defRPr/>
            </a:pPr>
            <a:r>
              <a:rPr lang="en-US" sz="900">
                <a:solidFill>
                  <a:srgbClr val="FFFFFF"/>
                </a:solidFill>
                <a:latin typeface="Calibri" pitchFamily="34" charset="0"/>
                <a:ea typeface="ＭＳ Ｐゴシック" pitchFamily="34" charset="-128"/>
              </a:rPr>
              <a:t>System</a:t>
            </a:r>
          </a:p>
        </p:txBody>
      </p:sp>
      <p:grpSp>
        <p:nvGrpSpPr>
          <p:cNvPr id="63" name="Group 56">
            <a:extLst>
              <a:ext uri="{FF2B5EF4-FFF2-40B4-BE49-F238E27FC236}">
                <a16:creationId xmlns:a16="http://schemas.microsoft.com/office/drawing/2014/main" id="{4610959E-0B93-43FF-9706-26AF61A6CA75}"/>
              </a:ext>
            </a:extLst>
          </p:cNvPr>
          <p:cNvGrpSpPr>
            <a:grpSpLocks/>
          </p:cNvGrpSpPr>
          <p:nvPr/>
        </p:nvGrpSpPr>
        <p:grpSpPr bwMode="auto">
          <a:xfrm>
            <a:off x="6045200" y="4384675"/>
            <a:ext cx="1339850" cy="344488"/>
            <a:chOff x="4521796" y="3828803"/>
            <a:chExt cx="1339620" cy="343744"/>
          </a:xfrm>
        </p:grpSpPr>
        <p:grpSp>
          <p:nvGrpSpPr>
            <p:cNvPr id="20512" name="Rounded Rectangle 38">
              <a:extLst>
                <a:ext uri="{FF2B5EF4-FFF2-40B4-BE49-F238E27FC236}">
                  <a16:creationId xmlns:a16="http://schemas.microsoft.com/office/drawing/2014/main" id="{7DCF2684-23DB-4DDB-A8AB-1AEAFDA33C31}"/>
                </a:ext>
              </a:extLst>
            </p:cNvPr>
            <p:cNvGrpSpPr>
              <a:grpSpLocks/>
            </p:cNvGrpSpPr>
            <p:nvPr/>
          </p:nvGrpSpPr>
          <p:grpSpPr bwMode="auto">
            <a:xfrm>
              <a:off x="4462272" y="3793036"/>
              <a:ext cx="445008" cy="457200"/>
              <a:chOff x="4462272" y="4517136"/>
              <a:chExt cx="445008" cy="457200"/>
            </a:xfrm>
          </p:grpSpPr>
          <p:pic>
            <p:nvPicPr>
              <p:cNvPr id="20520" name="Rounded Rectangle 38">
                <a:extLst>
                  <a:ext uri="{FF2B5EF4-FFF2-40B4-BE49-F238E27FC236}">
                    <a16:creationId xmlns:a16="http://schemas.microsoft.com/office/drawing/2014/main" id="{817AC615-D811-4434-A7AA-2BDD173C0A7F}"/>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2272" y="4517136"/>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1" name="Text Box 84">
                <a:extLst>
                  <a:ext uri="{FF2B5EF4-FFF2-40B4-BE49-F238E27FC236}">
                    <a16:creationId xmlns:a16="http://schemas.microsoft.com/office/drawing/2014/main" id="{F167A637-10DD-48B9-9A34-B416989F75CF}"/>
                  </a:ext>
                </a:extLst>
              </p:cNvPr>
              <p:cNvSpPr txBox="1">
                <a:spLocks noChangeArrowheads="1"/>
              </p:cNvSpPr>
              <p:nvPr/>
            </p:nvSpPr>
            <p:spPr bwMode="auto">
              <a:xfrm>
                <a:off x="4538145"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13" name="Rounded Rectangle 39">
              <a:extLst>
                <a:ext uri="{FF2B5EF4-FFF2-40B4-BE49-F238E27FC236}">
                  <a16:creationId xmlns:a16="http://schemas.microsoft.com/office/drawing/2014/main" id="{8ECC96BC-6963-4A22-988F-0B66D868F947}"/>
                </a:ext>
              </a:extLst>
            </p:cNvPr>
            <p:cNvGrpSpPr>
              <a:grpSpLocks/>
            </p:cNvGrpSpPr>
            <p:nvPr/>
          </p:nvGrpSpPr>
          <p:grpSpPr bwMode="auto">
            <a:xfrm>
              <a:off x="4797552" y="3793036"/>
              <a:ext cx="445008" cy="457200"/>
              <a:chOff x="4797552" y="4517136"/>
              <a:chExt cx="445008" cy="457200"/>
            </a:xfrm>
          </p:grpSpPr>
          <p:pic>
            <p:nvPicPr>
              <p:cNvPr id="20518" name="Rounded Rectangle 39">
                <a:extLst>
                  <a:ext uri="{FF2B5EF4-FFF2-40B4-BE49-F238E27FC236}">
                    <a16:creationId xmlns:a16="http://schemas.microsoft.com/office/drawing/2014/main" id="{1E1E25FE-85AE-4C2D-990D-13627AC1545D}"/>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7552" y="4517136"/>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9" name="Text Box 87">
                <a:extLst>
                  <a:ext uri="{FF2B5EF4-FFF2-40B4-BE49-F238E27FC236}">
                    <a16:creationId xmlns:a16="http://schemas.microsoft.com/office/drawing/2014/main" id="{CC94886A-A6C6-4A39-A0F1-3895E2C6E8EA}"/>
                  </a:ext>
                </a:extLst>
              </p:cNvPr>
              <p:cNvSpPr txBox="1">
                <a:spLocks noChangeArrowheads="1"/>
              </p:cNvSpPr>
              <p:nvPr/>
            </p:nvSpPr>
            <p:spPr bwMode="auto">
              <a:xfrm>
                <a:off x="487305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grpSp>
          <p:nvGrpSpPr>
            <p:cNvPr id="20514" name="Rounded Rectangle 40">
              <a:extLst>
                <a:ext uri="{FF2B5EF4-FFF2-40B4-BE49-F238E27FC236}">
                  <a16:creationId xmlns:a16="http://schemas.microsoft.com/office/drawing/2014/main" id="{BA6B0BF0-16CC-460F-B61E-8AD24D83BDFA}"/>
                </a:ext>
              </a:extLst>
            </p:cNvPr>
            <p:cNvGrpSpPr>
              <a:grpSpLocks/>
            </p:cNvGrpSpPr>
            <p:nvPr/>
          </p:nvGrpSpPr>
          <p:grpSpPr bwMode="auto">
            <a:xfrm>
              <a:off x="5468112" y="3793036"/>
              <a:ext cx="445008" cy="457200"/>
              <a:chOff x="5468112" y="4517136"/>
              <a:chExt cx="445008" cy="457200"/>
            </a:xfrm>
          </p:grpSpPr>
          <p:pic>
            <p:nvPicPr>
              <p:cNvPr id="20516" name="Rounded Rectangle 40">
                <a:extLst>
                  <a:ext uri="{FF2B5EF4-FFF2-40B4-BE49-F238E27FC236}">
                    <a16:creationId xmlns:a16="http://schemas.microsoft.com/office/drawing/2014/main" id="{8DEB999C-2DC4-4152-9F7B-D55FE8112AD9}"/>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8112" y="4517136"/>
                <a:ext cx="4450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7" name="Text Box 90">
                <a:extLst>
                  <a:ext uri="{FF2B5EF4-FFF2-40B4-BE49-F238E27FC236}">
                    <a16:creationId xmlns:a16="http://schemas.microsoft.com/office/drawing/2014/main" id="{B69F8E37-AD45-4342-821C-699917F153CD}"/>
                  </a:ext>
                </a:extLst>
              </p:cNvPr>
              <p:cNvSpPr txBox="1">
                <a:spLocks noChangeArrowheads="1"/>
              </p:cNvSpPr>
              <p:nvPr/>
            </p:nvSpPr>
            <p:spPr bwMode="auto">
              <a:xfrm>
                <a:off x="5542860" y="4569252"/>
                <a:ext cx="302207" cy="31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lnSpc>
                    <a:spcPct val="93000"/>
                  </a:lnSpc>
                  <a:buClr>
                    <a:srgbClr val="000000"/>
                  </a:buClr>
                  <a:buSzPct val="100000"/>
                  <a:buFont typeface="Times New Roman" panose="02020603050405020304" pitchFamily="18" charset="0"/>
                  <a:buNone/>
                </a:pPr>
                <a:r>
                  <a:rPr lang="en-US" altLang="en-US" sz="600">
                    <a:solidFill>
                      <a:srgbClr val="FFFFFF"/>
                    </a:solidFill>
                    <a:latin typeface="Calibri" panose="020F0502020204030204" pitchFamily="34" charset="0"/>
                    <a:ea typeface="ＭＳ Ｐゴシック" panose="020B0600070205080204" pitchFamily="34" charset="-128"/>
                  </a:rPr>
                  <a:t>App</a:t>
                </a:r>
              </a:p>
            </p:txBody>
          </p:sp>
        </p:grpSp>
        <p:cxnSp>
          <p:nvCxnSpPr>
            <p:cNvPr id="67" name="Straight Connector 66">
              <a:extLst>
                <a:ext uri="{FF2B5EF4-FFF2-40B4-BE49-F238E27FC236}">
                  <a16:creationId xmlns:a16="http://schemas.microsoft.com/office/drawing/2014/main" id="{9AB1E6D9-516A-4025-B174-AA1D086F15FB}"/>
                </a:ext>
              </a:extLst>
            </p:cNvPr>
            <p:cNvCxnSpPr>
              <a:cxnSpLocks noChangeShapeType="1"/>
              <a:stCxn id="20518" idx="3"/>
              <a:endCxn id="20516" idx="1"/>
            </p:cNvCxnSpPr>
            <p:nvPr/>
          </p:nvCxnSpPr>
          <p:spPr bwMode="auto">
            <a:xfrm>
              <a:off x="5191606" y="4001467"/>
              <a:ext cx="334905" cy="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74" name="Straight Connector 73">
            <a:extLst>
              <a:ext uri="{FF2B5EF4-FFF2-40B4-BE49-F238E27FC236}">
                <a16:creationId xmlns:a16="http://schemas.microsoft.com/office/drawing/2014/main" id="{A729FE78-5DC5-4466-969E-933B194BE891}"/>
              </a:ext>
            </a:extLst>
          </p:cNvPr>
          <p:cNvCxnSpPr>
            <a:cxnSpLocks noChangeShapeType="1"/>
            <a:stCxn id="4" idx="3"/>
            <a:endCxn id="17" idx="2"/>
          </p:cNvCxnSpPr>
          <p:nvPr/>
        </p:nvCxnSpPr>
        <p:spPr bwMode="auto">
          <a:xfrm flipV="1">
            <a:off x="3514725" y="3787776"/>
            <a:ext cx="1658938" cy="62071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5" name="Straight Connector 74">
            <a:extLst>
              <a:ext uri="{FF2B5EF4-FFF2-40B4-BE49-F238E27FC236}">
                <a16:creationId xmlns:a16="http://schemas.microsoft.com/office/drawing/2014/main" id="{D9A1C61C-4C51-439F-B011-741F35A3C66B}"/>
              </a:ext>
            </a:extLst>
          </p:cNvPr>
          <p:cNvCxnSpPr>
            <a:cxnSpLocks noChangeShapeType="1"/>
            <a:stCxn id="17" idx="3"/>
            <a:endCxn id="56" idx="0"/>
          </p:cNvCxnSpPr>
          <p:nvPr/>
        </p:nvCxnSpPr>
        <p:spPr bwMode="auto">
          <a:xfrm>
            <a:off x="5937250" y="3133725"/>
            <a:ext cx="769938" cy="11620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6" name="Straight Connector 75">
            <a:extLst>
              <a:ext uri="{FF2B5EF4-FFF2-40B4-BE49-F238E27FC236}">
                <a16:creationId xmlns:a16="http://schemas.microsoft.com/office/drawing/2014/main" id="{423F8A85-35AF-4D75-BD5C-E61FFC2A48C6}"/>
              </a:ext>
            </a:extLst>
          </p:cNvPr>
          <p:cNvCxnSpPr>
            <a:cxnSpLocks noChangeShapeType="1"/>
            <a:stCxn id="43" idx="0"/>
            <a:endCxn id="56" idx="1"/>
          </p:cNvCxnSpPr>
          <p:nvPr/>
        </p:nvCxnSpPr>
        <p:spPr bwMode="auto">
          <a:xfrm rot="5400000" flipH="1" flipV="1">
            <a:off x="5151438" y="4376738"/>
            <a:ext cx="220663" cy="136683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7" name="Straight Connector 76">
            <a:extLst>
              <a:ext uri="{FF2B5EF4-FFF2-40B4-BE49-F238E27FC236}">
                <a16:creationId xmlns:a16="http://schemas.microsoft.com/office/drawing/2014/main" id="{12A98CAF-B0F7-4968-88D0-A4F9BC40347A}"/>
              </a:ext>
            </a:extLst>
          </p:cNvPr>
          <p:cNvCxnSpPr>
            <a:cxnSpLocks noChangeShapeType="1"/>
            <a:stCxn id="4" idx="2"/>
            <a:endCxn id="43" idx="1"/>
          </p:cNvCxnSpPr>
          <p:nvPr/>
        </p:nvCxnSpPr>
        <p:spPr bwMode="auto">
          <a:xfrm rot="16200000" flipH="1">
            <a:off x="2902744" y="4912519"/>
            <a:ext cx="762000" cy="1065212"/>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8" name="Straight Connector 77">
            <a:extLst>
              <a:ext uri="{FF2B5EF4-FFF2-40B4-BE49-F238E27FC236}">
                <a16:creationId xmlns:a16="http://schemas.microsoft.com/office/drawing/2014/main" id="{EF63952E-50D2-489C-9F49-E747770DB8C1}"/>
              </a:ext>
            </a:extLst>
          </p:cNvPr>
          <p:cNvCxnSpPr>
            <a:cxnSpLocks noChangeShapeType="1"/>
            <a:stCxn id="56" idx="3"/>
            <a:endCxn id="30" idx="2"/>
          </p:cNvCxnSpPr>
          <p:nvPr/>
        </p:nvCxnSpPr>
        <p:spPr bwMode="auto">
          <a:xfrm flipV="1">
            <a:off x="7470776" y="4383089"/>
            <a:ext cx="1433513" cy="56673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9" name="Rounded Rectangle 78">
            <a:extLst>
              <a:ext uri="{FF2B5EF4-FFF2-40B4-BE49-F238E27FC236}">
                <a16:creationId xmlns:a16="http://schemas.microsoft.com/office/drawing/2014/main" id="{F215FA8A-C874-463C-A8F6-649E6FCDAB89}"/>
              </a:ext>
            </a:extLst>
          </p:cNvPr>
          <p:cNvSpPr/>
          <p:nvPr/>
        </p:nvSpPr>
        <p:spPr>
          <a:xfrm>
            <a:off x="2344739" y="1824039"/>
            <a:ext cx="6664325" cy="415925"/>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600">
                <a:solidFill>
                  <a:srgbClr val="FFFFFF"/>
                </a:solidFill>
                <a:latin typeface="Calibri" pitchFamily="34" charset="0"/>
                <a:ea typeface="ＭＳ Ｐゴシック" pitchFamily="34" charset="-128"/>
              </a:rPr>
              <a:t>Network Operating  System</a:t>
            </a:r>
          </a:p>
        </p:txBody>
      </p:sp>
      <p:sp>
        <p:nvSpPr>
          <p:cNvPr id="80" name="Rounded Rectangle 79">
            <a:extLst>
              <a:ext uri="{FF2B5EF4-FFF2-40B4-BE49-F238E27FC236}">
                <a16:creationId xmlns:a16="http://schemas.microsoft.com/office/drawing/2014/main" id="{5802C7BE-8260-4801-99A1-79C62E8BBE61}"/>
              </a:ext>
            </a:extLst>
          </p:cNvPr>
          <p:cNvSpPr/>
          <p:nvPr/>
        </p:nvSpPr>
        <p:spPr bwMode="auto">
          <a:xfrm>
            <a:off x="4537076" y="1219201"/>
            <a:ext cx="2092325" cy="492125"/>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nSpc>
                <a:spcPct val="93000"/>
              </a:lnSpc>
              <a:buClr>
                <a:srgbClr val="000000"/>
              </a:buClr>
              <a:buSzPct val="100000"/>
              <a:defRPr/>
            </a:pPr>
            <a:r>
              <a:rPr lang="en-US" sz="2000" dirty="0">
                <a:solidFill>
                  <a:schemeClr val="tx1"/>
                </a:solidFill>
              </a:rPr>
              <a:t>Control Programs </a:t>
            </a:r>
          </a:p>
        </p:txBody>
      </p:sp>
      <p:sp>
        <p:nvSpPr>
          <p:cNvPr id="20511" name="Slide Number Placeholder 81">
            <a:extLst>
              <a:ext uri="{FF2B5EF4-FFF2-40B4-BE49-F238E27FC236}">
                <a16:creationId xmlns:a16="http://schemas.microsoft.com/office/drawing/2014/main" id="{A0B46EF2-6495-4A2F-B11F-7EEDCDA112E7}"/>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DFA4881C-A11F-47FF-AC11-F32EA608208A}" type="slidenum">
              <a:rPr lang="en-US" altLang="en-US"/>
              <a:pPr eaLnBrk="1">
                <a:lnSpc>
                  <a:spcPct val="93000"/>
                </a:lnSpc>
                <a:buClr>
                  <a:srgbClr val="000000"/>
                </a:buClr>
                <a:buSzPct val="100000"/>
                <a:buFont typeface="Times New Roman" panose="02020603050405020304" pitchFamily="18" charset="0"/>
                <a:buNone/>
              </a:pPr>
              <a:t>8</a:t>
            </a:fld>
            <a:endParaRPr lang="en-US" altLang="en-US"/>
          </a:p>
        </p:txBody>
      </p:sp>
    </p:spTree>
    <p:extLst>
      <p:ext uri="{BB962C8B-B14F-4D97-AF65-F5344CB8AC3E}">
        <p14:creationId xmlns:p14="http://schemas.microsoft.com/office/powerpoint/2010/main" val="329017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fill="hold" nodeType="clickEffect">
                                  <p:stCondLst>
                                    <p:cond delay="0"/>
                                  </p:stCondLst>
                                  <p:childTnLst>
                                    <p:animMotion origin="layout" path="M 1.70228E-7 -3.80842E-6 L 1.70228E-7 -0.32323 " pathEditMode="relative" rAng="0" ptsTypes="AA">
                                      <p:cBhvr>
                                        <p:cTn id="6" dur="500" fill="hold"/>
                                        <p:tgtEl>
                                          <p:spTgt spid="58"/>
                                        </p:tgtEl>
                                        <p:attrNameLst>
                                          <p:attrName>ppt_x</p:attrName>
                                          <p:attrName>ppt_y</p:attrName>
                                        </p:attrNameLst>
                                      </p:cBhvr>
                                      <p:rCtr x="0" y="-16200"/>
                                    </p:animMotion>
                                  </p:childTnLst>
                                </p:cTn>
                              </p:par>
                              <p:par>
                                <p:cTn id="7" presetID="0" presetClass="path" presetSubtype="0" accel="50000" decel="50000" fill="hold" nodeType="withEffect">
                                  <p:stCondLst>
                                    <p:cond delay="0"/>
                                  </p:stCondLst>
                                  <p:childTnLst>
                                    <p:animMotion origin="layout" path="M 1.5581E-6 -2.11013E-6 L 0.00087 -0.1372 " pathEditMode="relative" rAng="0" ptsTypes="AA">
                                      <p:cBhvr>
                                        <p:cTn id="8" dur="500" fill="hold"/>
                                        <p:tgtEl>
                                          <p:spTgt spid="59"/>
                                        </p:tgtEl>
                                        <p:attrNameLst>
                                          <p:attrName>ppt_x</p:attrName>
                                          <p:attrName>ppt_y</p:attrName>
                                        </p:attrNameLst>
                                      </p:cBhvr>
                                      <p:rCtr x="0" y="-6900"/>
                                    </p:animMotion>
                                  </p:childTnLst>
                                </p:cTn>
                              </p:par>
                              <p:par>
                                <p:cTn id="9" presetID="0" presetClass="path" presetSubtype="0" accel="50000" decel="50000" fill="hold" nodeType="withEffect">
                                  <p:stCondLst>
                                    <p:cond delay="0"/>
                                  </p:stCondLst>
                                  <p:childTnLst>
                                    <p:animMotion origin="layout" path="M -3.45492E-6 1.12911E-6 L 0.00296 -0.2242 " pathEditMode="relative" rAng="0" ptsTypes="AA">
                                      <p:cBhvr>
                                        <p:cTn id="10" dur="500" fill="hold"/>
                                        <p:tgtEl>
                                          <p:spTgt spid="60"/>
                                        </p:tgtEl>
                                        <p:attrNameLst>
                                          <p:attrName>ppt_x</p:attrName>
                                          <p:attrName>ppt_y</p:attrName>
                                        </p:attrNameLst>
                                      </p:cBhvr>
                                      <p:rCtr x="100" y="-11200"/>
                                    </p:animMotion>
                                  </p:childTnLst>
                                </p:cTn>
                              </p:par>
                              <p:par>
                                <p:cTn id="11" presetID="0" presetClass="path" presetSubtype="0" accel="50000" decel="50000" fill="hold" nodeType="withEffect">
                                  <p:stCondLst>
                                    <p:cond delay="0"/>
                                  </p:stCondLst>
                                  <p:childTnLst>
                                    <p:animMotion origin="layout" path="M -3.4914E-7 2.59139E-7 L -3.4914E-7 -0.52962 " pathEditMode="relative" rAng="0" ptsTypes="AA">
                                      <p:cBhvr>
                                        <p:cTn id="12" dur="500" fill="hold"/>
                                        <p:tgtEl>
                                          <p:spTgt spid="61"/>
                                        </p:tgtEl>
                                        <p:attrNameLst>
                                          <p:attrName>ppt_x</p:attrName>
                                          <p:attrName>ppt_y</p:attrName>
                                        </p:attrNameLst>
                                      </p:cBhvr>
                                      <p:rCtr x="0" y="-26500"/>
                                    </p:animMotion>
                                  </p:childTnLst>
                                </p:cTn>
                              </p:par>
                              <p:par>
                                <p:cTn id="13" presetID="0" presetClass="path" presetSubtype="0" accel="50000" decel="50000" fill="hold" nodeType="withEffect">
                                  <p:stCondLst>
                                    <p:cond delay="0"/>
                                  </p:stCondLst>
                                  <p:childTnLst>
                                    <p:animMotion origin="layout" path="M -4.16884E-6 -4.38223E-6 L 0.00018 -0.40189 " pathEditMode="relative" rAng="0" ptsTypes="AA">
                                      <p:cBhvr>
                                        <p:cTn id="14" dur="500" fill="hold"/>
                                        <p:tgtEl>
                                          <p:spTgt spid="62"/>
                                        </p:tgtEl>
                                        <p:attrNameLst>
                                          <p:attrName>ppt_x</p:attrName>
                                          <p:attrName>ppt_y</p:attrName>
                                        </p:attrNameLst>
                                      </p:cBhvr>
                                      <p:rCtr x="0" y="-20100"/>
                                    </p:animMotion>
                                  </p:childTnLst>
                                </p:cTn>
                              </p:par>
                              <p:par>
                                <p:cTn id="15" presetID="10" presetClass="exit" presetSubtype="0" fill="hold" nodeType="withEffect">
                                  <p:stCondLst>
                                    <p:cond delay="0"/>
                                  </p:stCondLst>
                                  <p:childTnLst>
                                    <p:animEffect transition="out" filter="fade">
                                      <p:cBhvr>
                                        <p:cTn id="16" dur="1000"/>
                                        <p:tgtEl>
                                          <p:spTgt spid="58"/>
                                        </p:tgtEl>
                                      </p:cBhvr>
                                    </p:animEffect>
                                    <p:set>
                                      <p:cBhvr>
                                        <p:cTn id="17" dur="1" fill="hold">
                                          <p:stCondLst>
                                            <p:cond delay="999"/>
                                          </p:stCondLst>
                                        </p:cTn>
                                        <p:tgtEl>
                                          <p:spTgt spid="5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62"/>
                                        </p:tgtEl>
                                      </p:cBhvr>
                                    </p:animEffect>
                                    <p:set>
                                      <p:cBhvr>
                                        <p:cTn id="20" dur="1" fill="hold">
                                          <p:stCondLst>
                                            <p:cond delay="999"/>
                                          </p:stCondLst>
                                        </p:cTn>
                                        <p:tgtEl>
                                          <p:spTgt spid="6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1000"/>
                                        <p:tgtEl>
                                          <p:spTgt spid="61"/>
                                        </p:tgtEl>
                                      </p:cBhvr>
                                    </p:animEffect>
                                    <p:set>
                                      <p:cBhvr>
                                        <p:cTn id="23" dur="1" fill="hold">
                                          <p:stCondLst>
                                            <p:cond delay="999"/>
                                          </p:stCondLst>
                                        </p:cTn>
                                        <p:tgtEl>
                                          <p:spTgt spid="6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0"/>
                                        <p:tgtEl>
                                          <p:spTgt spid="59"/>
                                        </p:tgtEl>
                                      </p:cBhvr>
                                    </p:animEffect>
                                    <p:set>
                                      <p:cBhvr>
                                        <p:cTn id="26" dur="1" fill="hold">
                                          <p:stCondLst>
                                            <p:cond delay="999"/>
                                          </p:stCondLst>
                                        </p:cTn>
                                        <p:tgtEl>
                                          <p:spTgt spid="5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000"/>
                                        <p:tgtEl>
                                          <p:spTgt spid="60"/>
                                        </p:tgtEl>
                                      </p:cBhvr>
                                    </p:animEffect>
                                    <p:set>
                                      <p:cBhvr>
                                        <p:cTn id="29" dur="1" fill="hold">
                                          <p:stCondLst>
                                            <p:cond delay="999"/>
                                          </p:stCondLst>
                                        </p:cTn>
                                        <p:tgtEl>
                                          <p:spTgt spid="60"/>
                                        </p:tgtEl>
                                        <p:attrNameLst>
                                          <p:attrName>style.visibility</p:attrName>
                                        </p:attrNameLst>
                                      </p:cBhvr>
                                      <p:to>
                                        <p:strVal val="hidden"/>
                                      </p:to>
                                    </p:se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fill="hold" nodeType="clickEffect">
                                  <p:stCondLst>
                                    <p:cond delay="0"/>
                                  </p:stCondLst>
                                  <p:childTnLst>
                                    <p:animMotion origin="layout" path="M 1.5581E-6 2.16566E-6 L 1.5581E-6 -0.08654 " pathEditMode="relative" rAng="0" ptsTypes="AA">
                                      <p:cBhvr>
                                        <p:cTn id="36" dur="500" fill="hold"/>
                                        <p:tgtEl>
                                          <p:spTgt spid="19"/>
                                        </p:tgtEl>
                                        <p:attrNameLst>
                                          <p:attrName>ppt_x</p:attrName>
                                          <p:attrName>ppt_y</p:attrName>
                                        </p:attrNameLst>
                                      </p:cBhvr>
                                      <p:rCtr x="0" y="-4300"/>
                                    </p:animMotion>
                                  </p:childTnLst>
                                </p:cTn>
                              </p:par>
                              <p:par>
                                <p:cTn id="37" presetID="0" presetClass="path" presetSubtype="0" fill="hold" nodeType="withEffect">
                                  <p:stCondLst>
                                    <p:cond delay="0"/>
                                  </p:stCondLst>
                                  <p:childTnLst>
                                    <p:animMotion origin="layout" path="M 1.70228E-7 -1.4484E-6 L 0.00017 -0.34775 " pathEditMode="relative" rAng="0" ptsTypes="AA">
                                      <p:cBhvr>
                                        <p:cTn id="38" dur="500" fill="hold"/>
                                        <p:tgtEl>
                                          <p:spTgt spid="6"/>
                                        </p:tgtEl>
                                        <p:attrNameLst>
                                          <p:attrName>ppt_x</p:attrName>
                                          <p:attrName>ppt_y</p:attrName>
                                        </p:attrNameLst>
                                      </p:cBhvr>
                                      <p:rCtr x="0" y="-17400"/>
                                    </p:animMotion>
                                  </p:childTnLst>
                                </p:cTn>
                              </p:par>
                              <p:par>
                                <p:cTn id="39" presetID="0" presetClass="path" presetSubtype="0" fill="hold" nodeType="withEffect">
                                  <p:stCondLst>
                                    <p:cond delay="0"/>
                                  </p:stCondLst>
                                  <p:childTnLst>
                                    <p:animMotion origin="layout" path="M -3.4914E-7 1.24479E-6 L -3.4914E-7 -0.55437 " pathEditMode="relative" rAng="0" ptsTypes="AA">
                                      <p:cBhvr>
                                        <p:cTn id="40" dur="500" fill="hold"/>
                                        <p:tgtEl>
                                          <p:spTgt spid="45"/>
                                        </p:tgtEl>
                                        <p:attrNameLst>
                                          <p:attrName>ppt_x</p:attrName>
                                          <p:attrName>ppt_y</p:attrName>
                                        </p:attrNameLst>
                                      </p:cBhvr>
                                      <p:rCtr x="0" y="-27700"/>
                                    </p:animMotion>
                                  </p:childTnLst>
                                </p:cTn>
                              </p:par>
                              <p:par>
                                <p:cTn id="41" presetID="0" presetClass="path" presetSubtype="0" fill="hold" nodeType="withEffect">
                                  <p:stCondLst>
                                    <p:cond delay="0"/>
                                  </p:stCondLst>
                                  <p:childTnLst>
                                    <p:animMotion origin="layout" path="M -4.16884E-6 -1.06432E-7 L -4.16884E-6 -0.42665 " pathEditMode="relative" rAng="0" ptsTypes="AA">
                                      <p:cBhvr>
                                        <p:cTn id="42" dur="500" fill="hold"/>
                                        <p:tgtEl>
                                          <p:spTgt spid="63"/>
                                        </p:tgtEl>
                                        <p:attrNameLst>
                                          <p:attrName>ppt_x</p:attrName>
                                          <p:attrName>ppt_y</p:attrName>
                                        </p:attrNameLst>
                                      </p:cBhvr>
                                      <p:rCtr x="0" y="-21300"/>
                                    </p:animMotion>
                                  </p:childTnLst>
                                </p:cTn>
                              </p:par>
                              <p:par>
                                <p:cTn id="43" presetID="0" presetClass="path" presetSubtype="0" fill="hold" nodeType="withEffect">
                                  <p:stCondLst>
                                    <p:cond delay="0"/>
                                  </p:stCondLst>
                                  <p:childTnLst>
                                    <p:animMotion origin="layout" path="M -3.45492E-6 -3.22073E-6 L -3.45492E-6 -0.24872 " pathEditMode="relative" rAng="0" ptsTypes="AA">
                                      <p:cBhvr>
                                        <p:cTn id="44" dur="500" fill="hold"/>
                                        <p:tgtEl>
                                          <p:spTgt spid="32"/>
                                        </p:tgtEl>
                                        <p:attrNameLst>
                                          <p:attrName>ppt_x</p:attrName>
                                          <p:attrName>ppt_y</p:attrName>
                                        </p:attrNameLst>
                                      </p:cBhvr>
                                      <p:rCtr x="0" y="-12400"/>
                                    </p:animMotion>
                                  </p:childTnLst>
                                </p:cTn>
                              </p:par>
                              <p:par>
                                <p:cTn id="45" presetID="10" presetClass="exit" presetSubtype="0" fill="hold" nodeType="withEffect">
                                  <p:stCondLst>
                                    <p:cond delay="0"/>
                                  </p:stCondLst>
                                  <p:childTnLst>
                                    <p:animEffect transition="out" filter="fade">
                                      <p:cBhvr>
                                        <p:cTn id="46" dur="500"/>
                                        <p:tgtEl>
                                          <p:spTgt spid="32"/>
                                        </p:tgtEl>
                                      </p:cBhvr>
                                    </p:animEffect>
                                    <p:set>
                                      <p:cBhvr>
                                        <p:cTn id="47" dur="1" fill="hold">
                                          <p:stCondLst>
                                            <p:cond delay="499"/>
                                          </p:stCondLst>
                                        </p:cTn>
                                        <p:tgtEl>
                                          <p:spTgt spid="3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63"/>
                                        </p:tgtEl>
                                      </p:cBhvr>
                                    </p:animEffect>
                                    <p:set>
                                      <p:cBhvr>
                                        <p:cTn id="50" dur="1" fill="hold">
                                          <p:stCondLst>
                                            <p:cond delay="499"/>
                                          </p:stCondLst>
                                        </p:cTn>
                                        <p:tgtEl>
                                          <p:spTgt spid="6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5"/>
                                        </p:tgtEl>
                                      </p:cBhvr>
                                    </p:animEffect>
                                    <p:set>
                                      <p:cBhvr>
                                        <p:cTn id="59" dur="1" fill="hold">
                                          <p:stCondLst>
                                            <p:cond delay="499"/>
                                          </p:stCondLst>
                                        </p:cTn>
                                        <p:tgtEl>
                                          <p:spTgt spid="45"/>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316B805-BCA6-4656-9715-7D6E977308ED}"/>
              </a:ext>
            </a:extLst>
          </p:cNvPr>
          <p:cNvSpPr>
            <a:spLocks noGrp="1" noChangeArrowheads="1"/>
          </p:cNvSpPr>
          <p:nvPr>
            <p:ph type="title"/>
          </p:nvPr>
        </p:nvSpPr>
        <p:spPr/>
        <p:txBody>
          <a:bodyPr/>
          <a:lstStyle/>
          <a:p>
            <a:pPr eaLnBrk="1"/>
            <a:r>
              <a:rPr lang="en-US" altLang="en-US" b="1" u="sng" dirty="0">
                <a:latin typeface="Times New Roman" panose="02020603050405020304" pitchFamily="18" charset="0"/>
                <a:cs typeface="Times New Roman" panose="02020603050405020304" pitchFamily="18" charset="0"/>
              </a:rPr>
              <a:t>Idea: An OS for Networks</a:t>
            </a:r>
          </a:p>
        </p:txBody>
      </p:sp>
      <p:cxnSp>
        <p:nvCxnSpPr>
          <p:cNvPr id="4" name="Straight Connector 3">
            <a:extLst>
              <a:ext uri="{FF2B5EF4-FFF2-40B4-BE49-F238E27FC236}">
                <a16:creationId xmlns:a16="http://schemas.microsoft.com/office/drawing/2014/main" id="{71B1ED64-6340-4956-BA76-5AA90CBEEAA3}"/>
              </a:ext>
            </a:extLst>
          </p:cNvPr>
          <p:cNvCxnSpPr>
            <a:cxnSpLocks noChangeShapeType="1"/>
          </p:cNvCxnSpPr>
          <p:nvPr/>
        </p:nvCxnSpPr>
        <p:spPr bwMode="auto">
          <a:xfrm flipV="1">
            <a:off x="3506789" y="3762375"/>
            <a:ext cx="1666875" cy="12763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 name="Straight Connector 4">
            <a:extLst>
              <a:ext uri="{FF2B5EF4-FFF2-40B4-BE49-F238E27FC236}">
                <a16:creationId xmlns:a16="http://schemas.microsoft.com/office/drawing/2014/main" id="{E7F8F553-F5C4-42C6-B3BB-D35BFC92E9DD}"/>
              </a:ext>
            </a:extLst>
          </p:cNvPr>
          <p:cNvCxnSpPr>
            <a:cxnSpLocks noChangeShapeType="1"/>
          </p:cNvCxnSpPr>
          <p:nvPr/>
        </p:nvCxnSpPr>
        <p:spPr bwMode="auto">
          <a:xfrm>
            <a:off x="5937250" y="3308350"/>
            <a:ext cx="769938" cy="116205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 name="Straight Connector 5">
            <a:extLst>
              <a:ext uri="{FF2B5EF4-FFF2-40B4-BE49-F238E27FC236}">
                <a16:creationId xmlns:a16="http://schemas.microsoft.com/office/drawing/2014/main" id="{99B609B7-CC8B-4713-8728-D2D9E4E65085}"/>
              </a:ext>
            </a:extLst>
          </p:cNvPr>
          <p:cNvCxnSpPr>
            <a:cxnSpLocks noChangeShapeType="1"/>
          </p:cNvCxnSpPr>
          <p:nvPr/>
        </p:nvCxnSpPr>
        <p:spPr bwMode="auto">
          <a:xfrm rot="5400000" flipH="1" flipV="1">
            <a:off x="5199063" y="5019675"/>
            <a:ext cx="1154112" cy="5730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a:extLst>
              <a:ext uri="{FF2B5EF4-FFF2-40B4-BE49-F238E27FC236}">
                <a16:creationId xmlns:a16="http://schemas.microsoft.com/office/drawing/2014/main" id="{F65428FB-913C-4D3C-BD8B-33F678AFD012}"/>
              </a:ext>
            </a:extLst>
          </p:cNvPr>
          <p:cNvCxnSpPr>
            <a:cxnSpLocks noChangeShapeType="1"/>
          </p:cNvCxnSpPr>
          <p:nvPr/>
        </p:nvCxnSpPr>
        <p:spPr bwMode="auto">
          <a:xfrm rot="16200000" flipH="1">
            <a:off x="3491707" y="4964907"/>
            <a:ext cx="603250" cy="183673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a:extLst>
              <a:ext uri="{FF2B5EF4-FFF2-40B4-BE49-F238E27FC236}">
                <a16:creationId xmlns:a16="http://schemas.microsoft.com/office/drawing/2014/main" id="{F38535EB-662C-4CEA-87C4-254C34174386}"/>
              </a:ext>
            </a:extLst>
          </p:cNvPr>
          <p:cNvCxnSpPr>
            <a:cxnSpLocks noChangeShapeType="1"/>
          </p:cNvCxnSpPr>
          <p:nvPr/>
        </p:nvCxnSpPr>
        <p:spPr bwMode="auto">
          <a:xfrm flipV="1">
            <a:off x="7470776" y="4191000"/>
            <a:ext cx="1433513" cy="56673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Rounded Rectangle 8">
            <a:extLst>
              <a:ext uri="{FF2B5EF4-FFF2-40B4-BE49-F238E27FC236}">
                <a16:creationId xmlns:a16="http://schemas.microsoft.com/office/drawing/2014/main" id="{85F5FA3B-CF19-46D2-B145-77C2A98ABFA5}"/>
              </a:ext>
            </a:extLst>
          </p:cNvPr>
          <p:cNvSpPr/>
          <p:nvPr/>
        </p:nvSpPr>
        <p:spPr>
          <a:xfrm>
            <a:off x="2098676" y="4978400"/>
            <a:ext cx="1554163" cy="60325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0" name="Rounded Rectangle 9">
            <a:extLst>
              <a:ext uri="{FF2B5EF4-FFF2-40B4-BE49-F238E27FC236}">
                <a16:creationId xmlns:a16="http://schemas.microsoft.com/office/drawing/2014/main" id="{D0DB60E5-E1B8-4F10-973A-D256045C7CBD}"/>
              </a:ext>
            </a:extLst>
          </p:cNvPr>
          <p:cNvSpPr/>
          <p:nvPr/>
        </p:nvSpPr>
        <p:spPr>
          <a:xfrm>
            <a:off x="6062663" y="4427539"/>
            <a:ext cx="1554162" cy="604837"/>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1" name="Rounded Rectangle 10">
            <a:extLst>
              <a:ext uri="{FF2B5EF4-FFF2-40B4-BE49-F238E27FC236}">
                <a16:creationId xmlns:a16="http://schemas.microsoft.com/office/drawing/2014/main" id="{2AD302A8-D411-4F64-BA50-C1F299C65C69}"/>
              </a:ext>
            </a:extLst>
          </p:cNvPr>
          <p:cNvSpPr/>
          <p:nvPr/>
        </p:nvSpPr>
        <p:spPr>
          <a:xfrm>
            <a:off x="4711701" y="5883275"/>
            <a:ext cx="1554163" cy="60325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cxnSp>
        <p:nvCxnSpPr>
          <p:cNvPr id="12" name="Straight Connector 11">
            <a:extLst>
              <a:ext uri="{FF2B5EF4-FFF2-40B4-BE49-F238E27FC236}">
                <a16:creationId xmlns:a16="http://schemas.microsoft.com/office/drawing/2014/main" id="{F799DF5C-B15F-42FB-84E6-9C2028C51A24}"/>
              </a:ext>
            </a:extLst>
          </p:cNvPr>
          <p:cNvCxnSpPr>
            <a:cxnSpLocks noChangeShapeType="1"/>
          </p:cNvCxnSpPr>
          <p:nvPr/>
        </p:nvCxnSpPr>
        <p:spPr bwMode="auto">
          <a:xfrm rot="16200000" flipH="1">
            <a:off x="1070770" y="3590132"/>
            <a:ext cx="2776537" cy="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Connector 12">
            <a:extLst>
              <a:ext uri="{FF2B5EF4-FFF2-40B4-BE49-F238E27FC236}">
                <a16:creationId xmlns:a16="http://schemas.microsoft.com/office/drawing/2014/main" id="{27B06860-2635-456D-974E-C697BCBA1BE6}"/>
              </a:ext>
            </a:extLst>
          </p:cNvPr>
          <p:cNvCxnSpPr>
            <a:cxnSpLocks noChangeShapeType="1"/>
          </p:cNvCxnSpPr>
          <p:nvPr/>
        </p:nvCxnSpPr>
        <p:spPr bwMode="auto">
          <a:xfrm rot="5400000">
            <a:off x="4360863" y="2695575"/>
            <a:ext cx="989012"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D08DD2FF-CAED-4A06-AE85-A2FAAC9F07DE}"/>
              </a:ext>
            </a:extLst>
          </p:cNvPr>
          <p:cNvCxnSpPr>
            <a:cxnSpLocks noChangeShapeType="1"/>
          </p:cNvCxnSpPr>
          <p:nvPr/>
        </p:nvCxnSpPr>
        <p:spPr bwMode="auto">
          <a:xfrm rot="5400000">
            <a:off x="5892801" y="3335338"/>
            <a:ext cx="2268537"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7084B5BA-66BB-449F-9D25-DD8B8DB8FBA2}"/>
              </a:ext>
            </a:extLst>
          </p:cNvPr>
          <p:cNvCxnSpPr>
            <a:cxnSpLocks noChangeShapeType="1"/>
          </p:cNvCxnSpPr>
          <p:nvPr/>
        </p:nvCxnSpPr>
        <p:spPr bwMode="auto">
          <a:xfrm rot="5400000">
            <a:off x="8189913" y="2916238"/>
            <a:ext cx="1427163" cy="1588"/>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Rounded Rectangle 15">
            <a:extLst>
              <a:ext uri="{FF2B5EF4-FFF2-40B4-BE49-F238E27FC236}">
                <a16:creationId xmlns:a16="http://schemas.microsoft.com/office/drawing/2014/main" id="{0CA93416-2863-446C-BE0F-E5BD131D7754}"/>
              </a:ext>
            </a:extLst>
          </p:cNvPr>
          <p:cNvSpPr/>
          <p:nvPr/>
        </p:nvSpPr>
        <p:spPr>
          <a:xfrm>
            <a:off x="4562476" y="3190875"/>
            <a:ext cx="1554163" cy="604838"/>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7" name="Rounded Rectangle 16">
            <a:extLst>
              <a:ext uri="{FF2B5EF4-FFF2-40B4-BE49-F238E27FC236}">
                <a16:creationId xmlns:a16="http://schemas.microsoft.com/office/drawing/2014/main" id="{D3470A70-72B9-4D95-9E4E-EC97319540BD}"/>
              </a:ext>
            </a:extLst>
          </p:cNvPr>
          <p:cNvSpPr/>
          <p:nvPr/>
        </p:nvSpPr>
        <p:spPr>
          <a:xfrm>
            <a:off x="8135938" y="3630613"/>
            <a:ext cx="1554162" cy="603250"/>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200" b="1">
                <a:solidFill>
                  <a:schemeClr val="bg1"/>
                </a:solidFill>
                <a:latin typeface="Calibri" pitchFamily="34" charset="0"/>
                <a:ea typeface="ＭＳ Ｐゴシック" pitchFamily="34" charset="-128"/>
              </a:rPr>
              <a:t>Simple Packet Forwarding Hardware</a:t>
            </a:r>
            <a:endParaRPr lang="en-US" sz="1100" b="1">
              <a:solidFill>
                <a:schemeClr val="bg1"/>
              </a:solidFill>
              <a:latin typeface="Calibri" pitchFamily="34" charset="0"/>
              <a:ea typeface="ＭＳ Ｐゴシック" pitchFamily="34" charset="-128"/>
            </a:endParaRPr>
          </a:p>
        </p:txBody>
      </p:sp>
      <p:sp>
        <p:nvSpPr>
          <p:cNvPr id="18" name="Rounded Rectangle 17">
            <a:extLst>
              <a:ext uri="{FF2B5EF4-FFF2-40B4-BE49-F238E27FC236}">
                <a16:creationId xmlns:a16="http://schemas.microsoft.com/office/drawing/2014/main" id="{BE1BFB58-C835-46BA-97AF-30FFFB26B570}"/>
              </a:ext>
            </a:extLst>
          </p:cNvPr>
          <p:cNvSpPr/>
          <p:nvPr/>
        </p:nvSpPr>
        <p:spPr>
          <a:xfrm>
            <a:off x="2344739" y="1828801"/>
            <a:ext cx="6664325" cy="415925"/>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itchFamily="34" charset="0"/>
              </a:defRPr>
            </a:lvl1pPr>
            <a:lvl2pPr marL="37931725" indent="-37474525">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eaLnBrk="1">
              <a:lnSpc>
                <a:spcPct val="93000"/>
              </a:lnSpc>
              <a:buClr>
                <a:srgbClr val="000000"/>
              </a:buClr>
              <a:buSzPct val="100000"/>
              <a:buFont typeface="Times New Roman" panose="02020603050405020304" pitchFamily="18" charset="0"/>
              <a:buNone/>
              <a:defRPr/>
            </a:pPr>
            <a:r>
              <a:rPr lang="en-US" sz="1600">
                <a:solidFill>
                  <a:srgbClr val="FFFFFF"/>
                </a:solidFill>
                <a:latin typeface="Calibri" pitchFamily="34" charset="0"/>
                <a:ea typeface="ＭＳ Ｐゴシック" pitchFamily="34" charset="-128"/>
              </a:rPr>
              <a:t>Network Operating  System</a:t>
            </a:r>
          </a:p>
        </p:txBody>
      </p:sp>
      <p:sp>
        <p:nvSpPr>
          <p:cNvPr id="22" name="Rounded Rectangle 21">
            <a:extLst>
              <a:ext uri="{FF2B5EF4-FFF2-40B4-BE49-F238E27FC236}">
                <a16:creationId xmlns:a16="http://schemas.microsoft.com/office/drawing/2014/main" id="{6EA79B39-11AB-4505-B4AB-1E2BE66E70A0}"/>
              </a:ext>
            </a:extLst>
          </p:cNvPr>
          <p:cNvSpPr/>
          <p:nvPr/>
        </p:nvSpPr>
        <p:spPr bwMode="auto">
          <a:xfrm>
            <a:off x="4537076" y="1219201"/>
            <a:ext cx="2092325" cy="492125"/>
          </a:xfrm>
          <a:prstGeom prst="roundRect">
            <a:avLst/>
          </a:prstGeom>
          <a:gradFill>
            <a:gsLst>
              <a:gs pos="0">
                <a:schemeClr val="accent6">
                  <a:tint val="100000"/>
                  <a:shade val="100000"/>
                  <a:satMod val="130000"/>
                  <a:alpha val="60000"/>
                </a:schemeClr>
              </a:gs>
              <a:gs pos="100000">
                <a:schemeClr val="accent6">
                  <a:tint val="50000"/>
                  <a:shade val="100000"/>
                  <a:satMod val="350000"/>
                  <a:alpha val="45000"/>
                </a:schemeClr>
              </a:gs>
            </a:gsLst>
          </a:gradFill>
        </p:spPr>
        <p:style>
          <a:lnRef idx="0">
            <a:schemeClr val="accent6"/>
          </a:lnRef>
          <a:fillRef idx="3">
            <a:schemeClr val="accent6"/>
          </a:fillRef>
          <a:effectRef idx="3">
            <a:schemeClr val="accent6"/>
          </a:effectRef>
          <a:fontRef idx="minor">
            <a:schemeClr val="lt1"/>
          </a:fontRef>
        </p:style>
        <p:txBody>
          <a:bodyPr anchor="ctr"/>
          <a:lstStyle/>
          <a:p>
            <a:pPr>
              <a:lnSpc>
                <a:spcPct val="93000"/>
              </a:lnSpc>
              <a:buClr>
                <a:srgbClr val="000000"/>
              </a:buClr>
              <a:buSzPct val="100000"/>
              <a:defRPr/>
            </a:pPr>
            <a:r>
              <a:rPr lang="en-US" sz="2000" dirty="0">
                <a:solidFill>
                  <a:schemeClr val="tx1"/>
                </a:solidFill>
              </a:rPr>
              <a:t>Control Programs </a:t>
            </a:r>
          </a:p>
        </p:txBody>
      </p:sp>
      <p:sp>
        <p:nvSpPr>
          <p:cNvPr id="21524" name="Slide Number Placeholder 23">
            <a:extLst>
              <a:ext uri="{FF2B5EF4-FFF2-40B4-BE49-F238E27FC236}">
                <a16:creationId xmlns:a16="http://schemas.microsoft.com/office/drawing/2014/main" id="{9CD20F0E-0BF6-44E9-95A4-79539F5AE13B}"/>
              </a:ext>
            </a:extLst>
          </p:cNvPr>
          <p:cNvSpPr>
            <a:spLocks noGrp="1" noChangeArrowheads="1"/>
          </p:cNvSpPr>
          <p:nvPr>
            <p:ph type="sldNum" sz="quarter" idx="4294967295"/>
          </p:nvPr>
        </p:nvSpPr>
        <p:spPr bwMode="auto">
          <a:xfrm>
            <a:off x="152400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a:lnSpc>
                <a:spcPct val="93000"/>
              </a:lnSpc>
              <a:buClr>
                <a:srgbClr val="000000"/>
              </a:buClr>
              <a:buSzPct val="100000"/>
              <a:buFont typeface="Times New Roman" panose="02020603050405020304" pitchFamily="18" charset="0"/>
              <a:buNone/>
            </a:pPr>
            <a:fld id="{31D2D112-C754-4B01-9800-86FBD61919EF}" type="slidenum">
              <a:rPr lang="en-US" altLang="en-US"/>
              <a:pPr eaLnBrk="1">
                <a:lnSpc>
                  <a:spcPct val="93000"/>
                </a:lnSpc>
                <a:buClr>
                  <a:srgbClr val="000000"/>
                </a:buClr>
                <a:buSzPct val="100000"/>
                <a:buFont typeface="Times New Roman" panose="02020603050405020304" pitchFamily="18" charset="0"/>
                <a:buNone/>
              </a:pPr>
              <a:t>9</a:t>
            </a:fld>
            <a:endParaRPr lang="en-US" altLang="en-US"/>
          </a:p>
        </p:txBody>
      </p:sp>
    </p:spTree>
    <p:extLst>
      <p:ext uri="{BB962C8B-B14F-4D97-AF65-F5344CB8AC3E}">
        <p14:creationId xmlns:p14="http://schemas.microsoft.com/office/powerpoint/2010/main" val="23329664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oQ8efiM60O.AltFLYq0l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1148</Words>
  <Application>Microsoft Office PowerPoint</Application>
  <PresentationFormat>Widescreen</PresentationFormat>
  <Paragraphs>388</Paragraphs>
  <Slides>31</Slides>
  <Notes>15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31</vt:i4>
      </vt:variant>
    </vt:vector>
  </HeadingPairs>
  <TitlesOfParts>
    <vt:vector size="49" baseType="lpstr">
      <vt:lpstr>ＭＳ Ｐゴシック</vt:lpstr>
      <vt:lpstr>PMingLiU</vt:lpstr>
      <vt:lpstr>Arial</vt:lpstr>
      <vt:lpstr>Baskerville Old Face</vt:lpstr>
      <vt:lpstr>Blackadder ITC</vt:lpstr>
      <vt:lpstr>Calibri</vt:lpstr>
      <vt:lpstr>Calibri Light</vt:lpstr>
      <vt:lpstr>DejaVu Sans</vt:lpstr>
      <vt:lpstr>Gill Sans</vt:lpstr>
      <vt:lpstr>Tahoma</vt:lpstr>
      <vt:lpstr>Tele-GroteskFet</vt:lpstr>
      <vt:lpstr>Tele-GroteskNor</vt:lpstr>
      <vt:lpstr>Times New Roman</vt:lpstr>
      <vt:lpstr>Verdana</vt:lpstr>
      <vt:lpstr>WenQuanYi Zen Hei</vt:lpstr>
      <vt:lpstr>Wingdings</vt:lpstr>
      <vt:lpstr>ヒラギノ角ゴ ProN W3</vt:lpstr>
      <vt:lpstr>Office Theme</vt:lpstr>
      <vt:lpstr>Analysis of Software Defined Network Firewall (SDF)</vt:lpstr>
      <vt:lpstr>Software Defined Networking</vt:lpstr>
      <vt:lpstr>Limitations of Current Networks</vt:lpstr>
      <vt:lpstr>Limitations of Current Networks</vt:lpstr>
      <vt:lpstr>Limitations of Current Networks</vt:lpstr>
      <vt:lpstr>Limitations of Current Networks</vt:lpstr>
      <vt:lpstr>Idea: An OS for Networks</vt:lpstr>
      <vt:lpstr>Idea: An OS for Networks</vt:lpstr>
      <vt:lpstr>Idea: An OS for Networks</vt:lpstr>
      <vt:lpstr>Idea: An OS for Networks</vt:lpstr>
      <vt:lpstr>Software Defined Networking</vt:lpstr>
      <vt:lpstr>OpenFlow</vt:lpstr>
      <vt:lpstr>OpenFlow</vt:lpstr>
      <vt:lpstr>OpenFlow Switching</vt:lpstr>
      <vt:lpstr>OpenFlow Table Entry</vt:lpstr>
      <vt:lpstr>OpenFlow Usage</vt:lpstr>
      <vt:lpstr>OpenFlow</vt:lpstr>
      <vt:lpstr>Centralized/Distributed Control</vt:lpstr>
      <vt:lpstr>SDN Architecture</vt:lpstr>
      <vt:lpstr>Current status of SDN</vt:lpstr>
      <vt:lpstr>Current status of SDN</vt:lpstr>
      <vt:lpstr>Software-defined network (SDN) based firewall</vt:lpstr>
      <vt:lpstr>Programmable firewall using Software Defined Networking</vt:lpstr>
      <vt:lpstr>Moving virtualization from servers to the network: Distributed SDN Firewall</vt:lpstr>
      <vt:lpstr>ONetSwitch: Open Source Hardware forSDN Firewall</vt:lpstr>
      <vt:lpstr>PowerPoint Presentation</vt:lpstr>
      <vt:lpstr>PowerPoint Presentation</vt:lpstr>
      <vt:lpstr>Implementing an SDN based firewall</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Sasipillai, Syam</dc:creator>
  <cp:lastModifiedBy>Sasipillai, Syam</cp:lastModifiedBy>
  <cp:revision>18</cp:revision>
  <dcterms:created xsi:type="dcterms:W3CDTF">2018-12-09T17:12:47Z</dcterms:created>
  <dcterms:modified xsi:type="dcterms:W3CDTF">2018-12-09T18:31:04Z</dcterms:modified>
</cp:coreProperties>
</file>