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59" r:id="rId5"/>
    <p:sldId id="261" r:id="rId6"/>
    <p:sldId id="262" r:id="rId7"/>
    <p:sldId id="263" r:id="rId8"/>
    <p:sldId id="264"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3" d="100"/>
          <a:sy n="73" d="100"/>
        </p:scale>
        <p:origin x="6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56464" y="278184"/>
            <a:ext cx="10560676" cy="146304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solidFill>
                  <a:srgbClr val="0070C0"/>
                </a:solidFill>
              </a:rPr>
              <a:t>JSS ACADEMY OF TECHNICAL EDUCATION</a:t>
            </a:r>
          </a:p>
          <a:p>
            <a:r>
              <a:rPr lang="en-US" sz="3200" dirty="0" smtClean="0">
                <a:solidFill>
                  <a:srgbClr val="FF0000"/>
                </a:solidFill>
              </a:rPr>
              <a:t>DEPARTMENT OF COMPUTER SCIENCE AND ENGINEERING</a:t>
            </a:r>
            <a:endParaRPr lang="en-US" sz="3200" dirty="0">
              <a:solidFill>
                <a:srgbClr val="FF0000"/>
              </a:solidFill>
            </a:endParaRPr>
          </a:p>
        </p:txBody>
      </p:sp>
      <p:sp>
        <p:nvSpPr>
          <p:cNvPr id="3" name="Content Placeholder 2"/>
          <p:cNvSpPr txBox="1">
            <a:spLocks/>
          </p:cNvSpPr>
          <p:nvPr/>
        </p:nvSpPr>
        <p:spPr>
          <a:xfrm>
            <a:off x="1784893" y="4402107"/>
            <a:ext cx="4281056" cy="293058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b="1" u="sng" dirty="0" smtClean="0">
                <a:solidFill>
                  <a:srgbClr val="00B050"/>
                </a:solidFill>
              </a:rPr>
              <a:t>PRESENTED BY:</a:t>
            </a:r>
          </a:p>
          <a:p>
            <a:pPr algn="l"/>
            <a:r>
              <a:rPr lang="en-US" b="1" dirty="0" smtClean="0">
                <a:solidFill>
                  <a:srgbClr val="00B050"/>
                </a:solidFill>
              </a:rPr>
              <a:t>CHANDAN M </a:t>
            </a:r>
            <a:r>
              <a:rPr lang="en-US" b="1" dirty="0" smtClean="0">
                <a:solidFill>
                  <a:srgbClr val="00B050"/>
                </a:solidFill>
                <a:latin typeface="Times New Roman" panose="02020603050405020304" pitchFamily="18" charset="0"/>
                <a:cs typeface="Times New Roman" panose="02020603050405020304" pitchFamily="18" charset="0"/>
              </a:rPr>
              <a:t>(1JS16CS403)</a:t>
            </a:r>
            <a:endParaRPr lang="en-US" b="1" dirty="0">
              <a:solidFill>
                <a:srgbClr val="00B05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12913" y="1406370"/>
            <a:ext cx="2021983" cy="1298190"/>
          </a:xfrm>
          <a:prstGeom prst="rect">
            <a:avLst/>
          </a:prstGeom>
        </p:spPr>
      </p:pic>
      <p:sp>
        <p:nvSpPr>
          <p:cNvPr id="5" name="Content Placeholder 3"/>
          <p:cNvSpPr txBox="1">
            <a:spLocks/>
          </p:cNvSpPr>
          <p:nvPr/>
        </p:nvSpPr>
        <p:spPr>
          <a:xfrm>
            <a:off x="8817734" y="4402107"/>
            <a:ext cx="5447764" cy="342900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u="sng" dirty="0" smtClean="0">
                <a:solidFill>
                  <a:srgbClr val="00B050"/>
                </a:solidFill>
              </a:rPr>
              <a:t>UNDER THE GUIDANCE OF:</a:t>
            </a:r>
          </a:p>
          <a:p>
            <a:pPr marL="0" indent="0">
              <a:buFont typeface="Wingdings 3" charset="2"/>
              <a:buNone/>
            </a:pPr>
            <a:r>
              <a:rPr lang="en-US" b="1" dirty="0" smtClean="0">
                <a:solidFill>
                  <a:srgbClr val="00B050"/>
                </a:solidFill>
              </a:rPr>
              <a:t>Mr. RENUKA RAJENDRA B</a:t>
            </a:r>
          </a:p>
          <a:p>
            <a:pPr marL="0" indent="0">
              <a:buFont typeface="Wingdings 3" charset="2"/>
              <a:buNone/>
            </a:pPr>
            <a:r>
              <a:rPr lang="en-US" b="1" dirty="0" smtClean="0">
                <a:solidFill>
                  <a:srgbClr val="00B050"/>
                </a:solidFill>
              </a:rPr>
              <a:t>Asst. </a:t>
            </a:r>
            <a:r>
              <a:rPr lang="en-US" b="1" smtClean="0">
                <a:solidFill>
                  <a:srgbClr val="00B050"/>
                </a:solidFill>
              </a:rPr>
              <a:t>Professor </a:t>
            </a:r>
            <a:endParaRPr lang="en-US" b="1" dirty="0" smtClean="0">
              <a:solidFill>
                <a:srgbClr val="00B050"/>
              </a:solidFill>
            </a:endParaRPr>
          </a:p>
          <a:p>
            <a:pPr marL="0" indent="0">
              <a:buFont typeface="Wingdings 3" charset="2"/>
              <a:buNone/>
            </a:pPr>
            <a:r>
              <a:rPr lang="en-US" b="1" dirty="0" smtClean="0">
                <a:solidFill>
                  <a:srgbClr val="00B050"/>
                </a:solidFill>
              </a:rPr>
              <a:t>Dept. of  CSE</a:t>
            </a:r>
          </a:p>
          <a:p>
            <a:pPr marL="0" indent="0">
              <a:buFont typeface="Wingdings 3" charset="2"/>
              <a:buNone/>
            </a:pPr>
            <a:endParaRPr lang="en-US" b="1" dirty="0" smtClean="0">
              <a:solidFill>
                <a:srgbClr val="00B050"/>
              </a:solidFill>
            </a:endParaRPr>
          </a:p>
          <a:p>
            <a:pPr marL="0" indent="0">
              <a:buFont typeface="Wingdings 3" charset="2"/>
              <a:buNone/>
            </a:pPr>
            <a:endParaRPr lang="en-US" b="1" dirty="0">
              <a:solidFill>
                <a:srgbClr val="00B050"/>
              </a:solidFill>
            </a:endParaRPr>
          </a:p>
        </p:txBody>
      </p:sp>
      <p:sp>
        <p:nvSpPr>
          <p:cNvPr id="6" name="TextBox 5"/>
          <p:cNvSpPr txBox="1"/>
          <p:nvPr/>
        </p:nvSpPr>
        <p:spPr>
          <a:xfrm>
            <a:off x="3773509" y="2704559"/>
            <a:ext cx="5259517"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INTERNSHIP EVALUATION </a:t>
            </a:r>
            <a:r>
              <a:rPr lang="en-US" sz="2400" smtClean="0">
                <a:latin typeface="Times New Roman" panose="02020603050405020304" pitchFamily="18" charset="0"/>
                <a:cs typeface="Times New Roman" panose="02020603050405020304" pitchFamily="18" charset="0"/>
              </a:rPr>
              <a:t>PHASE </a:t>
            </a:r>
            <a:r>
              <a:rPr lang="en-US" sz="240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137893" y="3078046"/>
            <a:ext cx="8060220" cy="646331"/>
          </a:xfrm>
          <a:prstGeom prst="rect">
            <a:avLst/>
          </a:prstGeom>
          <a:noFill/>
        </p:spPr>
        <p:txBody>
          <a:bodyPr wrap="none" rtlCol="0">
            <a:spAutoFit/>
          </a:bodyPr>
          <a:lstStyle/>
          <a:p>
            <a:r>
              <a:rPr lang="en-US" dirty="0"/>
              <a:t>Software defined </a:t>
            </a:r>
            <a:r>
              <a:rPr lang="en-US" dirty="0" smtClean="0"/>
              <a:t>network </a:t>
            </a:r>
            <a:r>
              <a:rPr lang="en-US" dirty="0"/>
              <a:t>Framework for data broadcasting with machine learning</a:t>
            </a:r>
          </a:p>
          <a:p>
            <a:endParaRPr lang="en-US" dirty="0"/>
          </a:p>
        </p:txBody>
      </p:sp>
    </p:spTree>
    <p:extLst>
      <p:ext uri="{BB962C8B-B14F-4D97-AF65-F5344CB8AC3E}">
        <p14:creationId xmlns:p14="http://schemas.microsoft.com/office/powerpoint/2010/main" val="9806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4" name="Content Placeholder 3" descr="C:\Users\knowx\Desktop\heal\ud2.png"/>
          <p:cNvPicPr>
            <a:picLocks noGrp="1"/>
          </p:cNvPicPr>
          <p:nvPr>
            <p:ph idx="1"/>
          </p:nvPr>
        </p:nvPicPr>
        <p:blipFill>
          <a:blip r:embed="rId2"/>
          <a:srcRect/>
          <a:stretch>
            <a:fillRect/>
          </a:stretch>
        </p:blipFill>
        <p:spPr bwMode="auto">
          <a:xfrm>
            <a:off x="2434108" y="3206839"/>
            <a:ext cx="7443988" cy="1212761"/>
          </a:xfrm>
          <a:prstGeom prst="rect">
            <a:avLst/>
          </a:prstGeom>
          <a:noFill/>
          <a:ln w="9525">
            <a:noFill/>
            <a:miter lim="800000"/>
            <a:headEnd/>
            <a:tailEnd/>
          </a:ln>
        </p:spPr>
      </p:pic>
    </p:spTree>
    <p:extLst>
      <p:ext uri="{BB962C8B-B14F-4D97-AF65-F5344CB8AC3E}">
        <p14:creationId xmlns:p14="http://schemas.microsoft.com/office/powerpoint/2010/main" val="402642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descr="C:\Users\knowx\Downloads\uss.png"/>
          <p:cNvPicPr>
            <a:picLocks noGrp="1"/>
          </p:cNvPicPr>
          <p:nvPr>
            <p:ph idx="1"/>
          </p:nvPr>
        </p:nvPicPr>
        <p:blipFill>
          <a:blip r:embed="rId2"/>
          <a:srcRect/>
          <a:stretch>
            <a:fillRect/>
          </a:stretch>
        </p:blipFill>
        <p:spPr bwMode="auto">
          <a:xfrm>
            <a:off x="2838743" y="2286000"/>
            <a:ext cx="6666913" cy="3581400"/>
          </a:xfrm>
          <a:prstGeom prst="rect">
            <a:avLst/>
          </a:prstGeom>
          <a:noFill/>
          <a:ln w="9525">
            <a:noFill/>
            <a:miter lim="800000"/>
            <a:headEnd/>
            <a:tailEnd/>
          </a:ln>
        </p:spPr>
      </p:pic>
    </p:spTree>
    <p:extLst>
      <p:ext uri="{BB962C8B-B14F-4D97-AF65-F5344CB8AC3E}">
        <p14:creationId xmlns:p14="http://schemas.microsoft.com/office/powerpoint/2010/main" val="743392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72662"/>
          </a:xfrm>
        </p:spPr>
        <p:txBody>
          <a:bodyPr/>
          <a:lstStyle/>
          <a:p>
            <a:r>
              <a:rPr lang="en-US" dirty="0" smtClean="0"/>
              <a:t>PSEUDO CODE</a:t>
            </a:r>
            <a:endParaRPr lang="en-US" dirty="0"/>
          </a:p>
        </p:txBody>
      </p:sp>
      <p:sp>
        <p:nvSpPr>
          <p:cNvPr id="3" name="Content Placeholder 2"/>
          <p:cNvSpPr>
            <a:spLocks noGrp="1"/>
          </p:cNvSpPr>
          <p:nvPr>
            <p:ph idx="1"/>
          </p:nvPr>
        </p:nvSpPr>
        <p:spPr>
          <a:xfrm>
            <a:off x="1188720" y="1567543"/>
            <a:ext cx="10617245" cy="7227938"/>
          </a:xfrm>
        </p:spPr>
        <p:txBody>
          <a:bodyPr/>
          <a:lstStyle/>
          <a:p>
            <a:endParaRPr lang="en-US" dirty="0"/>
          </a:p>
        </p:txBody>
      </p:sp>
      <p:sp>
        <p:nvSpPr>
          <p:cNvPr id="10" name="Rectangle 8"/>
          <p:cNvSpPr>
            <a:spLocks noChangeArrowheads="1"/>
          </p:cNvSpPr>
          <p:nvPr/>
        </p:nvSpPr>
        <p:spPr bwMode="auto">
          <a:xfrm>
            <a:off x="2099257" y="2004715"/>
            <a:ext cx="38587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Uniform Matrix Generation</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t1=MAKE(C1)</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t2=MAKE(C2)</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t3=MAKE(C3)</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t4=MAKE(C4)</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n1</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RANDOM(1 - 150)</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n2</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RANDOM(1 - 150)</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n3</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RANDOM(1 - 150)</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n4</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RANDOM(1 - 150)</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C1=ASSIGN ENERGIES(t1,n1)</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C2=ASSIGN ENERGIES(t2,n2)</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C3=ASSIGN ENERGIES(t3,n3)</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C4=ASSIGN ENERGIES(t4,n4</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Ch1</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MAXENERGY(C1)</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Ch2</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MAXENERGY(C2)</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Ch3</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MAXENERGY(C3)</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Ch4</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MAXENERGY(C4)</a:t>
            </a:r>
            <a:endParaRPr kumimoji="0" lang="en-US" sz="1100" b="0" i="0" u="none" strike="noStrike" cap="none" normalizeH="0" baseline="0" dirty="0" smtClean="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endParaRPr>
          </a:p>
        </p:txBody>
      </p:sp>
      <p:cxnSp>
        <p:nvCxnSpPr>
          <p:cNvPr id="11" name="AutoShape 13"/>
          <p:cNvCxnSpPr>
            <a:cxnSpLocks noChangeShapeType="1"/>
          </p:cNvCxnSpPr>
          <p:nvPr/>
        </p:nvCxnSpPr>
        <p:spPr bwMode="auto">
          <a:xfrm>
            <a:off x="2684092" y="9028671"/>
            <a:ext cx="4667885" cy="0"/>
          </a:xfrm>
          <a:prstGeom prst="straightConnector1">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accent2">
                      <a:lumMod val="50000"/>
                      <a:lumOff val="0"/>
                      <a:alpha val="50000"/>
                    </a:schemeClr>
                  </a:outerShdw>
                </a:effectLst>
              </a14:hiddenEffects>
            </a:ext>
          </a:extLst>
        </p:spPr>
      </p:cxnSp>
      <p:sp>
        <p:nvSpPr>
          <p:cNvPr id="12" name="Rectangle 9"/>
          <p:cNvSpPr>
            <a:spLocks noChangeArrowheads="1"/>
          </p:cNvSpPr>
          <p:nvPr/>
        </p:nvSpPr>
        <p:spPr bwMode="auto">
          <a:xfrm>
            <a:off x="2099257" y="57160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DISPLAYACK(C1,C2,C3,C4)</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6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Based on the current existing scenario with the current work the conclusion is to make the edge node as cluster head for sure for broad casting. The proper broadcasting is getting done only with shortest path with which nodes are having more than aggregated threshold value. So to reduce duplicate broadcast  this work is updated with machine learning model for </a:t>
            </a:r>
            <a:r>
              <a:rPr lang="en-US" dirty="0" smtClean="0"/>
              <a:t>updating </a:t>
            </a:r>
            <a:r>
              <a:rPr lang="en-US" dirty="0"/>
              <a:t>of past paths. </a:t>
            </a:r>
          </a:p>
          <a:p>
            <a:endParaRPr lang="en-US" dirty="0"/>
          </a:p>
        </p:txBody>
      </p:sp>
    </p:spTree>
    <p:extLst>
      <p:ext uri="{BB962C8B-B14F-4D97-AF65-F5344CB8AC3E}">
        <p14:creationId xmlns:p14="http://schemas.microsoft.com/office/powerpoint/2010/main" val="2345228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51771">
            <a:off x="2590800" y="2467914"/>
            <a:ext cx="9601200" cy="1485900"/>
          </a:xfrm>
        </p:spPr>
        <p:txBody>
          <a:bodyPr/>
          <a:lstStyle/>
          <a:p>
            <a:r>
              <a:rPr lang="en-US" smtClean="0"/>
              <a:t>THANK YOU…..!</a:t>
            </a:r>
            <a:endParaRPr lang="en-US" dirty="0"/>
          </a:p>
        </p:txBody>
      </p:sp>
    </p:spTree>
    <p:extLst>
      <p:ext uri="{BB962C8B-B14F-4D97-AF65-F5344CB8AC3E}">
        <p14:creationId xmlns:p14="http://schemas.microsoft.com/office/powerpoint/2010/main" val="2471376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defined network</a:t>
            </a:r>
            <a:endParaRPr lang="en-US" dirty="0"/>
          </a:p>
        </p:txBody>
      </p:sp>
      <p:sp>
        <p:nvSpPr>
          <p:cNvPr id="3" name="Subtitle 2"/>
          <p:cNvSpPr>
            <a:spLocks noGrp="1"/>
          </p:cNvSpPr>
          <p:nvPr>
            <p:ph type="subTitle" idx="1"/>
          </p:nvPr>
        </p:nvSpPr>
        <p:spPr/>
        <p:txBody>
          <a:bodyPr/>
          <a:lstStyle/>
          <a:p>
            <a:r>
              <a:rPr lang="en-US" dirty="0" smtClean="0"/>
              <a:t>Framework for data broadcasting with machine learning</a:t>
            </a:r>
            <a:endParaRPr lang="en-US" dirty="0"/>
          </a:p>
        </p:txBody>
      </p:sp>
    </p:spTree>
    <p:extLst>
      <p:ext uri="{BB962C8B-B14F-4D97-AF65-F5344CB8AC3E}">
        <p14:creationId xmlns:p14="http://schemas.microsoft.com/office/powerpoint/2010/main" val="2125291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Introduction	</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SDN is a </a:t>
            </a:r>
            <a:r>
              <a:rPr lang="en-US" sz="2400" i="1" dirty="0">
                <a:latin typeface="Times New Roman" panose="02020603050405020304" pitchFamily="18" charset="0"/>
                <a:cs typeface="Times New Roman" panose="02020603050405020304" pitchFamily="18" charset="0"/>
              </a:rPr>
              <a:t>framework </a:t>
            </a:r>
            <a:r>
              <a:rPr lang="en-US" sz="2400" dirty="0">
                <a:latin typeface="Times New Roman" panose="02020603050405020304" pitchFamily="18" charset="0"/>
                <a:cs typeface="Times New Roman" panose="02020603050405020304" pitchFamily="18" charset="0"/>
              </a:rPr>
              <a:t>to allow network </a:t>
            </a:r>
            <a:r>
              <a:rPr lang="en-US" sz="2400" dirty="0" smtClean="0">
                <a:latin typeface="Times New Roman" panose="02020603050405020304" pitchFamily="18" charset="0"/>
                <a:cs typeface="Times New Roman" panose="02020603050405020304" pitchFamily="18" charset="0"/>
              </a:rPr>
              <a:t>administrators to </a:t>
            </a:r>
            <a:r>
              <a:rPr lang="en-US" sz="2400" i="1" dirty="0">
                <a:latin typeface="Times New Roman" panose="02020603050405020304" pitchFamily="18" charset="0"/>
                <a:cs typeface="Times New Roman" panose="02020603050405020304" pitchFamily="18" charset="0"/>
              </a:rPr>
              <a:t>automatically </a:t>
            </a:r>
            <a:r>
              <a:rPr lang="en-US" sz="2400" dirty="0">
                <a:latin typeface="Times New Roman" panose="02020603050405020304" pitchFamily="18" charset="0"/>
                <a:cs typeface="Times New Roman" panose="02020603050405020304" pitchFamily="18" charset="0"/>
              </a:rPr>
              <a:t>and dynamically manage and </a:t>
            </a:r>
            <a:r>
              <a:rPr lang="en-US" sz="2400" dirty="0" smtClean="0">
                <a:latin typeface="Times New Roman" panose="02020603050405020304" pitchFamily="18" charset="0"/>
                <a:cs typeface="Times New Roman" panose="02020603050405020304" pitchFamily="18" charset="0"/>
              </a:rPr>
              <a:t>control a </a:t>
            </a:r>
            <a:r>
              <a:rPr lang="en-US" sz="2400" i="1" dirty="0">
                <a:latin typeface="Times New Roman" panose="02020603050405020304" pitchFamily="18" charset="0"/>
                <a:cs typeface="Times New Roman" panose="02020603050405020304" pitchFamily="18" charset="0"/>
              </a:rPr>
              <a:t>large number </a:t>
            </a:r>
            <a:r>
              <a:rPr lang="en-US" sz="2400" dirty="0">
                <a:latin typeface="Times New Roman" panose="02020603050405020304" pitchFamily="18" charset="0"/>
                <a:cs typeface="Times New Roman" panose="02020603050405020304" pitchFamily="18" charset="0"/>
              </a:rPr>
              <a:t>of network devices, </a:t>
            </a:r>
            <a:r>
              <a:rPr lang="en-US" sz="2400" i="1" dirty="0" smtClean="0">
                <a:latin typeface="Times New Roman" panose="02020603050405020304" pitchFamily="18" charset="0"/>
                <a:cs typeface="Times New Roman" panose="02020603050405020304" pitchFamily="18" charset="0"/>
              </a:rPr>
              <a:t>services, topology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traffic paths, and packet handling (quality </a:t>
            </a:r>
            <a:r>
              <a:rPr lang="en-US" sz="2400" dirty="0" smtClean="0">
                <a:latin typeface="Times New Roman" panose="02020603050405020304" pitchFamily="18" charset="0"/>
                <a:cs typeface="Times New Roman" panose="02020603050405020304" pitchFamily="18" charset="0"/>
              </a:rPr>
              <a:t>of service</a:t>
            </a:r>
            <a:r>
              <a:rPr lang="en-US" sz="2400" dirty="0">
                <a:latin typeface="Times New Roman" panose="02020603050405020304" pitchFamily="18" charset="0"/>
                <a:cs typeface="Times New Roman" panose="02020603050405020304" pitchFamily="18" charset="0"/>
              </a:rPr>
              <a:t>) policies using high-level languages and </a:t>
            </a:r>
            <a:r>
              <a:rPr lang="en-US" sz="2400" dirty="0" smtClean="0">
                <a:latin typeface="Times New Roman" panose="02020603050405020304" pitchFamily="18" charset="0"/>
                <a:cs typeface="Times New Roman" panose="02020603050405020304" pitchFamily="18" charset="0"/>
              </a:rPr>
              <a:t>APIs. Management </a:t>
            </a:r>
            <a:r>
              <a:rPr lang="en-US" sz="2400" dirty="0">
                <a:latin typeface="Times New Roman" panose="02020603050405020304" pitchFamily="18" charset="0"/>
                <a:cs typeface="Times New Roman" panose="02020603050405020304" pitchFamily="18" charset="0"/>
              </a:rPr>
              <a:t>includes provisioning, </a:t>
            </a:r>
            <a:r>
              <a:rPr lang="en-US" sz="2400" dirty="0" smtClean="0">
                <a:latin typeface="Times New Roman" panose="02020603050405020304" pitchFamily="18" charset="0"/>
                <a:cs typeface="Times New Roman" panose="02020603050405020304" pitchFamily="18" charset="0"/>
              </a:rPr>
              <a:t>operating, monitoring, </a:t>
            </a:r>
            <a:r>
              <a:rPr lang="en-US" sz="2400" dirty="0">
                <a:latin typeface="Times New Roman" panose="02020603050405020304" pitchFamily="18" charset="0"/>
                <a:cs typeface="Times New Roman" panose="02020603050405020304" pitchFamily="18" charset="0"/>
              </a:rPr>
              <a:t>optimizing, and managing FCAPS </a:t>
            </a:r>
            <a:r>
              <a:rPr lang="en-US" sz="2400" dirty="0" smtClean="0">
                <a:latin typeface="Times New Roman" panose="02020603050405020304" pitchFamily="18" charset="0"/>
                <a:cs typeface="Times New Roman" panose="02020603050405020304" pitchFamily="18" charset="0"/>
              </a:rPr>
              <a:t>(faults, configuration, </a:t>
            </a:r>
            <a:r>
              <a:rPr lang="en-US" sz="2400" dirty="0">
                <a:latin typeface="Times New Roman" panose="02020603050405020304" pitchFamily="18" charset="0"/>
                <a:cs typeface="Times New Roman" panose="02020603050405020304" pitchFamily="18" charset="0"/>
              </a:rPr>
              <a:t>accounting, </a:t>
            </a:r>
            <a:r>
              <a:rPr lang="en-US" sz="2400" i="1" dirty="0">
                <a:latin typeface="Times New Roman" panose="02020603050405020304" pitchFamily="18" charset="0"/>
                <a:cs typeface="Times New Roman" panose="02020603050405020304" pitchFamily="18" charset="0"/>
              </a:rPr>
              <a:t>performance</a:t>
            </a:r>
            <a:r>
              <a:rPr lang="en-US" sz="2400" dirty="0">
                <a:latin typeface="Times New Roman" panose="02020603050405020304" pitchFamily="18" charset="0"/>
                <a:cs typeface="Times New Roman" panose="02020603050405020304" pitchFamily="18" charset="0"/>
              </a:rPr>
              <a:t>, and </a:t>
            </a:r>
            <a:r>
              <a:rPr lang="en-US" sz="2400" dirty="0" smtClean="0">
                <a:latin typeface="Times New Roman" panose="02020603050405020304" pitchFamily="18" charset="0"/>
                <a:cs typeface="Times New Roman" panose="02020603050405020304" pitchFamily="18" charset="0"/>
              </a:rPr>
              <a:t>security) in </a:t>
            </a: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multi-tenant </a:t>
            </a:r>
            <a:r>
              <a:rPr lang="en-US" sz="2400" dirty="0">
                <a:latin typeface="Times New Roman" panose="02020603050405020304" pitchFamily="18" charset="0"/>
                <a:cs typeface="Times New Roman" panose="02020603050405020304" pitchFamily="18" charset="0"/>
              </a:rPr>
              <a:t>environment.</a:t>
            </a:r>
          </a:p>
        </p:txBody>
      </p:sp>
    </p:spTree>
    <p:extLst>
      <p:ext uri="{BB962C8B-B14F-4D97-AF65-F5344CB8AC3E}">
        <p14:creationId xmlns:p14="http://schemas.microsoft.com/office/powerpoint/2010/main" val="231872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3709115" y="2400300"/>
            <a:ext cx="4945487" cy="3317920"/>
          </a:xfrm>
          <a:prstGeom prst="rect">
            <a:avLst/>
          </a:prstGeom>
        </p:spPr>
      </p:pic>
    </p:spTree>
    <p:extLst>
      <p:ext uri="{BB962C8B-B14F-4D97-AF65-F5344CB8AC3E}">
        <p14:creationId xmlns:p14="http://schemas.microsoft.com/office/powerpoint/2010/main" val="287292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lvl="0"/>
            <a:r>
              <a:rPr lang="en-IN" b="1" dirty="0"/>
              <a:t>No proper cluster framing mechanism with proper energies allocation.</a:t>
            </a:r>
            <a:endParaRPr lang="en-US" dirty="0"/>
          </a:p>
          <a:p>
            <a:pPr lvl="0"/>
            <a:r>
              <a:rPr lang="en-IN" b="1" dirty="0"/>
              <a:t>Cluster head mechanism with shortest path finding is not there.</a:t>
            </a:r>
            <a:endParaRPr lang="en-US" dirty="0"/>
          </a:p>
          <a:p>
            <a:pPr lvl="0"/>
            <a:r>
              <a:rPr lang="en-IN" b="1" dirty="0"/>
              <a:t>Making the cluster head as edge node is applicable</a:t>
            </a:r>
            <a:endParaRPr lang="en-US" dirty="0"/>
          </a:p>
          <a:p>
            <a:pPr lvl="0"/>
            <a:r>
              <a:rPr lang="en-IN" b="1" dirty="0"/>
              <a:t>Shortest path with respect aggregated energies threshold is rare.</a:t>
            </a:r>
            <a:endParaRPr lang="en-US" dirty="0"/>
          </a:p>
          <a:p>
            <a:endParaRPr lang="en-US" dirty="0"/>
          </a:p>
        </p:txBody>
      </p:sp>
    </p:spTree>
    <p:extLst>
      <p:ext uri="{BB962C8B-B14F-4D97-AF65-F5344CB8AC3E}">
        <p14:creationId xmlns:p14="http://schemas.microsoft.com/office/powerpoint/2010/main" val="293082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pPr lvl="0"/>
            <a:r>
              <a:rPr lang="en-IN" b="1" dirty="0"/>
              <a:t>Cluster framing with dynamic range of energies allocation with proper central repository control.</a:t>
            </a:r>
            <a:endParaRPr lang="en-US" dirty="0"/>
          </a:p>
          <a:p>
            <a:pPr lvl="0"/>
            <a:r>
              <a:rPr lang="en-IN" b="1" dirty="0"/>
              <a:t>Shortest path is 2 ways one is to make source-cluster head(edge)-cluster head(edge other side cluster)-destination.</a:t>
            </a:r>
            <a:endParaRPr lang="en-US" dirty="0"/>
          </a:p>
          <a:p>
            <a:pPr lvl="0"/>
            <a:r>
              <a:rPr lang="en-IN" b="1" dirty="0"/>
              <a:t>Edge nodes are always cluster heads.</a:t>
            </a:r>
            <a:endParaRPr lang="en-US" dirty="0"/>
          </a:p>
          <a:p>
            <a:pPr lvl="0"/>
            <a:r>
              <a:rPr lang="en-IN" b="1" dirty="0"/>
              <a:t>Based on the threshold shortest path should be made according to the aggregated threshold. So the node which satisfies only will come into shortest path(this is second model)</a:t>
            </a:r>
            <a:endParaRPr lang="en-US" dirty="0"/>
          </a:p>
          <a:p>
            <a:endParaRPr lang="en-US" dirty="0"/>
          </a:p>
        </p:txBody>
      </p:sp>
    </p:spTree>
    <p:extLst>
      <p:ext uri="{BB962C8B-B14F-4D97-AF65-F5344CB8AC3E}">
        <p14:creationId xmlns:p14="http://schemas.microsoft.com/office/powerpoint/2010/main" val="59105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a:t>
            </a:r>
            <a:endParaRPr lang="en-US" dirty="0"/>
          </a:p>
        </p:txBody>
      </p:sp>
      <p:sp>
        <p:nvSpPr>
          <p:cNvPr id="3" name="Content Placeholder 2"/>
          <p:cNvSpPr>
            <a:spLocks noGrp="1"/>
          </p:cNvSpPr>
          <p:nvPr>
            <p:ph idx="1"/>
          </p:nvPr>
        </p:nvSpPr>
        <p:spPr/>
        <p:txBody>
          <a:bodyPr/>
          <a:lstStyle/>
          <a:p>
            <a:pPr lvl="3">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10GB </a:t>
            </a:r>
            <a:r>
              <a:rPr lang="en-IN" dirty="0" smtClean="0">
                <a:latin typeface="Times New Roman" panose="02020603050405020304" pitchFamily="18" charset="0"/>
                <a:cs typeface="Times New Roman" panose="02020603050405020304" pitchFamily="18" charset="0"/>
              </a:rPr>
              <a:t>HDD(min)</a:t>
            </a:r>
            <a:endParaRPr lang="en-US" sz="1400"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128 </a:t>
            </a:r>
            <a:r>
              <a:rPr lang="en-IN" dirty="0">
                <a:latin typeface="Times New Roman" panose="02020603050405020304" pitchFamily="18" charset="0"/>
                <a:cs typeface="Times New Roman" panose="02020603050405020304" pitchFamily="18" charset="0"/>
              </a:rPr>
              <a:t>MB </a:t>
            </a:r>
            <a:r>
              <a:rPr lang="en-IN" dirty="0" smtClean="0">
                <a:latin typeface="Times New Roman" panose="02020603050405020304" pitchFamily="18" charset="0"/>
                <a:cs typeface="Times New Roman" panose="02020603050405020304" pitchFamily="18" charset="0"/>
              </a:rPr>
              <a:t>RAM(min)</a:t>
            </a:r>
            <a:endParaRPr lang="en-US" sz="1400"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Pentium </a:t>
            </a:r>
            <a:r>
              <a:rPr lang="en-IN" dirty="0">
                <a:latin typeface="Times New Roman" panose="02020603050405020304" pitchFamily="18" charset="0"/>
                <a:cs typeface="Times New Roman" panose="02020603050405020304" pitchFamily="18" charset="0"/>
              </a:rPr>
              <a:t>P4 Processor 2.8Ghz(min)</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941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a:t>
            </a:r>
            <a:endParaRPr lang="en-US" dirty="0"/>
          </a:p>
        </p:txBody>
      </p:sp>
      <p:sp>
        <p:nvSpPr>
          <p:cNvPr id="3" name="Content Placeholder 2"/>
          <p:cNvSpPr>
            <a:spLocks noGrp="1"/>
          </p:cNvSpPr>
          <p:nvPr>
            <p:ph idx="1"/>
          </p:nvPr>
        </p:nvSpPr>
        <p:spPr/>
        <p:txBody>
          <a:bodyPr/>
          <a:lstStyle/>
          <a:p>
            <a:pPr lvl="0"/>
            <a:r>
              <a:rPr lang="en-IN" dirty="0">
                <a:latin typeface="Times New Roman" panose="02020603050405020304" pitchFamily="18" charset="0"/>
                <a:cs typeface="Times New Roman" panose="02020603050405020304" pitchFamily="18" charset="0"/>
              </a:rPr>
              <a:t>Java1.4 or higher</a:t>
            </a:r>
            <a:endParaRPr lang="en-US" sz="16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Java Swing – front end</a:t>
            </a:r>
            <a:endParaRPr lang="en-US" sz="16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Networking-Socket programming</a:t>
            </a:r>
            <a:endParaRPr lang="en-US" sz="1600"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Windows 98 or higher-Operating System</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560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descr="C:\Users\knowx\Desktop\heal\u2.png"/>
          <p:cNvPicPr>
            <a:picLocks noGrp="1"/>
          </p:cNvPicPr>
          <p:nvPr>
            <p:ph idx="1"/>
          </p:nvPr>
        </p:nvPicPr>
        <p:blipFill>
          <a:blip r:embed="rId2"/>
          <a:srcRect/>
          <a:stretch>
            <a:fillRect/>
          </a:stretch>
        </p:blipFill>
        <p:spPr bwMode="auto">
          <a:xfrm>
            <a:off x="4448175" y="2400300"/>
            <a:ext cx="3448050" cy="3352800"/>
          </a:xfrm>
          <a:prstGeom prst="rect">
            <a:avLst/>
          </a:prstGeom>
          <a:noFill/>
          <a:ln w="9525">
            <a:noFill/>
            <a:miter lim="800000"/>
            <a:headEnd/>
            <a:tailEnd/>
          </a:ln>
        </p:spPr>
      </p:pic>
    </p:spTree>
    <p:extLst>
      <p:ext uri="{BB962C8B-B14F-4D97-AF65-F5344CB8AC3E}">
        <p14:creationId xmlns:p14="http://schemas.microsoft.com/office/powerpoint/2010/main" val="3169237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135</TotalTime>
  <Words>429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Times New Roman</vt:lpstr>
      <vt:lpstr>Wingdings</vt:lpstr>
      <vt:lpstr>Wingdings 3</vt:lpstr>
      <vt:lpstr>Crop</vt:lpstr>
      <vt:lpstr>PowerPoint Presentation</vt:lpstr>
      <vt:lpstr>Software defined network</vt:lpstr>
      <vt:lpstr>Introduction </vt:lpstr>
      <vt:lpstr>ARCHITECTURE</vt:lpstr>
      <vt:lpstr>EXISTING SYSTEM</vt:lpstr>
      <vt:lpstr>PROPOSED SYSTEM</vt:lpstr>
      <vt:lpstr>HARDWARE REQUIREMENT</vt:lpstr>
      <vt:lpstr>SOFTWARE REQUIREMENT </vt:lpstr>
      <vt:lpstr>USE CASE DIAGRAM</vt:lpstr>
      <vt:lpstr>DATA FLOW DIAGRAM</vt:lpstr>
      <vt:lpstr>SEQUENCE DIAGRAM</vt:lpstr>
      <vt:lpstr>PSEUDO CODE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defined network</dc:title>
  <dc:creator>VINAY KUMAR P</dc:creator>
  <cp:lastModifiedBy>hemu g</cp:lastModifiedBy>
  <cp:revision>12</cp:revision>
  <dcterms:created xsi:type="dcterms:W3CDTF">2019-02-25T04:07:01Z</dcterms:created>
  <dcterms:modified xsi:type="dcterms:W3CDTF">2019-06-14T17:29:19Z</dcterms:modified>
</cp:coreProperties>
</file>