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League Spartan" panose="020B0604020202020204" charset="0"/>
      <p:regular r:id="rId17"/>
    </p:embeddedFont>
    <p:embeddedFont>
      <p:font typeface="Times Neue Roman" panose="020B0604020202020204" charset="0"/>
      <p:regular r:id="rId18"/>
    </p:embeddedFont>
    <p:embeddedFont>
      <p:font typeface="Times Neue Roman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7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7972" t="19764"/>
          <a:stretch/>
        </p:blipFill>
        <p:spPr>
          <a:xfrm rot="10800000">
            <a:off x="13196492" y="2434986"/>
            <a:ext cx="5091507" cy="785201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669664" y="4238168"/>
            <a:ext cx="5804607" cy="5804607"/>
          </a:xfrm>
          <a:prstGeom prst="rect">
            <a:avLst/>
          </a:prstGeom>
        </p:spPr>
      </p:pic>
      <p:pic>
        <p:nvPicPr>
          <p:cNvPr id="4" name="Picture 4"/>
          <p:cNvPicPr>
            <a:picLocks noChangeAspect="1"/>
          </p:cNvPicPr>
          <p:nvPr/>
        </p:nvPicPr>
        <p:blipFill rotWithShape="1">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41101" b="36907"/>
          <a:stretch/>
        </p:blipFill>
        <p:spPr>
          <a:xfrm>
            <a:off x="0" y="8649384"/>
            <a:ext cx="1528762" cy="1637616"/>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020256" y="1660525"/>
            <a:ext cx="1740378" cy="1769331"/>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474271" y="8283362"/>
            <a:ext cx="1499906" cy="1746616"/>
          </a:xfrm>
          <a:prstGeom prst="rect">
            <a:avLst/>
          </a:prstGeom>
        </p:spPr>
      </p:pic>
      <p:sp>
        <p:nvSpPr>
          <p:cNvPr id="8" name="AutoShape 8"/>
          <p:cNvSpPr/>
          <p:nvPr/>
        </p:nvSpPr>
        <p:spPr>
          <a:xfrm>
            <a:off x="914400" y="1485900"/>
            <a:ext cx="4996880" cy="0"/>
          </a:xfrm>
          <a:prstGeom prst="line">
            <a:avLst/>
          </a:prstGeom>
          <a:ln w="863600" cap="rnd">
            <a:solidFill>
              <a:srgbClr val="000000"/>
            </a:solidFill>
            <a:prstDash val="solid"/>
            <a:headEnd type="none" w="sm" len="sm"/>
            <a:tailEnd type="none" w="sm" len="sm"/>
          </a:ln>
        </p:spPr>
        <p:txBody>
          <a:bodyPr/>
          <a:lstStyle/>
          <a:p>
            <a:endParaRPr lang="en-IN" dirty="0"/>
          </a:p>
        </p:txBody>
      </p:sp>
      <p:sp>
        <p:nvSpPr>
          <p:cNvPr id="9" name="TextBox 9"/>
          <p:cNvSpPr txBox="1"/>
          <p:nvPr/>
        </p:nvSpPr>
        <p:spPr>
          <a:xfrm>
            <a:off x="1339573" y="1257300"/>
            <a:ext cx="4146534" cy="403225"/>
          </a:xfrm>
          <a:prstGeom prst="rect">
            <a:avLst/>
          </a:prstGeom>
        </p:spPr>
        <p:txBody>
          <a:bodyPr lIns="0" tIns="0" rIns="0" bIns="0" rtlCol="0" anchor="t">
            <a:spAutoFit/>
          </a:bodyPr>
          <a:lstStyle/>
          <a:p>
            <a:pPr algn="ctr">
              <a:lnSpc>
                <a:spcPts val="3499"/>
              </a:lnSpc>
            </a:pPr>
            <a:r>
              <a:rPr lang="en-US" sz="2499" dirty="0">
                <a:solidFill>
                  <a:srgbClr val="FFFFFF"/>
                </a:solidFill>
                <a:latin typeface="Times Neue Roman"/>
              </a:rPr>
              <a:t> SCIENCESOCIETY_21790</a:t>
            </a:r>
          </a:p>
        </p:txBody>
      </p:sp>
      <p:pic>
        <p:nvPicPr>
          <p:cNvPr id="10" name="Picture 10"/>
          <p:cNvPicPr>
            <a:picLocks noChangeAspect="1"/>
          </p:cNvPicPr>
          <p:nvPr/>
        </p:nvPicPr>
        <p:blipFill>
          <a:blip r:embed="rId12"/>
          <a:srcRect/>
          <a:stretch>
            <a:fillRect/>
          </a:stretch>
        </p:blipFill>
        <p:spPr>
          <a:xfrm>
            <a:off x="14057920" y="406615"/>
            <a:ext cx="3924673" cy="1079285"/>
          </a:xfrm>
          <a:prstGeom prst="rect">
            <a:avLst/>
          </a:prstGeom>
        </p:spPr>
      </p:pic>
      <p:sp>
        <p:nvSpPr>
          <p:cNvPr id="11" name="TextBox 11"/>
          <p:cNvSpPr txBox="1"/>
          <p:nvPr/>
        </p:nvSpPr>
        <p:spPr>
          <a:xfrm>
            <a:off x="341435" y="2678501"/>
            <a:ext cx="15678822" cy="1330951"/>
          </a:xfrm>
          <a:prstGeom prst="rect">
            <a:avLst/>
          </a:prstGeom>
        </p:spPr>
        <p:txBody>
          <a:bodyPr lIns="0" tIns="0" rIns="0" bIns="0" rtlCol="0" anchor="t">
            <a:spAutoFit/>
          </a:bodyPr>
          <a:lstStyle/>
          <a:p>
            <a:pPr>
              <a:lnSpc>
                <a:spcPts val="5260"/>
              </a:lnSpc>
            </a:pPr>
            <a:r>
              <a:rPr lang="en-US" sz="4277">
                <a:solidFill>
                  <a:srgbClr val="000000"/>
                </a:solidFill>
                <a:latin typeface="League Spartan"/>
              </a:rPr>
              <a:t>CHOOSING AN OPTIMAL MACHINE LEARNING CLASSIFIER FOR FACIAL RECOGNITION</a:t>
            </a:r>
          </a:p>
        </p:txBody>
      </p:sp>
      <p:sp>
        <p:nvSpPr>
          <p:cNvPr id="12" name="TextBox 12"/>
          <p:cNvSpPr txBox="1"/>
          <p:nvPr/>
        </p:nvSpPr>
        <p:spPr>
          <a:xfrm>
            <a:off x="1028700" y="5038152"/>
            <a:ext cx="13087863" cy="2331720"/>
          </a:xfrm>
          <a:prstGeom prst="rect">
            <a:avLst/>
          </a:prstGeom>
        </p:spPr>
        <p:txBody>
          <a:bodyPr lIns="0" tIns="0" rIns="0" bIns="0" rtlCol="0" anchor="t">
            <a:spAutoFit/>
          </a:bodyPr>
          <a:lstStyle/>
          <a:p>
            <a:pPr>
              <a:lnSpc>
                <a:spcPts val="3690"/>
              </a:lnSpc>
            </a:pPr>
            <a:r>
              <a:rPr lang="en-US" sz="3000">
                <a:solidFill>
                  <a:srgbClr val="000000"/>
                </a:solidFill>
                <a:latin typeface="Times Neue Roman Bold"/>
              </a:rPr>
              <a:t>Authors</a:t>
            </a:r>
            <a:r>
              <a:rPr lang="en-US" sz="3000">
                <a:solidFill>
                  <a:srgbClr val="000000"/>
                </a:solidFill>
                <a:latin typeface="Times Neue Roman"/>
              </a:rPr>
              <a:t>:</a:t>
            </a:r>
          </a:p>
          <a:p>
            <a:pPr marL="647700" lvl="1" indent="-323850">
              <a:lnSpc>
                <a:spcPts val="3690"/>
              </a:lnSpc>
              <a:buFont typeface="Arial"/>
              <a:buChar char="•"/>
            </a:pPr>
            <a:r>
              <a:rPr lang="en-US" sz="3000">
                <a:solidFill>
                  <a:srgbClr val="000000"/>
                </a:solidFill>
                <a:latin typeface="Times Neue Roman"/>
              </a:rPr>
              <a:t>B Pavan Vishnu Sai</a:t>
            </a:r>
          </a:p>
          <a:p>
            <a:pPr marL="647700" lvl="1" indent="-323850">
              <a:lnSpc>
                <a:spcPts val="3690"/>
              </a:lnSpc>
              <a:buFont typeface="Arial"/>
              <a:buChar char="•"/>
            </a:pPr>
            <a:r>
              <a:rPr lang="en-US" sz="3000">
                <a:solidFill>
                  <a:srgbClr val="000000"/>
                </a:solidFill>
                <a:latin typeface="Times Neue Roman"/>
              </a:rPr>
              <a:t>Pallikonda Raj Sudarshan</a:t>
            </a:r>
          </a:p>
          <a:p>
            <a:pPr marL="647700" lvl="1" indent="-323850">
              <a:lnSpc>
                <a:spcPts val="3690"/>
              </a:lnSpc>
              <a:buFont typeface="Arial"/>
              <a:buChar char="•"/>
            </a:pPr>
            <a:r>
              <a:rPr lang="en-US" sz="3000">
                <a:solidFill>
                  <a:srgbClr val="000000"/>
                </a:solidFill>
                <a:latin typeface="Times Neue Roman"/>
              </a:rPr>
              <a:t>C Gunal </a:t>
            </a:r>
          </a:p>
          <a:p>
            <a:pPr marL="647700" lvl="1" indent="-323850">
              <a:lnSpc>
                <a:spcPts val="3690"/>
              </a:lnSpc>
              <a:buFont typeface="Arial"/>
              <a:buChar char="•"/>
            </a:pPr>
            <a:r>
              <a:rPr lang="en-US" sz="3000">
                <a:solidFill>
                  <a:srgbClr val="000000"/>
                </a:solidFill>
                <a:latin typeface="Times Neue Roman"/>
              </a:rPr>
              <a:t>Prof. Rohit Kumar Gupta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5469449" y="7107311"/>
            <a:ext cx="413551" cy="4580320"/>
            <a:chOff x="0" y="0"/>
            <a:chExt cx="2354580" cy="26078363"/>
          </a:xfrm>
        </p:grpSpPr>
        <p:sp>
          <p:nvSpPr>
            <p:cNvPr id="3" name="Freeform 3"/>
            <p:cNvSpPr/>
            <p:nvPr/>
          </p:nvSpPr>
          <p:spPr>
            <a:xfrm>
              <a:off x="0" y="0"/>
              <a:ext cx="2353310" cy="26078362"/>
            </a:xfrm>
            <a:custGeom>
              <a:avLst/>
              <a:gdLst/>
              <a:ahLst/>
              <a:cxnLst/>
              <a:rect l="l" t="t" r="r" b="b"/>
              <a:pathLst>
                <a:path w="2353310" h="26078362">
                  <a:moveTo>
                    <a:pt x="784860" y="26011054"/>
                  </a:moveTo>
                  <a:cubicBezTo>
                    <a:pt x="905510" y="26051694"/>
                    <a:pt x="1042670" y="26078362"/>
                    <a:pt x="1177290" y="26078362"/>
                  </a:cubicBezTo>
                  <a:cubicBezTo>
                    <a:pt x="1311910" y="26078362"/>
                    <a:pt x="1441450" y="26055504"/>
                    <a:pt x="1560830" y="26014862"/>
                  </a:cubicBezTo>
                  <a:cubicBezTo>
                    <a:pt x="1563370" y="26013594"/>
                    <a:pt x="1565910" y="26013594"/>
                    <a:pt x="1568450" y="26012322"/>
                  </a:cubicBezTo>
                  <a:cubicBezTo>
                    <a:pt x="2016760" y="25849763"/>
                    <a:pt x="2346960" y="25420503"/>
                    <a:pt x="2353310" y="24847440"/>
                  </a:cubicBezTo>
                  <a:lnTo>
                    <a:pt x="2353310" y="0"/>
                  </a:lnTo>
                  <a:lnTo>
                    <a:pt x="0" y="0"/>
                  </a:lnTo>
                  <a:lnTo>
                    <a:pt x="0" y="24828316"/>
                  </a:lnTo>
                  <a:cubicBezTo>
                    <a:pt x="6350" y="25423042"/>
                    <a:pt x="331470" y="25852303"/>
                    <a:pt x="784860" y="26011054"/>
                  </a:cubicBezTo>
                  <a:close/>
                </a:path>
              </a:pathLst>
            </a:custGeom>
            <a:solidFill>
              <a:srgbClr val="000000">
                <a:alpha val="52941"/>
              </a:srgbClr>
            </a:solidFill>
          </p:spPr>
        </p:sp>
      </p:grpSp>
      <p:pic>
        <p:nvPicPr>
          <p:cNvPr id="4" name="Picture 4"/>
          <p:cNvPicPr>
            <a:picLocks noChangeAspect="1"/>
          </p:cNvPicPr>
          <p:nvPr/>
        </p:nvPicPr>
        <p:blipFill rotWithShape="1">
          <a:blip r:embed="rId2">
            <a:alphaModFix amt="5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734" t="-16979" r="-10734" b="64388"/>
          <a:stretch/>
        </p:blipFill>
        <p:spPr>
          <a:xfrm rot="5400000" flipV="1">
            <a:off x="10522006" y="2412876"/>
            <a:ext cx="10178869" cy="535312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765112" y="8425247"/>
            <a:ext cx="1499906" cy="1746616"/>
          </a:xfrm>
          <a:prstGeom prst="rect">
            <a:avLst/>
          </a:prstGeom>
        </p:spPr>
      </p:pic>
      <p:sp>
        <p:nvSpPr>
          <p:cNvPr id="6" name="TextBox 6"/>
          <p:cNvSpPr txBox="1"/>
          <p:nvPr/>
        </p:nvSpPr>
        <p:spPr>
          <a:xfrm>
            <a:off x="1028700" y="1019175"/>
            <a:ext cx="10736412" cy="1059554"/>
          </a:xfrm>
          <a:prstGeom prst="rect">
            <a:avLst/>
          </a:prstGeom>
        </p:spPr>
        <p:txBody>
          <a:bodyPr lIns="0" tIns="0" rIns="0" bIns="0" rtlCol="0" anchor="t">
            <a:spAutoFit/>
          </a:bodyPr>
          <a:lstStyle/>
          <a:p>
            <a:pPr>
              <a:lnSpc>
                <a:spcPts val="8489"/>
              </a:lnSpc>
            </a:pPr>
            <a:r>
              <a:rPr lang="en-US" sz="6901">
                <a:solidFill>
                  <a:srgbClr val="000000"/>
                </a:solidFill>
                <a:latin typeface="League Spartan"/>
              </a:rPr>
              <a:t>Conclusion</a:t>
            </a:r>
          </a:p>
        </p:txBody>
      </p:sp>
      <p:sp>
        <p:nvSpPr>
          <p:cNvPr id="7" name="TextBox 7"/>
          <p:cNvSpPr txBox="1"/>
          <p:nvPr/>
        </p:nvSpPr>
        <p:spPr>
          <a:xfrm>
            <a:off x="2325065" y="1868760"/>
            <a:ext cx="14934235" cy="6549480"/>
          </a:xfrm>
          <a:prstGeom prst="rect">
            <a:avLst/>
          </a:prstGeom>
        </p:spPr>
        <p:txBody>
          <a:bodyPr lIns="0" tIns="0" rIns="0" bIns="0" rtlCol="0" anchor="t">
            <a:spAutoFit/>
          </a:bodyPr>
          <a:lstStyle/>
          <a:p>
            <a:pPr algn="just">
              <a:lnSpc>
                <a:spcPts val="3987"/>
              </a:lnSpc>
            </a:pPr>
            <a:endParaRPr dirty="0"/>
          </a:p>
          <a:p>
            <a:pPr algn="just">
              <a:lnSpc>
                <a:spcPts val="3987"/>
              </a:lnSpc>
            </a:pPr>
            <a:r>
              <a:rPr lang="en-US" sz="3242" dirty="0">
                <a:solidFill>
                  <a:srgbClr val="000000"/>
                </a:solidFill>
                <a:latin typeface="Times Neue Roman"/>
              </a:rPr>
              <a:t>This research compares two facial recognition methods. Using the ORL database and six different types of machine learning classifiers, we were able to achieve reliable accuracy in facial recognition at high running speed. LDA is a top-notch reliable system where there is high accuracy and at decently low running speed. In this LDA classifier we get desirable accuracy in facial recognition system at significantly low running speed. On the other hand, we have Random Forest Classifier which also has a high accuracy but at a cost of high running speed which is not feasible. Also 3rd place we can take SVM and KNN. Other machine learning classifications could be used in future studies, and some of them could be combined to create a more complicated system. But these classifiers should operate at low running speed and sustain high recognition accuracy for larger datasets.</a:t>
            </a:r>
          </a:p>
          <a:p>
            <a:pPr algn="just">
              <a:lnSpc>
                <a:spcPts val="3987"/>
              </a:lnSpc>
            </a:pPr>
            <a:endParaRPr lang="en-US" sz="3242" dirty="0">
              <a:solidFill>
                <a:srgbClr val="000000"/>
              </a:solidFill>
              <a:latin typeface="Times Neue Roman"/>
            </a:endParaRPr>
          </a:p>
          <a:p>
            <a:pPr algn="just">
              <a:lnSpc>
                <a:spcPts val="3987"/>
              </a:lnSpc>
            </a:pPr>
            <a:endParaRPr lang="en-US" sz="3242" dirty="0">
              <a:solidFill>
                <a:srgbClr val="000000"/>
              </a:solidFill>
              <a:latin typeface="Times Neue Roman"/>
            </a:endParaRPr>
          </a:p>
        </p:txBody>
      </p:sp>
      <p:pic>
        <p:nvPicPr>
          <p:cNvPr id="8" name="Picture 8"/>
          <p:cNvPicPr>
            <a:picLocks noChangeAspect="1"/>
          </p:cNvPicPr>
          <p:nvPr/>
        </p:nvPicPr>
        <p:blipFill rotWithShape="1">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t="65882" r="20552"/>
          <a:stretch/>
        </p:blipFill>
        <p:spPr>
          <a:xfrm rot="10525220">
            <a:off x="41642" y="9497392"/>
            <a:ext cx="1720347" cy="7873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2019"/>
          <a:stretch/>
        </p:blipFill>
        <p:spPr>
          <a:xfrm>
            <a:off x="13066503" y="630420"/>
            <a:ext cx="5221497" cy="900551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2230873"/>
            <a:ext cx="5804607" cy="5804607"/>
          </a:xfrm>
          <a:prstGeom prst="rect">
            <a:avLst/>
          </a:prstGeom>
        </p:spPr>
      </p:pic>
      <p:pic>
        <p:nvPicPr>
          <p:cNvPr id="4" name="Picture 4"/>
          <p:cNvPicPr>
            <a:picLocks noChangeAspect="1"/>
          </p:cNvPicPr>
          <p:nvPr/>
        </p:nvPicPr>
        <p:blipFill rotWithShape="1">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54487" b="50000"/>
          <a:stretch/>
        </p:blipFill>
        <p:spPr>
          <a:xfrm>
            <a:off x="0" y="6170367"/>
            <a:ext cx="3747245" cy="4116633"/>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609102" y="1006843"/>
            <a:ext cx="1740378" cy="1769331"/>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2337852" y="8228683"/>
            <a:ext cx="1499906" cy="1746616"/>
          </a:xfrm>
          <a:prstGeom prst="rect">
            <a:avLst/>
          </a:prstGeom>
        </p:spPr>
      </p:pic>
      <p:sp>
        <p:nvSpPr>
          <p:cNvPr id="7" name="TextBox 7"/>
          <p:cNvSpPr txBox="1"/>
          <p:nvPr/>
        </p:nvSpPr>
        <p:spPr>
          <a:xfrm>
            <a:off x="1620758" y="4429159"/>
            <a:ext cx="7122369" cy="1408034"/>
          </a:xfrm>
          <a:prstGeom prst="rect">
            <a:avLst/>
          </a:prstGeom>
        </p:spPr>
        <p:txBody>
          <a:bodyPr lIns="0" tIns="0" rIns="0" bIns="0" rtlCol="0" anchor="t">
            <a:spAutoFit/>
          </a:bodyPr>
          <a:lstStyle/>
          <a:p>
            <a:pPr>
              <a:lnSpc>
                <a:spcPts val="11180"/>
              </a:lnSpc>
            </a:pPr>
            <a:r>
              <a:rPr lang="en-US" sz="9090" dirty="0">
                <a:solidFill>
                  <a:srgbClr val="000000"/>
                </a:solidFill>
                <a:latin typeface="League Spartan"/>
              </a:rPr>
              <a:t>Thank you</a:t>
            </a:r>
          </a:p>
        </p:txBody>
      </p:sp>
      <p:sp>
        <p:nvSpPr>
          <p:cNvPr id="8" name="AutoShape 8"/>
          <p:cNvSpPr/>
          <p:nvPr/>
        </p:nvSpPr>
        <p:spPr>
          <a:xfrm>
            <a:off x="1620758" y="1714500"/>
            <a:ext cx="2494042" cy="0"/>
          </a:xfrm>
          <a:prstGeom prst="line">
            <a:avLst/>
          </a:prstGeom>
          <a:ln w="647700" cap="rnd">
            <a:solidFill>
              <a:srgbClr val="000000"/>
            </a:solidFill>
            <a:prstDash val="solid"/>
            <a:headEnd type="none" w="sm" len="sm"/>
            <a:tailEnd type="none" w="sm" len="sm"/>
          </a:ln>
        </p:spPr>
      </p:sp>
      <p:sp>
        <p:nvSpPr>
          <p:cNvPr id="9" name="TextBox 9"/>
          <p:cNvSpPr txBox="1"/>
          <p:nvPr/>
        </p:nvSpPr>
        <p:spPr>
          <a:xfrm>
            <a:off x="1953755" y="1463683"/>
            <a:ext cx="1772188" cy="412750"/>
          </a:xfrm>
          <a:prstGeom prst="rect">
            <a:avLst/>
          </a:prstGeom>
        </p:spPr>
        <p:txBody>
          <a:bodyPr lIns="0" tIns="0" rIns="0" bIns="0" rtlCol="0" anchor="t">
            <a:spAutoFit/>
          </a:bodyPr>
          <a:lstStyle/>
          <a:p>
            <a:pPr algn="ctr">
              <a:lnSpc>
                <a:spcPts val="3499"/>
              </a:lnSpc>
            </a:pPr>
            <a:r>
              <a:rPr lang="en-US" sz="2499">
                <a:solidFill>
                  <a:srgbClr val="FFFFFF"/>
                </a:solidFill>
                <a:latin typeface="Times Neue Roman"/>
              </a:rPr>
              <a:t>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alphaModFix amt="8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4627" t="46542" r="4120" b="867"/>
          <a:stretch/>
        </p:blipFill>
        <p:spPr>
          <a:xfrm rot="5400000">
            <a:off x="-1961358" y="2179243"/>
            <a:ext cx="10287002" cy="5928518"/>
          </a:xfrm>
          <a:prstGeom prst="rect">
            <a:avLst/>
          </a:prstGeom>
        </p:spPr>
      </p:pic>
      <p:sp>
        <p:nvSpPr>
          <p:cNvPr id="3" name="TextBox 3"/>
          <p:cNvSpPr txBox="1"/>
          <p:nvPr/>
        </p:nvSpPr>
        <p:spPr>
          <a:xfrm>
            <a:off x="1196168" y="5114925"/>
            <a:ext cx="5340685" cy="2550033"/>
          </a:xfrm>
          <a:prstGeom prst="rect">
            <a:avLst/>
          </a:prstGeom>
        </p:spPr>
        <p:txBody>
          <a:bodyPr lIns="0" tIns="0" rIns="0" bIns="0" rtlCol="0" anchor="t">
            <a:spAutoFit/>
          </a:bodyPr>
          <a:lstStyle/>
          <a:p>
            <a:pPr>
              <a:lnSpc>
                <a:spcPts val="10085"/>
              </a:lnSpc>
            </a:pPr>
            <a:r>
              <a:rPr lang="en-US" sz="8199">
                <a:solidFill>
                  <a:srgbClr val="000000"/>
                </a:solidFill>
                <a:latin typeface="League Spartan"/>
              </a:rPr>
              <a:t>Table Of Content</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474177" y="266700"/>
            <a:ext cx="1499906" cy="1746616"/>
          </a:xfrm>
          <a:prstGeom prst="rect">
            <a:avLst/>
          </a:prstGeom>
        </p:spPr>
      </p:pic>
      <p:sp>
        <p:nvSpPr>
          <p:cNvPr id="5" name="TextBox 5"/>
          <p:cNvSpPr txBox="1"/>
          <p:nvPr/>
        </p:nvSpPr>
        <p:spPr>
          <a:xfrm>
            <a:off x="6542715" y="2628900"/>
            <a:ext cx="8634498" cy="7027916"/>
          </a:xfrm>
          <a:prstGeom prst="rect">
            <a:avLst/>
          </a:prstGeom>
        </p:spPr>
        <p:txBody>
          <a:bodyPr lIns="0" tIns="0" rIns="0" bIns="0" rtlCol="0" anchor="t">
            <a:spAutoFit/>
          </a:bodyPr>
          <a:lstStyle/>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Introduction</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Flow Chart</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Methodology</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Implementation</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Accuracy</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Results</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Observation</a:t>
            </a:r>
          </a:p>
          <a:p>
            <a:pPr marL="963007" lvl="1" indent="-481503">
              <a:lnSpc>
                <a:spcPts val="6244"/>
              </a:lnSpc>
              <a:buFont typeface="Arial"/>
              <a:buChar char="•"/>
            </a:pPr>
            <a:r>
              <a:rPr lang="en-US" sz="4460" dirty="0">
                <a:solidFill>
                  <a:srgbClr val="000000"/>
                </a:solidFill>
                <a:latin typeface="Times New Roman" panose="02020603050405020304" pitchFamily="18" charset="0"/>
                <a:cs typeface="Times New Roman" panose="02020603050405020304" pitchFamily="18" charset="0"/>
              </a:rPr>
              <a:t>Conclusion</a:t>
            </a:r>
          </a:p>
          <a:p>
            <a:pPr>
              <a:lnSpc>
                <a:spcPts val="6244"/>
              </a:lnSpc>
            </a:pPr>
            <a:endParaRPr lang="en-US" sz="4460" dirty="0">
              <a:solidFill>
                <a:srgbClr val="000000"/>
              </a:solidFill>
              <a:latin typeface="Times New Roman" panose="02020603050405020304" pitchFamily="18" charset="0"/>
              <a:cs typeface="Times New Roman" panose="02020603050405020304" pitchFamily="18" charset="0"/>
            </a:endParaRPr>
          </a:p>
        </p:txBody>
      </p:sp>
      <p:sp>
        <p:nvSpPr>
          <p:cNvPr id="6" name="AutoShape 6"/>
          <p:cNvSpPr/>
          <p:nvPr/>
        </p:nvSpPr>
        <p:spPr>
          <a:xfrm>
            <a:off x="6934200" y="9182100"/>
            <a:ext cx="6492240" cy="0"/>
          </a:xfrm>
          <a:prstGeom prst="line">
            <a:avLst/>
          </a:prstGeom>
          <a:ln w="28575" cap="rnd">
            <a:solidFill>
              <a:srgbClr val="000000"/>
            </a:solidFill>
            <a:prstDash val="solid"/>
            <a:headEnd type="none" w="sm" len="sm"/>
            <a:tailEnd type="none" w="sm" len="sm"/>
          </a:ln>
        </p:spPr>
      </p:sp>
      <p:pic>
        <p:nvPicPr>
          <p:cNvPr id="7" name="Picture 7"/>
          <p:cNvPicPr>
            <a:picLocks noChangeAspect="1"/>
          </p:cNvPicPr>
          <p:nvPr/>
        </p:nvPicPr>
        <p:blipFill rotWithShape="1">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r="41289" b="86903"/>
          <a:stretch/>
        </p:blipFill>
        <p:spPr>
          <a:xfrm rot="3728645">
            <a:off x="-1192197" y="8439934"/>
            <a:ext cx="3700683" cy="825538"/>
          </a:xfrm>
          <a:prstGeom prst="rect">
            <a:avLst/>
          </a:prstGeom>
        </p:spPr>
      </p:pic>
      <p:pic>
        <p:nvPicPr>
          <p:cNvPr id="8" name="Picture 5">
            <a:extLst>
              <a:ext uri="{FF2B5EF4-FFF2-40B4-BE49-F238E27FC236}">
                <a16:creationId xmlns:a16="http://schemas.microsoft.com/office/drawing/2014/main" id="{8DF9C89F-D683-851E-A23A-B0E610F05EB0}"/>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34926"/>
          <a:stretch/>
        </p:blipFill>
        <p:spPr>
          <a:xfrm>
            <a:off x="7924800" y="0"/>
            <a:ext cx="1740378" cy="1151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775794" y="1268485"/>
            <a:ext cx="10736412" cy="1059554"/>
          </a:xfrm>
          <a:prstGeom prst="rect">
            <a:avLst/>
          </a:prstGeom>
        </p:spPr>
        <p:txBody>
          <a:bodyPr lIns="0" tIns="0" rIns="0" bIns="0" rtlCol="0" anchor="t">
            <a:spAutoFit/>
          </a:bodyPr>
          <a:lstStyle/>
          <a:p>
            <a:pPr algn="ctr">
              <a:lnSpc>
                <a:spcPts val="8489"/>
              </a:lnSpc>
            </a:pPr>
            <a:r>
              <a:rPr lang="en-US" sz="6901">
                <a:solidFill>
                  <a:srgbClr val="000000"/>
                </a:solidFill>
                <a:latin typeface="League Spartan"/>
              </a:rPr>
              <a:t>Introduction</a:t>
            </a:r>
          </a:p>
        </p:txBody>
      </p:sp>
      <p:pic>
        <p:nvPicPr>
          <p:cNvPr id="3" name="Picture 3"/>
          <p:cNvPicPr>
            <a:picLocks noChangeAspect="1"/>
          </p:cNvPicPr>
          <p:nvPr/>
        </p:nvPicPr>
        <p:blipFill rotWithShape="1">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r="41322" b="18743"/>
          <a:stretch/>
        </p:blipFill>
        <p:spPr>
          <a:xfrm>
            <a:off x="12877800" y="3057281"/>
            <a:ext cx="5410200" cy="7229719"/>
          </a:xfrm>
          <a:prstGeom prst="rect">
            <a:avLst/>
          </a:prstGeom>
        </p:spPr>
      </p:pic>
      <p:pic>
        <p:nvPicPr>
          <p:cNvPr id="4" name="Picture 4"/>
          <p:cNvPicPr>
            <a:picLocks noChangeAspect="1"/>
          </p:cNvPicPr>
          <p:nvPr/>
        </p:nvPicPr>
        <p:blipFill>
          <a:blip r:embed="rId4">
            <a:alphaModFix amt="9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12" y="27214"/>
            <a:ext cx="3485243" cy="3485243"/>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6492734" y="667168"/>
            <a:ext cx="2387900" cy="120263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265414" y="8614136"/>
            <a:ext cx="1374172" cy="1600200"/>
          </a:xfrm>
          <a:prstGeom prst="rect">
            <a:avLst/>
          </a:prstGeom>
        </p:spPr>
      </p:pic>
      <p:sp>
        <p:nvSpPr>
          <p:cNvPr id="7" name="TextBox 7"/>
          <p:cNvSpPr txBox="1"/>
          <p:nvPr/>
        </p:nvSpPr>
        <p:spPr>
          <a:xfrm>
            <a:off x="2989680" y="3180093"/>
            <a:ext cx="12308639" cy="5654802"/>
          </a:xfrm>
          <a:prstGeom prst="rect">
            <a:avLst/>
          </a:prstGeom>
        </p:spPr>
        <p:txBody>
          <a:bodyPr lIns="0" tIns="0" rIns="0" bIns="0" rtlCol="0" anchor="t">
            <a:spAutoFit/>
          </a:bodyPr>
          <a:lstStyle/>
          <a:p>
            <a:pPr marL="712470" lvl="1" indent="-356235" algn="just">
              <a:lnSpc>
                <a:spcPts val="4058"/>
              </a:lnSpc>
              <a:buFont typeface="Arial"/>
              <a:buChar char="•"/>
            </a:pPr>
            <a:r>
              <a:rPr lang="en-US" sz="3300">
                <a:solidFill>
                  <a:srgbClr val="000000"/>
                </a:solidFill>
                <a:latin typeface="Times Neue Roman"/>
              </a:rPr>
              <a:t>Facial recognition is always a top priority in image processing and machine learning. Biometrics, information security, law enforcement, and access control might all benefit from it on one level. </a:t>
            </a:r>
          </a:p>
          <a:p>
            <a:pPr marL="712470" lvl="1" indent="-356235" algn="just">
              <a:lnSpc>
                <a:spcPts val="4058"/>
              </a:lnSpc>
              <a:buFont typeface="Arial"/>
              <a:buChar char="•"/>
            </a:pPr>
            <a:r>
              <a:rPr lang="en-US" sz="3300">
                <a:solidFill>
                  <a:srgbClr val="000000"/>
                </a:solidFill>
                <a:latin typeface="Times Neue Roman"/>
              </a:rPr>
              <a:t>To increase system security and dependability, traditional access control techniques such as keys, PINs, or ID cards are being phased out in favor of facial recognition. </a:t>
            </a:r>
          </a:p>
          <a:p>
            <a:pPr marL="712470" lvl="1" indent="-356235" algn="just">
              <a:lnSpc>
                <a:spcPts val="4058"/>
              </a:lnSpc>
              <a:buFont typeface="Arial"/>
              <a:buChar char="•"/>
            </a:pPr>
            <a:r>
              <a:rPr lang="en-US" sz="3300">
                <a:solidFill>
                  <a:srgbClr val="000000"/>
                </a:solidFill>
                <a:latin typeface="Times Neue Roman"/>
              </a:rPr>
              <a:t>On the other hand, as machine learning has advanced in recent years, new algorithms and computing resources may be developed to cut run time, increase identification accuracy, and examine additional application situations.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alphaModFix amt="9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32236" b="31582"/>
          <a:stretch/>
        </p:blipFill>
        <p:spPr>
          <a:xfrm>
            <a:off x="0" y="6362700"/>
            <a:ext cx="3924054" cy="396190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649981" y="159056"/>
            <a:ext cx="1499906" cy="1746616"/>
          </a:xfrm>
          <a:prstGeom prst="rect">
            <a:avLst/>
          </a:prstGeom>
        </p:spPr>
      </p:pic>
      <p:pic>
        <p:nvPicPr>
          <p:cNvPr id="4" name="Picture 4"/>
          <p:cNvPicPr>
            <a:picLocks noChangeAspect="1"/>
          </p:cNvPicPr>
          <p:nvPr/>
        </p:nvPicPr>
        <p:blipFill>
          <a:blip r:embed="rId6"/>
          <a:srcRect r="12256"/>
          <a:stretch>
            <a:fillRect/>
          </a:stretch>
        </p:blipFill>
        <p:spPr>
          <a:xfrm>
            <a:off x="4851063" y="2035400"/>
            <a:ext cx="8585873" cy="7815915"/>
          </a:xfrm>
          <a:prstGeom prst="rect">
            <a:avLst/>
          </a:prstGeom>
        </p:spPr>
      </p:pic>
      <p:pic>
        <p:nvPicPr>
          <p:cNvPr id="5" name="Picture 5"/>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33931" b="43193"/>
          <a:stretch/>
        </p:blipFill>
        <p:spPr>
          <a:xfrm>
            <a:off x="11553127" y="4533901"/>
            <a:ext cx="6734874" cy="5790708"/>
          </a:xfrm>
          <a:prstGeom prst="rect">
            <a:avLst/>
          </a:prstGeom>
        </p:spPr>
      </p:pic>
      <p:sp>
        <p:nvSpPr>
          <p:cNvPr id="6" name="TextBox 6"/>
          <p:cNvSpPr txBox="1"/>
          <p:nvPr/>
        </p:nvSpPr>
        <p:spPr>
          <a:xfrm>
            <a:off x="1028700" y="502622"/>
            <a:ext cx="10736412" cy="1059485"/>
          </a:xfrm>
          <a:prstGeom prst="rect">
            <a:avLst/>
          </a:prstGeom>
        </p:spPr>
        <p:txBody>
          <a:bodyPr lIns="0" tIns="0" rIns="0" bIns="0" rtlCol="0" anchor="t">
            <a:spAutoFit/>
          </a:bodyPr>
          <a:lstStyle/>
          <a:p>
            <a:pPr algn="just">
              <a:lnSpc>
                <a:spcPts val="8489"/>
              </a:lnSpc>
            </a:pPr>
            <a:r>
              <a:rPr lang="en-US" sz="6901">
                <a:solidFill>
                  <a:srgbClr val="000000"/>
                </a:solidFill>
                <a:latin typeface="League Spartan"/>
              </a:rPr>
              <a:t>Flow Chart</a:t>
            </a:r>
          </a:p>
        </p:txBody>
      </p:sp>
      <p:sp>
        <p:nvSpPr>
          <p:cNvPr id="7" name="TextBox 7"/>
          <p:cNvSpPr txBox="1"/>
          <p:nvPr/>
        </p:nvSpPr>
        <p:spPr>
          <a:xfrm>
            <a:off x="1028700" y="1798273"/>
            <a:ext cx="5753100" cy="452945"/>
          </a:xfrm>
          <a:prstGeom prst="rect">
            <a:avLst/>
          </a:prstGeom>
        </p:spPr>
        <p:txBody>
          <a:bodyPr wrap="square" lIns="0" tIns="0" rIns="0" bIns="0" rtlCol="0" anchor="t">
            <a:spAutoFit/>
          </a:bodyPr>
          <a:lstStyle/>
          <a:p>
            <a:pPr algn="ctr">
              <a:lnSpc>
                <a:spcPts val="3690"/>
              </a:lnSpc>
              <a:spcBef>
                <a:spcPct val="0"/>
              </a:spcBef>
            </a:pPr>
            <a:r>
              <a:rPr lang="en-US" sz="3000" dirty="0">
                <a:solidFill>
                  <a:srgbClr val="000000"/>
                </a:solidFill>
                <a:latin typeface="Times Neue Roman"/>
              </a:rPr>
              <a:t>Methodology of Face Recognition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alphaModFix amt="5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r="37237" b="37288"/>
          <a:stretch/>
        </p:blipFill>
        <p:spPr>
          <a:xfrm>
            <a:off x="10397827" y="2403231"/>
            <a:ext cx="7890173" cy="7883768"/>
          </a:xfrm>
          <a:prstGeom prst="rect">
            <a:avLst/>
          </a:prstGeom>
        </p:spPr>
      </p:pic>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4213"/>
          <a:stretch/>
        </p:blipFill>
        <p:spPr>
          <a:xfrm rot="5400000">
            <a:off x="16249590" y="-403765"/>
            <a:ext cx="1505157" cy="2312689"/>
          </a:xfrm>
          <a:prstGeom prst="rect">
            <a:avLst/>
          </a:prstGeom>
        </p:spPr>
      </p:pic>
      <p:sp>
        <p:nvSpPr>
          <p:cNvPr id="4" name="TextBox 4"/>
          <p:cNvSpPr txBox="1"/>
          <p:nvPr/>
        </p:nvSpPr>
        <p:spPr>
          <a:xfrm>
            <a:off x="685800" y="975381"/>
            <a:ext cx="10736412" cy="1059554"/>
          </a:xfrm>
          <a:prstGeom prst="rect">
            <a:avLst/>
          </a:prstGeom>
        </p:spPr>
        <p:txBody>
          <a:bodyPr lIns="0" tIns="0" rIns="0" bIns="0" rtlCol="0" anchor="t">
            <a:spAutoFit/>
          </a:bodyPr>
          <a:lstStyle/>
          <a:p>
            <a:pPr algn="just">
              <a:lnSpc>
                <a:spcPts val="8489"/>
              </a:lnSpc>
            </a:pPr>
            <a:r>
              <a:rPr lang="en-US" sz="6901" dirty="0">
                <a:solidFill>
                  <a:srgbClr val="000000"/>
                </a:solidFill>
                <a:latin typeface="League Spartan"/>
              </a:rPr>
              <a:t>Methodology</a:t>
            </a:r>
          </a:p>
        </p:txBody>
      </p:sp>
      <p:sp>
        <p:nvSpPr>
          <p:cNvPr id="5" name="TextBox 5"/>
          <p:cNvSpPr txBox="1"/>
          <p:nvPr/>
        </p:nvSpPr>
        <p:spPr>
          <a:xfrm>
            <a:off x="997324" y="2400300"/>
            <a:ext cx="15686189" cy="6645152"/>
          </a:xfrm>
          <a:prstGeom prst="rect">
            <a:avLst/>
          </a:prstGeom>
        </p:spPr>
        <p:txBody>
          <a:bodyPr lIns="0" tIns="0" rIns="0" bIns="0" rtlCol="0" anchor="t">
            <a:spAutoFit/>
          </a:bodyPr>
          <a:lstStyle/>
          <a:p>
            <a:pPr marL="699958" lvl="1" indent="-349979" algn="just">
              <a:lnSpc>
                <a:spcPts val="3987"/>
              </a:lnSpc>
              <a:buFont typeface="Arial"/>
              <a:buChar char="•"/>
            </a:pPr>
            <a:r>
              <a:rPr lang="en-US" sz="3242" dirty="0">
                <a:solidFill>
                  <a:srgbClr val="000000"/>
                </a:solidFill>
                <a:latin typeface="Times Neue Roman"/>
              </a:rPr>
              <a:t>The ORL faces databases are 40x10, with 40 people and 10 photographs for each. The size of the training and testing data has an impact on detection accuracy.</a:t>
            </a:r>
          </a:p>
          <a:p>
            <a:pPr marL="699958" lvl="1" indent="-349979" algn="just">
              <a:lnSpc>
                <a:spcPts val="3987"/>
              </a:lnSpc>
              <a:buFont typeface="Arial"/>
              <a:buChar char="•"/>
            </a:pPr>
            <a:r>
              <a:rPr lang="en-US" sz="3242" dirty="0">
                <a:solidFill>
                  <a:srgbClr val="000000"/>
                </a:solidFill>
                <a:latin typeface="Times Neue Roman"/>
              </a:rPr>
              <a:t>First, we will import all the libraries cv2, </a:t>
            </a:r>
            <a:r>
              <a:rPr lang="en-US" sz="3242" dirty="0" err="1">
                <a:solidFill>
                  <a:srgbClr val="000000"/>
                </a:solidFill>
                <a:latin typeface="Times Neue Roman"/>
              </a:rPr>
              <a:t>os</a:t>
            </a:r>
            <a:r>
              <a:rPr lang="en-US" sz="3242" dirty="0">
                <a:solidFill>
                  <a:srgbClr val="000000"/>
                </a:solidFill>
                <a:latin typeface="Times Neue Roman"/>
              </a:rPr>
              <a:t>, NumPy, and matplotlib. </a:t>
            </a:r>
            <a:r>
              <a:rPr lang="en-US" sz="3242" dirty="0" err="1">
                <a:solidFill>
                  <a:srgbClr val="000000"/>
                </a:solidFill>
                <a:latin typeface="Times Neue Roman"/>
              </a:rPr>
              <a:t>pyplot</a:t>
            </a:r>
            <a:r>
              <a:rPr lang="en-US" sz="3242" dirty="0">
                <a:solidFill>
                  <a:srgbClr val="000000"/>
                </a:solidFill>
                <a:latin typeface="Times Neue Roman"/>
              </a:rPr>
              <a:t> , </a:t>
            </a:r>
            <a:r>
              <a:rPr lang="en-US" sz="3242" dirty="0" err="1">
                <a:solidFill>
                  <a:srgbClr val="000000"/>
                </a:solidFill>
                <a:latin typeface="Times Neue Roman"/>
              </a:rPr>
              <a:t>train_test_split</a:t>
            </a:r>
            <a:r>
              <a:rPr lang="en-US" sz="3242" dirty="0">
                <a:solidFill>
                  <a:srgbClr val="000000"/>
                </a:solidFill>
                <a:latin typeface="Times Neue Roman"/>
              </a:rPr>
              <a:t>, </a:t>
            </a:r>
            <a:r>
              <a:rPr lang="en-US" sz="3242" dirty="0" err="1">
                <a:solidFill>
                  <a:srgbClr val="000000"/>
                </a:solidFill>
                <a:latin typeface="Times Neue Roman"/>
              </a:rPr>
              <a:t>accuracy_score</a:t>
            </a:r>
            <a:endParaRPr lang="en-US" sz="3242" dirty="0">
              <a:solidFill>
                <a:srgbClr val="000000"/>
              </a:solidFill>
              <a:latin typeface="Times Neue Roman"/>
            </a:endParaRPr>
          </a:p>
          <a:p>
            <a:pPr marL="699958" lvl="1" indent="-349979" algn="just">
              <a:lnSpc>
                <a:spcPts val="3987"/>
              </a:lnSpc>
              <a:buFont typeface="Arial"/>
              <a:buChar char="•"/>
            </a:pPr>
            <a:r>
              <a:rPr lang="en-US" sz="3242" dirty="0">
                <a:solidFill>
                  <a:srgbClr val="000000"/>
                </a:solidFill>
                <a:latin typeface="Times Neue Roman"/>
              </a:rPr>
              <a:t>Before going to the next process, we must put our images in order. Then we will reshape the dimensions to 80x 80. Then we will assign the dataset to the list. “</a:t>
            </a:r>
            <a:r>
              <a:rPr lang="en-US" sz="3242" dirty="0" err="1">
                <a:solidFill>
                  <a:srgbClr val="000000"/>
                </a:solidFill>
                <a:latin typeface="Times Neue Roman"/>
              </a:rPr>
              <a:t>X_train</a:t>
            </a:r>
            <a:r>
              <a:rPr lang="en-US" sz="3242" dirty="0">
                <a:solidFill>
                  <a:srgbClr val="000000"/>
                </a:solidFill>
                <a:latin typeface="Times Neue Roman"/>
              </a:rPr>
              <a:t> = list()”</a:t>
            </a:r>
          </a:p>
          <a:p>
            <a:pPr marL="699958" lvl="1" indent="-349979" algn="just">
              <a:lnSpc>
                <a:spcPts val="3987"/>
              </a:lnSpc>
              <a:buFont typeface="Arial"/>
              <a:buChar char="•"/>
            </a:pPr>
            <a:r>
              <a:rPr lang="en-US" sz="3242" dirty="0">
                <a:solidFill>
                  <a:srgbClr val="000000"/>
                </a:solidFill>
                <a:latin typeface="Times Neue Roman"/>
              </a:rPr>
              <a:t>This list is converted to </a:t>
            </a:r>
            <a:r>
              <a:rPr lang="en-US" sz="3242" dirty="0" err="1">
                <a:solidFill>
                  <a:srgbClr val="000000"/>
                </a:solidFill>
                <a:latin typeface="Times Neue Roman"/>
              </a:rPr>
              <a:t>numpy</a:t>
            </a:r>
            <a:r>
              <a:rPr lang="en-US" sz="3242" dirty="0">
                <a:solidFill>
                  <a:srgbClr val="000000"/>
                </a:solidFill>
                <a:latin typeface="Times Neue Roman"/>
              </a:rPr>
              <a:t> array “X_train1 = </a:t>
            </a:r>
            <a:r>
              <a:rPr lang="en-US" sz="3242" dirty="0" err="1">
                <a:solidFill>
                  <a:srgbClr val="000000"/>
                </a:solidFill>
                <a:latin typeface="Times Neue Roman"/>
              </a:rPr>
              <a:t>np.array</a:t>
            </a:r>
            <a:r>
              <a:rPr lang="en-US" sz="3242" dirty="0">
                <a:solidFill>
                  <a:srgbClr val="000000"/>
                </a:solidFill>
                <a:latin typeface="Times Neue Roman"/>
              </a:rPr>
              <a:t>(</a:t>
            </a:r>
            <a:r>
              <a:rPr lang="en-US" sz="3242" dirty="0" err="1">
                <a:solidFill>
                  <a:srgbClr val="000000"/>
                </a:solidFill>
                <a:latin typeface="Times Neue Roman"/>
              </a:rPr>
              <a:t>X_train</a:t>
            </a:r>
            <a:r>
              <a:rPr lang="en-US" sz="3242" dirty="0">
                <a:solidFill>
                  <a:srgbClr val="000000"/>
                </a:solidFill>
                <a:latin typeface="Times Neue Roman"/>
              </a:rPr>
              <a:t>)”</a:t>
            </a:r>
          </a:p>
          <a:p>
            <a:pPr marL="699958" lvl="1" indent="-349979" algn="just">
              <a:lnSpc>
                <a:spcPts val="3987"/>
              </a:lnSpc>
              <a:buFont typeface="Arial"/>
              <a:buChar char="•"/>
            </a:pPr>
            <a:r>
              <a:rPr lang="en-US" sz="3242" dirty="0">
                <a:solidFill>
                  <a:srgbClr val="000000"/>
                </a:solidFill>
                <a:latin typeface="Times Neue Roman"/>
              </a:rPr>
              <a:t>Now the shape will be in 3 dimensional: (287,80,80)</a:t>
            </a:r>
          </a:p>
          <a:p>
            <a:pPr marL="699958" lvl="1" indent="-349979" algn="just">
              <a:lnSpc>
                <a:spcPts val="3987"/>
              </a:lnSpc>
              <a:buFont typeface="Arial"/>
              <a:buChar char="•"/>
            </a:pPr>
            <a:r>
              <a:rPr lang="en-US" sz="3242" dirty="0">
                <a:solidFill>
                  <a:srgbClr val="000000"/>
                </a:solidFill>
                <a:latin typeface="Times Neue Roman"/>
              </a:rPr>
              <a:t>Then we will reshape it to 2 dimensional: (287,80*80) = (287, 6400)</a:t>
            </a:r>
          </a:p>
          <a:p>
            <a:pPr marL="699958" lvl="1" indent="-349979" algn="just">
              <a:lnSpc>
                <a:spcPts val="3987"/>
              </a:lnSpc>
              <a:buFont typeface="Arial"/>
              <a:buChar char="•"/>
            </a:pPr>
            <a:r>
              <a:rPr lang="en-US" sz="3242" dirty="0">
                <a:solidFill>
                  <a:srgbClr val="000000"/>
                </a:solidFill>
                <a:latin typeface="Times Neue Roman"/>
              </a:rPr>
              <a:t>Again, in testing we will assign it to a list and convert it to a NumPy array, here we will make the data reshape (123,80,80). which is in 3D we will reshape to 2D (123,6400).</a:t>
            </a:r>
          </a:p>
          <a:p>
            <a:pPr marL="699958" lvl="1" indent="-349979" algn="just">
              <a:lnSpc>
                <a:spcPts val="3987"/>
              </a:lnSpc>
              <a:buFont typeface="Arial"/>
              <a:buChar char="•"/>
            </a:pPr>
            <a:r>
              <a:rPr lang="en-US" sz="3242" dirty="0">
                <a:solidFill>
                  <a:srgbClr val="000000"/>
                </a:solidFill>
                <a:latin typeface="Times Neue Roman"/>
              </a:rPr>
              <a:t>Performance should be better with more training data and less testing data. In practice, however, the size of training data will always be smaller than that of testing data.</a:t>
            </a:r>
          </a:p>
        </p:txBody>
      </p:sp>
      <p:pic>
        <p:nvPicPr>
          <p:cNvPr id="6" name="Picture 2">
            <a:extLst>
              <a:ext uri="{FF2B5EF4-FFF2-40B4-BE49-F238E27FC236}">
                <a16:creationId xmlns:a16="http://schemas.microsoft.com/office/drawing/2014/main" id="{3560D09B-5809-DA20-F451-596D139E5FF4}"/>
              </a:ext>
            </a:extLst>
          </p:cNvPr>
          <p:cNvPicPr>
            <a:picLocks noChangeAspect="1"/>
          </p:cNvPicPr>
          <p:nvPr/>
        </p:nvPicPr>
        <p:blipFill rotWithShape="1">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32236" b="31582"/>
          <a:stretch/>
        </p:blipFill>
        <p:spPr>
          <a:xfrm>
            <a:off x="0" y="8704644"/>
            <a:ext cx="1604487" cy="1619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279"/>
          <a:stretch>
            <a:fillRect/>
          </a:stretch>
        </p:blipFill>
        <p:spPr>
          <a:xfrm>
            <a:off x="1216713" y="894300"/>
            <a:ext cx="6626630" cy="4503334"/>
          </a:xfrm>
          <a:prstGeom prst="rect">
            <a:avLst/>
          </a:prstGeom>
        </p:spPr>
      </p:pic>
      <p:pic>
        <p:nvPicPr>
          <p:cNvPr id="3" name="Picture 3"/>
          <p:cNvPicPr>
            <a:picLocks noChangeAspect="1"/>
          </p:cNvPicPr>
          <p:nvPr/>
        </p:nvPicPr>
        <p:blipFill>
          <a:blip r:embed="rId3"/>
          <a:srcRect/>
          <a:stretch>
            <a:fillRect/>
          </a:stretch>
        </p:blipFill>
        <p:spPr>
          <a:xfrm>
            <a:off x="10076690" y="3145967"/>
            <a:ext cx="6788165" cy="4274030"/>
          </a:xfrm>
          <a:prstGeom prst="rect">
            <a:avLst/>
          </a:prstGeom>
        </p:spPr>
      </p:pic>
      <p:pic>
        <p:nvPicPr>
          <p:cNvPr id="4" name="Picture 4"/>
          <p:cNvPicPr>
            <a:picLocks noChangeAspect="1"/>
          </p:cNvPicPr>
          <p:nvPr/>
        </p:nvPicPr>
        <p:blipFill>
          <a:blip r:embed="rId4"/>
          <a:srcRect r="4439"/>
          <a:stretch>
            <a:fillRect/>
          </a:stretch>
        </p:blipFill>
        <p:spPr>
          <a:xfrm>
            <a:off x="3055616" y="5870071"/>
            <a:ext cx="6626630" cy="3973355"/>
          </a:xfrm>
          <a:prstGeom prst="rect">
            <a:avLst/>
          </a:prstGeom>
        </p:spPr>
      </p:pic>
      <p:sp>
        <p:nvSpPr>
          <p:cNvPr id="5" name="TextBox 5"/>
          <p:cNvSpPr txBox="1"/>
          <p:nvPr/>
        </p:nvSpPr>
        <p:spPr>
          <a:xfrm>
            <a:off x="9682246" y="1403978"/>
            <a:ext cx="7577054" cy="1059554"/>
          </a:xfrm>
          <a:prstGeom prst="rect">
            <a:avLst/>
          </a:prstGeom>
        </p:spPr>
        <p:txBody>
          <a:bodyPr lIns="0" tIns="0" rIns="0" bIns="0" rtlCol="0" anchor="t">
            <a:spAutoFit/>
          </a:bodyPr>
          <a:lstStyle/>
          <a:p>
            <a:pPr algn="ctr">
              <a:lnSpc>
                <a:spcPts val="8489"/>
              </a:lnSpc>
            </a:pPr>
            <a:r>
              <a:rPr lang="en-US" sz="6901">
                <a:solidFill>
                  <a:srgbClr val="000000"/>
                </a:solidFill>
                <a:latin typeface="League Spartan"/>
              </a:rPr>
              <a:t>Implementation</a:t>
            </a:r>
          </a:p>
        </p:txBody>
      </p:sp>
      <p:pic>
        <p:nvPicPr>
          <p:cNvPr id="6" name="Picture 2">
            <a:extLst>
              <a:ext uri="{FF2B5EF4-FFF2-40B4-BE49-F238E27FC236}">
                <a16:creationId xmlns:a16="http://schemas.microsoft.com/office/drawing/2014/main" id="{B5EF5912-5D68-FF14-3C30-BC9AC1746727}"/>
              </a:ext>
            </a:extLst>
          </p:cNvPr>
          <p:cNvPicPr>
            <a:picLocks noChangeAspect="1"/>
          </p:cNvPicPr>
          <p:nvPr/>
        </p:nvPicPr>
        <p:blipFill rotWithShape="1">
          <a:blip r:embed="rId5">
            <a:alphaModFix amt="96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236" b="31582"/>
          <a:stretch/>
        </p:blipFill>
        <p:spPr>
          <a:xfrm rot="10800000">
            <a:off x="16740824" y="0"/>
            <a:ext cx="1547175" cy="1562100"/>
          </a:xfrm>
          <a:prstGeom prst="rect">
            <a:avLst/>
          </a:prstGeom>
        </p:spPr>
      </p:pic>
      <p:pic>
        <p:nvPicPr>
          <p:cNvPr id="7" name="Picture 4">
            <a:extLst>
              <a:ext uri="{FF2B5EF4-FFF2-40B4-BE49-F238E27FC236}">
                <a16:creationId xmlns:a16="http://schemas.microsoft.com/office/drawing/2014/main" id="{E7C1FFF5-A11B-E81F-ACAE-BB71EEA549C1}"/>
              </a:ext>
            </a:extLst>
          </p:cNvPr>
          <p:cNvPicPr>
            <a:picLocks noChangeAspect="1"/>
          </p:cNvPicPr>
          <p:nvPr/>
        </p:nvPicPr>
        <p:blipFill rotWithShape="1">
          <a:blip r:embed="rId7">
            <a:alphaModFix amt="9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b="37273"/>
          <a:stretch/>
        </p:blipFill>
        <p:spPr>
          <a:xfrm>
            <a:off x="10439400" y="8100805"/>
            <a:ext cx="3485243" cy="21861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461007" y="4391080"/>
            <a:ext cx="2555260" cy="2555260"/>
            <a:chOff x="0" y="0"/>
            <a:chExt cx="3407014" cy="3407014"/>
          </a:xfrm>
        </p:grpSpPr>
        <p:sp>
          <p:nvSpPr>
            <p:cNvPr id="3" name="TextBox 3"/>
            <p:cNvSpPr txBox="1"/>
            <p:nvPr/>
          </p:nvSpPr>
          <p:spPr>
            <a:xfrm>
              <a:off x="1135198" y="1362262"/>
              <a:ext cx="1136618"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65%</a:t>
              </a:r>
            </a:p>
          </p:txBody>
        </p:sp>
        <p:grpSp>
          <p:nvGrpSpPr>
            <p:cNvPr id="4" name="Group 4"/>
            <p:cNvGrpSpPr>
              <a:grpSpLocks noChangeAspect="1"/>
            </p:cNvGrpSpPr>
            <p:nvPr/>
          </p:nvGrpSpPr>
          <p:grpSpPr>
            <a:xfrm>
              <a:off x="0" y="0"/>
              <a:ext cx="3407014" cy="3407014"/>
              <a:chOff x="0" y="0"/>
              <a:chExt cx="2540000" cy="2540000"/>
            </a:xfrm>
          </p:grpSpPr>
          <p:sp>
            <p:nvSpPr>
              <p:cNvPr id="5" name="Freeform 5"/>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6" name="Freeform 6"/>
              <p:cNvSpPr/>
              <p:nvPr/>
            </p:nvSpPr>
            <p:spPr>
              <a:xfrm>
                <a:off x="357072" y="17180"/>
                <a:ext cx="2237991" cy="2616422"/>
              </a:xfrm>
              <a:custGeom>
                <a:avLst/>
                <a:gdLst/>
                <a:ahLst/>
                <a:cxnLst/>
                <a:rect l="l" t="t" r="r" b="b"/>
                <a:pathLst>
                  <a:path w="2237991" h="2616422">
                    <a:moveTo>
                      <a:pt x="1230428" y="23148"/>
                    </a:moveTo>
                    <a:cubicBezTo>
                      <a:pt x="1734419" y="153278"/>
                      <a:pt x="2107980" y="577771"/>
                      <a:pt x="2172985" y="1094215"/>
                    </a:cubicBezTo>
                    <a:cubicBezTo>
                      <a:pt x="2237991" y="1610659"/>
                      <a:pt x="1981279" y="2114486"/>
                      <a:pt x="1525257" y="2365453"/>
                    </a:cubicBezTo>
                    <a:cubicBezTo>
                      <a:pt x="1069235" y="2616421"/>
                      <a:pt x="506240" y="2563715"/>
                      <a:pt x="104724" y="2232466"/>
                    </a:cubicBezTo>
                    <a:cubicBezTo>
                      <a:pt x="34258" y="2174859"/>
                      <a:pt x="0" y="2083952"/>
                      <a:pt x="14924" y="1994167"/>
                    </a:cubicBezTo>
                    <a:cubicBezTo>
                      <a:pt x="29847" y="1904381"/>
                      <a:pt x="91670" y="1829444"/>
                      <a:pt x="176983" y="1797730"/>
                    </a:cubicBezTo>
                    <a:cubicBezTo>
                      <a:pt x="262296" y="1766015"/>
                      <a:pt x="358057" y="1782373"/>
                      <a:pt x="428006" y="1840608"/>
                    </a:cubicBezTo>
                    <a:cubicBezTo>
                      <a:pt x="668915" y="2039357"/>
                      <a:pt x="1006712" y="2070981"/>
                      <a:pt x="1280326" y="1920400"/>
                    </a:cubicBezTo>
                    <a:cubicBezTo>
                      <a:pt x="1553938" y="1769819"/>
                      <a:pt x="1707966" y="1467524"/>
                      <a:pt x="1668962" y="1157657"/>
                    </a:cubicBezTo>
                    <a:cubicBezTo>
                      <a:pt x="1629959" y="847790"/>
                      <a:pt x="1405823" y="593095"/>
                      <a:pt x="1103428" y="515017"/>
                    </a:cubicBezTo>
                    <a:cubicBezTo>
                      <a:pt x="1015200" y="492657"/>
                      <a:pt x="945680" y="424799"/>
                      <a:pt x="921192" y="337138"/>
                    </a:cubicBezTo>
                    <a:cubicBezTo>
                      <a:pt x="896704" y="249478"/>
                      <a:pt x="920990" y="155414"/>
                      <a:pt x="984856" y="90567"/>
                    </a:cubicBezTo>
                    <a:cubicBezTo>
                      <a:pt x="1048722" y="25719"/>
                      <a:pt x="1142404" y="0"/>
                      <a:pt x="1230428" y="23148"/>
                    </a:cubicBezTo>
                    <a:close/>
                  </a:path>
                </a:pathLst>
              </a:custGeom>
              <a:solidFill>
                <a:srgbClr val="F14A16"/>
              </a:solidFill>
            </p:spPr>
          </p:sp>
        </p:grpSp>
      </p:grpSp>
      <p:grpSp>
        <p:nvGrpSpPr>
          <p:cNvPr id="7" name="Group 7"/>
          <p:cNvGrpSpPr/>
          <p:nvPr/>
        </p:nvGrpSpPr>
        <p:grpSpPr>
          <a:xfrm>
            <a:off x="3399649" y="4391080"/>
            <a:ext cx="2555260" cy="2555260"/>
            <a:chOff x="0" y="0"/>
            <a:chExt cx="3407014" cy="3407014"/>
          </a:xfrm>
        </p:grpSpPr>
        <p:sp>
          <p:nvSpPr>
            <p:cNvPr id="8" name="TextBox 8"/>
            <p:cNvSpPr txBox="1"/>
            <p:nvPr/>
          </p:nvSpPr>
          <p:spPr>
            <a:xfrm>
              <a:off x="1123894" y="1362262"/>
              <a:ext cx="1159226"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89%</a:t>
              </a:r>
            </a:p>
          </p:txBody>
        </p:sp>
        <p:grpSp>
          <p:nvGrpSpPr>
            <p:cNvPr id="9" name="Group 9"/>
            <p:cNvGrpSpPr>
              <a:grpSpLocks noChangeAspect="1"/>
            </p:cNvGrpSpPr>
            <p:nvPr/>
          </p:nvGrpSpPr>
          <p:grpSpPr>
            <a:xfrm>
              <a:off x="0" y="0"/>
              <a:ext cx="3407014" cy="3407014"/>
              <a:chOff x="0" y="0"/>
              <a:chExt cx="2540000" cy="2540000"/>
            </a:xfrm>
          </p:grpSpPr>
          <p:sp>
            <p:nvSpPr>
              <p:cNvPr id="10" name="Freeform 10"/>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11" name="Freeform 11"/>
              <p:cNvSpPr/>
              <p:nvPr/>
            </p:nvSpPr>
            <p:spPr>
              <a:xfrm>
                <a:off x="-85388" y="17180"/>
                <a:ext cx="2649892" cy="2636498"/>
              </a:xfrm>
              <a:custGeom>
                <a:avLst/>
                <a:gdLst/>
                <a:ahLst/>
                <a:cxnLst/>
                <a:rect l="l" t="t" r="r" b="b"/>
                <a:pathLst>
                  <a:path w="2649892" h="2636498">
                    <a:moveTo>
                      <a:pt x="1672888" y="23148"/>
                    </a:moveTo>
                    <a:cubicBezTo>
                      <a:pt x="2212434" y="162458"/>
                      <a:pt x="2598145" y="637213"/>
                      <a:pt x="2624018" y="1193853"/>
                    </a:cubicBezTo>
                    <a:cubicBezTo>
                      <a:pt x="2649891" y="1750493"/>
                      <a:pt x="2309883" y="2258980"/>
                      <a:pt x="1785585" y="2447739"/>
                    </a:cubicBezTo>
                    <a:cubicBezTo>
                      <a:pt x="1261288" y="2636497"/>
                      <a:pt x="675185" y="2461431"/>
                      <a:pt x="340304" y="2016040"/>
                    </a:cubicBezTo>
                    <a:cubicBezTo>
                      <a:pt x="5424" y="1570650"/>
                      <a:pt x="0" y="958984"/>
                      <a:pt x="326927" y="507723"/>
                    </a:cubicBezTo>
                    <a:cubicBezTo>
                      <a:pt x="379996" y="433779"/>
                      <a:pt x="468573" y="393881"/>
                      <a:pt x="559118" y="403137"/>
                    </a:cubicBezTo>
                    <a:cubicBezTo>
                      <a:pt x="649663" y="412394"/>
                      <a:pt x="728335" y="469389"/>
                      <a:pt x="765343" y="552543"/>
                    </a:cubicBezTo>
                    <a:cubicBezTo>
                      <a:pt x="802352" y="635696"/>
                      <a:pt x="792040" y="732295"/>
                      <a:pt x="738312" y="805762"/>
                    </a:cubicBezTo>
                    <a:cubicBezTo>
                      <a:pt x="542155" y="1076518"/>
                      <a:pt x="545410" y="1443518"/>
                      <a:pt x="746338" y="1710752"/>
                    </a:cubicBezTo>
                    <a:cubicBezTo>
                      <a:pt x="947266" y="1977987"/>
                      <a:pt x="1298928" y="2083026"/>
                      <a:pt x="1613506" y="1969771"/>
                    </a:cubicBezTo>
                    <a:cubicBezTo>
                      <a:pt x="1928085" y="1856516"/>
                      <a:pt x="2132090" y="1551424"/>
                      <a:pt x="2116566" y="1217440"/>
                    </a:cubicBezTo>
                    <a:cubicBezTo>
                      <a:pt x="2101042" y="883456"/>
                      <a:pt x="1869616" y="598603"/>
                      <a:pt x="1545888" y="515017"/>
                    </a:cubicBezTo>
                    <a:cubicBezTo>
                      <a:pt x="1457660" y="492657"/>
                      <a:pt x="1388140" y="424799"/>
                      <a:pt x="1363652" y="337138"/>
                    </a:cubicBezTo>
                    <a:cubicBezTo>
                      <a:pt x="1339164" y="249478"/>
                      <a:pt x="1363450" y="155414"/>
                      <a:pt x="1427316" y="90567"/>
                    </a:cubicBezTo>
                    <a:cubicBezTo>
                      <a:pt x="1491182" y="25719"/>
                      <a:pt x="1584864" y="0"/>
                      <a:pt x="1672888" y="23148"/>
                    </a:cubicBezTo>
                    <a:close/>
                  </a:path>
                </a:pathLst>
              </a:custGeom>
              <a:solidFill>
                <a:srgbClr val="F14A16"/>
              </a:solidFill>
            </p:spPr>
          </p:sp>
        </p:grpSp>
      </p:grpSp>
      <p:grpSp>
        <p:nvGrpSpPr>
          <p:cNvPr id="12" name="Group 12"/>
          <p:cNvGrpSpPr/>
          <p:nvPr/>
        </p:nvGrpSpPr>
        <p:grpSpPr>
          <a:xfrm>
            <a:off x="6299555" y="4391080"/>
            <a:ext cx="2555260" cy="2555260"/>
            <a:chOff x="0" y="0"/>
            <a:chExt cx="3407014" cy="3407014"/>
          </a:xfrm>
        </p:grpSpPr>
        <p:sp>
          <p:nvSpPr>
            <p:cNvPr id="13" name="TextBox 13"/>
            <p:cNvSpPr txBox="1"/>
            <p:nvPr/>
          </p:nvSpPr>
          <p:spPr>
            <a:xfrm>
              <a:off x="1129046" y="1362262"/>
              <a:ext cx="1148921"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94%</a:t>
              </a:r>
            </a:p>
          </p:txBody>
        </p:sp>
        <p:grpSp>
          <p:nvGrpSpPr>
            <p:cNvPr id="14" name="Group 14"/>
            <p:cNvGrpSpPr>
              <a:grpSpLocks noChangeAspect="1"/>
            </p:cNvGrpSpPr>
            <p:nvPr/>
          </p:nvGrpSpPr>
          <p:grpSpPr>
            <a:xfrm>
              <a:off x="0" y="0"/>
              <a:ext cx="3407014" cy="3407014"/>
              <a:chOff x="0" y="0"/>
              <a:chExt cx="2540000" cy="2540000"/>
            </a:xfrm>
          </p:grpSpPr>
          <p:sp>
            <p:nvSpPr>
              <p:cNvPr id="15" name="Freeform 15"/>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16" name="Freeform 16"/>
              <p:cNvSpPr/>
              <p:nvPr/>
            </p:nvSpPr>
            <p:spPr>
              <a:xfrm>
                <a:off x="-131615" y="17180"/>
                <a:ext cx="2690031" cy="2611692"/>
              </a:xfrm>
              <a:custGeom>
                <a:avLst/>
                <a:gdLst/>
                <a:ahLst/>
                <a:cxnLst/>
                <a:rect l="l" t="t" r="r" b="b"/>
                <a:pathLst>
                  <a:path w="2690031" h="2611692">
                    <a:moveTo>
                      <a:pt x="1719115" y="23148"/>
                    </a:moveTo>
                    <a:cubicBezTo>
                      <a:pt x="2294577" y="171731"/>
                      <a:pt x="2690031" y="699542"/>
                      <a:pt x="2670961" y="1293570"/>
                    </a:cubicBezTo>
                    <a:cubicBezTo>
                      <a:pt x="2651891" y="1887599"/>
                      <a:pt x="2223397" y="2388958"/>
                      <a:pt x="1639589" y="2500325"/>
                    </a:cubicBezTo>
                    <a:cubicBezTo>
                      <a:pt x="1055782" y="2611692"/>
                      <a:pt x="472816" y="2303280"/>
                      <a:pt x="236408" y="1757986"/>
                    </a:cubicBezTo>
                    <a:cubicBezTo>
                      <a:pt x="0" y="1212693"/>
                      <a:pt x="173385" y="576371"/>
                      <a:pt x="653738" y="226379"/>
                    </a:cubicBezTo>
                    <a:cubicBezTo>
                      <a:pt x="727060" y="172453"/>
                      <a:pt x="823631" y="161879"/>
                      <a:pt x="906884" y="198663"/>
                    </a:cubicBezTo>
                    <a:cubicBezTo>
                      <a:pt x="990137" y="235446"/>
                      <a:pt x="1047345" y="313963"/>
                      <a:pt x="1056847" y="404483"/>
                    </a:cubicBezTo>
                    <a:cubicBezTo>
                      <a:pt x="1066348" y="495002"/>
                      <a:pt x="1026690" y="583687"/>
                      <a:pt x="952889" y="636956"/>
                    </a:cubicBezTo>
                    <a:cubicBezTo>
                      <a:pt x="664677" y="846950"/>
                      <a:pt x="560646" y="1228743"/>
                      <a:pt x="702491" y="1555920"/>
                    </a:cubicBezTo>
                    <a:cubicBezTo>
                      <a:pt x="844335" y="1883096"/>
                      <a:pt x="1194115" y="2068143"/>
                      <a:pt x="1544400" y="2001323"/>
                    </a:cubicBezTo>
                    <a:cubicBezTo>
                      <a:pt x="1894684" y="1934503"/>
                      <a:pt x="2151780" y="1633687"/>
                      <a:pt x="2163223" y="1277270"/>
                    </a:cubicBezTo>
                    <a:cubicBezTo>
                      <a:pt x="2174665" y="920853"/>
                      <a:pt x="1937392" y="604167"/>
                      <a:pt x="1592115" y="515017"/>
                    </a:cubicBezTo>
                    <a:cubicBezTo>
                      <a:pt x="1503887" y="492657"/>
                      <a:pt x="1434367" y="424799"/>
                      <a:pt x="1409879" y="337138"/>
                    </a:cubicBezTo>
                    <a:cubicBezTo>
                      <a:pt x="1385391" y="249478"/>
                      <a:pt x="1409677" y="155414"/>
                      <a:pt x="1473543" y="90567"/>
                    </a:cubicBezTo>
                    <a:cubicBezTo>
                      <a:pt x="1537409" y="25719"/>
                      <a:pt x="1631091" y="0"/>
                      <a:pt x="1719115" y="23148"/>
                    </a:cubicBezTo>
                    <a:close/>
                  </a:path>
                </a:pathLst>
              </a:custGeom>
              <a:solidFill>
                <a:srgbClr val="F14A16"/>
              </a:solidFill>
            </p:spPr>
          </p:sp>
        </p:grpSp>
      </p:grpSp>
      <p:grpSp>
        <p:nvGrpSpPr>
          <p:cNvPr id="17" name="Group 17"/>
          <p:cNvGrpSpPr/>
          <p:nvPr/>
        </p:nvGrpSpPr>
        <p:grpSpPr>
          <a:xfrm>
            <a:off x="9398182" y="4391080"/>
            <a:ext cx="2555260" cy="2555260"/>
            <a:chOff x="0" y="0"/>
            <a:chExt cx="3407014" cy="3407014"/>
          </a:xfrm>
        </p:grpSpPr>
        <p:sp>
          <p:nvSpPr>
            <p:cNvPr id="18" name="TextBox 18"/>
            <p:cNvSpPr txBox="1"/>
            <p:nvPr/>
          </p:nvSpPr>
          <p:spPr>
            <a:xfrm>
              <a:off x="1135198" y="1362262"/>
              <a:ext cx="1136618"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95%</a:t>
              </a:r>
            </a:p>
          </p:txBody>
        </p:sp>
        <p:grpSp>
          <p:nvGrpSpPr>
            <p:cNvPr id="19" name="Group 19"/>
            <p:cNvGrpSpPr>
              <a:grpSpLocks noChangeAspect="1"/>
            </p:cNvGrpSpPr>
            <p:nvPr/>
          </p:nvGrpSpPr>
          <p:grpSpPr>
            <a:xfrm>
              <a:off x="0" y="0"/>
              <a:ext cx="3407014" cy="3407014"/>
              <a:chOff x="0" y="0"/>
              <a:chExt cx="2540000" cy="2540000"/>
            </a:xfrm>
          </p:grpSpPr>
          <p:sp>
            <p:nvSpPr>
              <p:cNvPr id="20" name="Freeform 20"/>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21" name="Freeform 21"/>
              <p:cNvSpPr/>
              <p:nvPr/>
            </p:nvSpPr>
            <p:spPr>
              <a:xfrm>
                <a:off x="-130817" y="17180"/>
                <a:ext cx="2698122" cy="2601329"/>
              </a:xfrm>
              <a:custGeom>
                <a:avLst/>
                <a:gdLst/>
                <a:ahLst/>
                <a:cxnLst/>
                <a:rect l="l" t="t" r="r" b="b"/>
                <a:pathLst>
                  <a:path w="2698122" h="2601329">
                    <a:moveTo>
                      <a:pt x="1718317" y="23148"/>
                    </a:moveTo>
                    <a:cubicBezTo>
                      <a:pt x="2301021" y="173601"/>
                      <a:pt x="2698122" y="712377"/>
                      <a:pt x="2669366" y="1313503"/>
                    </a:cubicBezTo>
                    <a:cubicBezTo>
                      <a:pt x="2640611" y="1914630"/>
                      <a:pt x="2193893" y="2413040"/>
                      <a:pt x="1599489" y="2507184"/>
                    </a:cubicBezTo>
                    <a:cubicBezTo>
                      <a:pt x="1005084" y="2601329"/>
                      <a:pt x="426214" y="2265356"/>
                      <a:pt x="213107" y="1702537"/>
                    </a:cubicBezTo>
                    <a:cubicBezTo>
                      <a:pt x="0" y="1139717"/>
                      <a:pt x="211175" y="504600"/>
                      <a:pt x="718867" y="181445"/>
                    </a:cubicBezTo>
                    <a:cubicBezTo>
                      <a:pt x="795430" y="132229"/>
                      <a:pt x="892474" y="127740"/>
                      <a:pt x="973253" y="169678"/>
                    </a:cubicBezTo>
                    <a:cubicBezTo>
                      <a:pt x="1054032" y="211617"/>
                      <a:pt x="1106198" y="293571"/>
                      <a:pt x="1109996" y="384509"/>
                    </a:cubicBezTo>
                    <a:cubicBezTo>
                      <a:pt x="1113795" y="475446"/>
                      <a:pt x="1068647" y="561466"/>
                      <a:pt x="991647" y="609995"/>
                    </a:cubicBezTo>
                    <a:cubicBezTo>
                      <a:pt x="687032" y="803888"/>
                      <a:pt x="560327" y="1184958"/>
                      <a:pt x="688191" y="1522650"/>
                    </a:cubicBezTo>
                    <a:cubicBezTo>
                      <a:pt x="816055" y="1860341"/>
                      <a:pt x="1163377" y="2061925"/>
                      <a:pt x="1520020" y="2005439"/>
                    </a:cubicBezTo>
                    <a:cubicBezTo>
                      <a:pt x="1876663" y="1948952"/>
                      <a:pt x="2144693" y="1649906"/>
                      <a:pt x="2161947" y="1289230"/>
                    </a:cubicBezTo>
                    <a:cubicBezTo>
                      <a:pt x="2179200" y="928554"/>
                      <a:pt x="1940939" y="605289"/>
                      <a:pt x="1591317" y="515017"/>
                    </a:cubicBezTo>
                    <a:cubicBezTo>
                      <a:pt x="1503089" y="492657"/>
                      <a:pt x="1433569" y="424799"/>
                      <a:pt x="1409081" y="337138"/>
                    </a:cubicBezTo>
                    <a:cubicBezTo>
                      <a:pt x="1384593" y="249478"/>
                      <a:pt x="1408879" y="155414"/>
                      <a:pt x="1472745" y="90567"/>
                    </a:cubicBezTo>
                    <a:cubicBezTo>
                      <a:pt x="1536611" y="25719"/>
                      <a:pt x="1630293" y="0"/>
                      <a:pt x="1718317" y="23148"/>
                    </a:cubicBezTo>
                    <a:close/>
                  </a:path>
                </a:pathLst>
              </a:custGeom>
              <a:solidFill>
                <a:srgbClr val="F14A16"/>
              </a:solidFill>
            </p:spPr>
          </p:sp>
        </p:grpSp>
      </p:grpSp>
      <p:sp>
        <p:nvSpPr>
          <p:cNvPr id="22" name="TextBox 22"/>
          <p:cNvSpPr txBox="1"/>
          <p:nvPr/>
        </p:nvSpPr>
        <p:spPr>
          <a:xfrm>
            <a:off x="2696526" y="1975064"/>
            <a:ext cx="12854062" cy="1273683"/>
          </a:xfrm>
          <a:prstGeom prst="rect">
            <a:avLst/>
          </a:prstGeom>
        </p:spPr>
        <p:txBody>
          <a:bodyPr lIns="0" tIns="0" rIns="0" bIns="0" rtlCol="0" anchor="t">
            <a:spAutoFit/>
          </a:bodyPr>
          <a:lstStyle/>
          <a:p>
            <a:pPr algn="ctr">
              <a:lnSpc>
                <a:spcPts val="10085"/>
              </a:lnSpc>
            </a:pPr>
            <a:r>
              <a:rPr lang="en-US" sz="8199" dirty="0">
                <a:solidFill>
                  <a:srgbClr val="000000"/>
                </a:solidFill>
                <a:latin typeface="League Spartan"/>
              </a:rPr>
              <a:t>Accuracy</a:t>
            </a:r>
          </a:p>
        </p:txBody>
      </p:sp>
      <p:sp>
        <p:nvSpPr>
          <p:cNvPr id="23" name="TextBox 23"/>
          <p:cNvSpPr txBox="1"/>
          <p:nvPr/>
        </p:nvSpPr>
        <p:spPr>
          <a:xfrm>
            <a:off x="12611945" y="7173779"/>
            <a:ext cx="1997551" cy="874706"/>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Random Forest Classifier</a:t>
            </a:r>
          </a:p>
          <a:p>
            <a:pPr algn="ctr">
              <a:lnSpc>
                <a:spcPts val="2335"/>
              </a:lnSpc>
            </a:pPr>
            <a:endParaRPr lang="en-US" sz="1898">
              <a:solidFill>
                <a:srgbClr val="000000"/>
              </a:solidFill>
              <a:latin typeface="League Spartan"/>
            </a:endParaRPr>
          </a:p>
        </p:txBody>
      </p:sp>
      <p:sp>
        <p:nvSpPr>
          <p:cNvPr id="24" name="TextBox 24"/>
          <p:cNvSpPr txBox="1"/>
          <p:nvPr/>
        </p:nvSpPr>
        <p:spPr>
          <a:xfrm>
            <a:off x="739862" y="7320769"/>
            <a:ext cx="1997551" cy="580726"/>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Decision Tree</a:t>
            </a:r>
          </a:p>
          <a:p>
            <a:pPr algn="ctr">
              <a:lnSpc>
                <a:spcPts val="2335"/>
              </a:lnSpc>
            </a:pPr>
            <a:endParaRPr lang="en-US" sz="1898">
              <a:solidFill>
                <a:srgbClr val="000000"/>
              </a:solidFill>
              <a:latin typeface="League Spartan"/>
            </a:endParaRPr>
          </a:p>
        </p:txBody>
      </p:sp>
      <p:sp>
        <p:nvSpPr>
          <p:cNvPr id="25" name="TextBox 25"/>
          <p:cNvSpPr txBox="1"/>
          <p:nvPr/>
        </p:nvSpPr>
        <p:spPr>
          <a:xfrm>
            <a:off x="3213855" y="7324387"/>
            <a:ext cx="2926848" cy="286745"/>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GAussianNaiveBayes</a:t>
            </a:r>
          </a:p>
        </p:txBody>
      </p:sp>
      <p:sp>
        <p:nvSpPr>
          <p:cNvPr id="26" name="TextBox 26"/>
          <p:cNvSpPr txBox="1"/>
          <p:nvPr/>
        </p:nvSpPr>
        <p:spPr>
          <a:xfrm>
            <a:off x="6578409" y="7324387"/>
            <a:ext cx="2659788" cy="286745"/>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KNeighborsClassifier</a:t>
            </a:r>
          </a:p>
        </p:txBody>
      </p:sp>
      <p:sp>
        <p:nvSpPr>
          <p:cNvPr id="27" name="TextBox 27"/>
          <p:cNvSpPr txBox="1"/>
          <p:nvPr/>
        </p:nvSpPr>
        <p:spPr>
          <a:xfrm>
            <a:off x="3333583" y="3239222"/>
            <a:ext cx="11809228" cy="464820"/>
          </a:xfrm>
          <a:prstGeom prst="rect">
            <a:avLst/>
          </a:prstGeom>
        </p:spPr>
        <p:txBody>
          <a:bodyPr lIns="0" tIns="0" rIns="0" bIns="0" rtlCol="0" anchor="t">
            <a:spAutoFit/>
          </a:bodyPr>
          <a:lstStyle/>
          <a:p>
            <a:pPr algn="ctr">
              <a:lnSpc>
                <a:spcPts val="3690"/>
              </a:lnSpc>
            </a:pPr>
            <a:r>
              <a:rPr lang="en-US" sz="3000">
                <a:solidFill>
                  <a:srgbClr val="000000"/>
                </a:solidFill>
                <a:latin typeface="Times Neue Roman"/>
              </a:rPr>
              <a:t>Following through the six classifiers, we been through the comparison of: </a:t>
            </a:r>
          </a:p>
        </p:txBody>
      </p:sp>
      <p:pic>
        <p:nvPicPr>
          <p:cNvPr id="28" name="Picture 28"/>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985"/>
          <a:stretch/>
        </p:blipFill>
        <p:spPr>
          <a:xfrm>
            <a:off x="16512592" y="205733"/>
            <a:ext cx="1740378" cy="1769331"/>
          </a:xfrm>
          <a:prstGeom prst="rect">
            <a:avLst/>
          </a:prstGeom>
        </p:spPr>
      </p:pic>
      <p:pic>
        <p:nvPicPr>
          <p:cNvPr id="29" name="Picture 2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322681" y="8525345"/>
            <a:ext cx="1499906" cy="1746616"/>
          </a:xfrm>
          <a:prstGeom prst="rect">
            <a:avLst/>
          </a:prstGeom>
        </p:spPr>
      </p:pic>
      <p:grpSp>
        <p:nvGrpSpPr>
          <p:cNvPr id="30" name="Group 30"/>
          <p:cNvGrpSpPr/>
          <p:nvPr/>
        </p:nvGrpSpPr>
        <p:grpSpPr>
          <a:xfrm>
            <a:off x="12333091" y="4391080"/>
            <a:ext cx="2555260" cy="2555260"/>
            <a:chOff x="0" y="0"/>
            <a:chExt cx="3407014" cy="3407014"/>
          </a:xfrm>
        </p:grpSpPr>
        <p:sp>
          <p:nvSpPr>
            <p:cNvPr id="31" name="TextBox 31"/>
            <p:cNvSpPr txBox="1"/>
            <p:nvPr/>
          </p:nvSpPr>
          <p:spPr>
            <a:xfrm>
              <a:off x="1123394" y="1362262"/>
              <a:ext cx="1160225"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96%</a:t>
              </a:r>
            </a:p>
          </p:txBody>
        </p:sp>
        <p:grpSp>
          <p:nvGrpSpPr>
            <p:cNvPr id="32" name="Group 32"/>
            <p:cNvGrpSpPr>
              <a:grpSpLocks noChangeAspect="1"/>
            </p:cNvGrpSpPr>
            <p:nvPr/>
          </p:nvGrpSpPr>
          <p:grpSpPr>
            <a:xfrm>
              <a:off x="0" y="0"/>
              <a:ext cx="3407014" cy="3407014"/>
              <a:chOff x="0" y="0"/>
              <a:chExt cx="2540000" cy="2540000"/>
            </a:xfrm>
          </p:grpSpPr>
          <p:sp>
            <p:nvSpPr>
              <p:cNvPr id="33" name="Freeform 33"/>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34" name="Freeform 34"/>
              <p:cNvSpPr/>
              <p:nvPr/>
            </p:nvSpPr>
            <p:spPr>
              <a:xfrm>
                <a:off x="-126256" y="17180"/>
                <a:ext cx="2702367" cy="2589173"/>
              </a:xfrm>
              <a:custGeom>
                <a:avLst/>
                <a:gdLst/>
                <a:ahLst/>
                <a:cxnLst/>
                <a:rect l="l" t="t" r="r" b="b"/>
                <a:pathLst>
                  <a:path w="2702367" h="2589173">
                    <a:moveTo>
                      <a:pt x="1713756" y="23148"/>
                    </a:moveTo>
                    <a:cubicBezTo>
                      <a:pt x="2303722" y="175476"/>
                      <a:pt x="2702366" y="725336"/>
                      <a:pt x="2663696" y="1333421"/>
                    </a:cubicBezTo>
                    <a:cubicBezTo>
                      <a:pt x="2625025" y="1941507"/>
                      <a:pt x="2159939" y="2436438"/>
                      <a:pt x="1555429" y="2512806"/>
                    </a:cubicBezTo>
                    <a:cubicBezTo>
                      <a:pt x="950920" y="2589173"/>
                      <a:pt x="377360" y="2225453"/>
                      <a:pt x="188680" y="1646088"/>
                    </a:cubicBezTo>
                    <a:cubicBezTo>
                      <a:pt x="0" y="1066724"/>
                      <a:pt x="249375" y="435001"/>
                      <a:pt x="782924" y="140739"/>
                    </a:cubicBezTo>
                    <a:cubicBezTo>
                      <a:pt x="862426" y="96428"/>
                      <a:pt x="959560" y="98041"/>
                      <a:pt x="1037547" y="144969"/>
                    </a:cubicBezTo>
                    <a:cubicBezTo>
                      <a:pt x="1115533" y="191897"/>
                      <a:pt x="1162450" y="276964"/>
                      <a:pt x="1160531" y="367961"/>
                    </a:cubicBezTo>
                    <a:cubicBezTo>
                      <a:pt x="1158612" y="458958"/>
                      <a:pt x="1108152" y="541973"/>
                      <a:pt x="1028257" y="585572"/>
                    </a:cubicBezTo>
                    <a:cubicBezTo>
                      <a:pt x="708128" y="762128"/>
                      <a:pt x="558502" y="1141162"/>
                      <a:pt x="671710" y="1488781"/>
                    </a:cubicBezTo>
                    <a:cubicBezTo>
                      <a:pt x="784919" y="1836400"/>
                      <a:pt x="1129054" y="2054632"/>
                      <a:pt x="1491760" y="2008811"/>
                    </a:cubicBezTo>
                    <a:cubicBezTo>
                      <a:pt x="1854465" y="1962991"/>
                      <a:pt x="2133517" y="1666032"/>
                      <a:pt x="2156720" y="1301181"/>
                    </a:cubicBezTo>
                    <a:cubicBezTo>
                      <a:pt x="2179922" y="936329"/>
                      <a:pt x="1940736" y="606414"/>
                      <a:pt x="1586756" y="515017"/>
                    </a:cubicBezTo>
                    <a:cubicBezTo>
                      <a:pt x="1498528" y="492657"/>
                      <a:pt x="1429008" y="424799"/>
                      <a:pt x="1404520" y="337138"/>
                    </a:cubicBezTo>
                    <a:cubicBezTo>
                      <a:pt x="1380032" y="249478"/>
                      <a:pt x="1404318" y="155414"/>
                      <a:pt x="1468184" y="90567"/>
                    </a:cubicBezTo>
                    <a:cubicBezTo>
                      <a:pt x="1532050" y="25719"/>
                      <a:pt x="1625732" y="0"/>
                      <a:pt x="1713756" y="23148"/>
                    </a:cubicBezTo>
                    <a:close/>
                  </a:path>
                </a:pathLst>
              </a:custGeom>
              <a:solidFill>
                <a:srgbClr val="F14A16"/>
              </a:solidFill>
            </p:spPr>
          </p:sp>
        </p:grpSp>
      </p:grpSp>
      <p:grpSp>
        <p:nvGrpSpPr>
          <p:cNvPr id="35" name="Group 35"/>
          <p:cNvGrpSpPr/>
          <p:nvPr/>
        </p:nvGrpSpPr>
        <p:grpSpPr>
          <a:xfrm>
            <a:off x="15271733" y="4391080"/>
            <a:ext cx="2555260" cy="2555260"/>
            <a:chOff x="0" y="0"/>
            <a:chExt cx="3407014" cy="3407014"/>
          </a:xfrm>
        </p:grpSpPr>
        <p:sp>
          <p:nvSpPr>
            <p:cNvPr id="36" name="TextBox 36"/>
            <p:cNvSpPr txBox="1"/>
            <p:nvPr/>
          </p:nvSpPr>
          <p:spPr>
            <a:xfrm>
              <a:off x="1123631" y="1362262"/>
              <a:ext cx="1159752" cy="634865"/>
            </a:xfrm>
            <a:prstGeom prst="rect">
              <a:avLst/>
            </a:prstGeom>
          </p:spPr>
          <p:txBody>
            <a:bodyPr lIns="0" tIns="0" rIns="0" bIns="0" rtlCol="0" anchor="t">
              <a:spAutoFit/>
            </a:bodyPr>
            <a:lstStyle/>
            <a:p>
              <a:pPr algn="ctr">
                <a:lnSpc>
                  <a:spcPts val="4066"/>
                </a:lnSpc>
              </a:pPr>
              <a:r>
                <a:rPr lang="en-US" sz="2904">
                  <a:solidFill>
                    <a:srgbClr val="000000"/>
                  </a:solidFill>
                  <a:latin typeface="League Spartan"/>
                </a:rPr>
                <a:t>97%</a:t>
              </a:r>
            </a:p>
          </p:txBody>
        </p:sp>
        <p:grpSp>
          <p:nvGrpSpPr>
            <p:cNvPr id="37" name="Group 37"/>
            <p:cNvGrpSpPr>
              <a:grpSpLocks noChangeAspect="1"/>
            </p:cNvGrpSpPr>
            <p:nvPr/>
          </p:nvGrpSpPr>
          <p:grpSpPr>
            <a:xfrm>
              <a:off x="0" y="0"/>
              <a:ext cx="3407014" cy="3407014"/>
              <a:chOff x="0" y="0"/>
              <a:chExt cx="2540000" cy="2540000"/>
            </a:xfrm>
          </p:grpSpPr>
          <p:sp>
            <p:nvSpPr>
              <p:cNvPr id="38" name="Freeform 38"/>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C9918"/>
              </a:solidFill>
            </p:spPr>
          </p:sp>
          <p:sp>
            <p:nvSpPr>
              <p:cNvPr id="39" name="Freeform 39"/>
              <p:cNvSpPr/>
              <p:nvPr/>
            </p:nvSpPr>
            <p:spPr>
              <a:xfrm>
                <a:off x="-117930" y="17180"/>
                <a:ext cx="2702759" cy="2575233"/>
              </a:xfrm>
              <a:custGeom>
                <a:avLst/>
                <a:gdLst/>
                <a:ahLst/>
                <a:cxnLst/>
                <a:rect l="l" t="t" r="r" b="b"/>
                <a:pathLst>
                  <a:path w="2702759" h="2575233">
                    <a:moveTo>
                      <a:pt x="1705430" y="23148"/>
                    </a:moveTo>
                    <a:cubicBezTo>
                      <a:pt x="2302678" y="177357"/>
                      <a:pt x="2702760" y="738418"/>
                      <a:pt x="2653947" y="1353319"/>
                    </a:cubicBezTo>
                    <a:cubicBezTo>
                      <a:pt x="2605135" y="1968221"/>
                      <a:pt x="2121545" y="2459134"/>
                      <a:pt x="1507448" y="2517184"/>
                    </a:cubicBezTo>
                    <a:cubicBezTo>
                      <a:pt x="893350" y="2575233"/>
                      <a:pt x="326338" y="2183630"/>
                      <a:pt x="163169" y="1588767"/>
                    </a:cubicBezTo>
                    <a:cubicBezTo>
                      <a:pt x="0" y="993904"/>
                      <a:pt x="287863" y="367813"/>
                      <a:pt x="845636" y="104422"/>
                    </a:cubicBezTo>
                    <a:cubicBezTo>
                      <a:pt x="927764" y="65190"/>
                      <a:pt x="1024605" y="72900"/>
                      <a:pt x="1099491" y="124631"/>
                    </a:cubicBezTo>
                    <a:cubicBezTo>
                      <a:pt x="1174377" y="176363"/>
                      <a:pt x="1215859" y="264209"/>
                      <a:pt x="1208231" y="354906"/>
                    </a:cubicBezTo>
                    <a:cubicBezTo>
                      <a:pt x="1200602" y="445603"/>
                      <a:pt x="1145029" y="525285"/>
                      <a:pt x="1062554" y="563781"/>
                    </a:cubicBezTo>
                    <a:cubicBezTo>
                      <a:pt x="727890" y="721816"/>
                      <a:pt x="555172" y="1097471"/>
                      <a:pt x="653073" y="1454388"/>
                    </a:cubicBezTo>
                    <a:cubicBezTo>
                      <a:pt x="750975" y="1811306"/>
                      <a:pt x="1091182" y="2046268"/>
                      <a:pt x="1459641" y="2011438"/>
                    </a:cubicBezTo>
                    <a:cubicBezTo>
                      <a:pt x="1828099" y="1976609"/>
                      <a:pt x="2118253" y="1682060"/>
                      <a:pt x="2147540" y="1313120"/>
                    </a:cubicBezTo>
                    <a:cubicBezTo>
                      <a:pt x="2176828" y="944179"/>
                      <a:pt x="1936779" y="607542"/>
                      <a:pt x="1578430" y="515017"/>
                    </a:cubicBezTo>
                    <a:cubicBezTo>
                      <a:pt x="1490202" y="492657"/>
                      <a:pt x="1420682" y="424799"/>
                      <a:pt x="1396194" y="337138"/>
                    </a:cubicBezTo>
                    <a:cubicBezTo>
                      <a:pt x="1371706" y="249478"/>
                      <a:pt x="1395992" y="155414"/>
                      <a:pt x="1459858" y="90567"/>
                    </a:cubicBezTo>
                    <a:cubicBezTo>
                      <a:pt x="1523724" y="25719"/>
                      <a:pt x="1617406" y="0"/>
                      <a:pt x="1705430" y="23148"/>
                    </a:cubicBezTo>
                    <a:close/>
                  </a:path>
                </a:pathLst>
              </a:custGeom>
              <a:solidFill>
                <a:srgbClr val="F14A16"/>
              </a:solidFill>
            </p:spPr>
          </p:sp>
        </p:grpSp>
      </p:grpSp>
      <p:sp>
        <p:nvSpPr>
          <p:cNvPr id="40" name="TextBox 40"/>
          <p:cNvSpPr txBox="1"/>
          <p:nvPr/>
        </p:nvSpPr>
        <p:spPr>
          <a:xfrm>
            <a:off x="9558167" y="7177397"/>
            <a:ext cx="2235290" cy="580726"/>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Support Vector Machine</a:t>
            </a:r>
          </a:p>
        </p:txBody>
      </p:sp>
      <p:sp>
        <p:nvSpPr>
          <p:cNvPr id="41" name="TextBox 41"/>
          <p:cNvSpPr txBox="1"/>
          <p:nvPr/>
        </p:nvSpPr>
        <p:spPr>
          <a:xfrm>
            <a:off x="15550588" y="7173779"/>
            <a:ext cx="1997551" cy="874706"/>
          </a:xfrm>
          <a:prstGeom prst="rect">
            <a:avLst/>
          </a:prstGeom>
        </p:spPr>
        <p:txBody>
          <a:bodyPr lIns="0" tIns="0" rIns="0" bIns="0" rtlCol="0" anchor="t">
            <a:spAutoFit/>
          </a:bodyPr>
          <a:lstStyle/>
          <a:p>
            <a:pPr algn="ctr">
              <a:lnSpc>
                <a:spcPts val="2335"/>
              </a:lnSpc>
            </a:pPr>
            <a:r>
              <a:rPr lang="en-US" sz="1898">
                <a:solidFill>
                  <a:srgbClr val="000000"/>
                </a:solidFill>
                <a:latin typeface="League Spartan"/>
              </a:rPr>
              <a:t>LinearDiscriminantAnalysis</a:t>
            </a:r>
          </a:p>
          <a:p>
            <a:pPr algn="ctr">
              <a:lnSpc>
                <a:spcPts val="2335"/>
              </a:lnSpc>
            </a:pPr>
            <a:endParaRPr lang="en-US" sz="1898">
              <a:solidFill>
                <a:srgbClr val="000000"/>
              </a:solidFill>
              <a:latin typeface="League Spart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alphaModFix amt="9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46545" b="41314"/>
          <a:stretch/>
        </p:blipFill>
        <p:spPr>
          <a:xfrm>
            <a:off x="0" y="6587870"/>
            <a:ext cx="3369378" cy="369913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50816" y="500344"/>
            <a:ext cx="1499906" cy="1746616"/>
          </a:xfrm>
          <a:prstGeom prst="rect">
            <a:avLst/>
          </a:prstGeom>
        </p:spPr>
      </p:pic>
      <p:pic>
        <p:nvPicPr>
          <p:cNvPr id="4" name="Picture 4"/>
          <p:cNvPicPr>
            <a:picLocks noChangeAspect="1"/>
          </p:cNvPicPr>
          <p:nvPr/>
        </p:nvPicPr>
        <p:blipFill rotWithShape="1">
          <a:blip r:embed="rId6">
            <a:alphaModFix amt="85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t="53410" r="50990"/>
          <a:stretch/>
        </p:blipFill>
        <p:spPr>
          <a:xfrm>
            <a:off x="12868174" y="-1"/>
            <a:ext cx="5419826" cy="5152229"/>
          </a:xfrm>
          <a:prstGeom prst="rect">
            <a:avLst/>
          </a:prstGeom>
        </p:spPr>
      </p:pic>
      <p:pic>
        <p:nvPicPr>
          <p:cNvPr id="5" name="Picture 5"/>
          <p:cNvPicPr>
            <a:picLocks noChangeAspect="1"/>
          </p:cNvPicPr>
          <p:nvPr/>
        </p:nvPicPr>
        <p:blipFill>
          <a:blip r:embed="rId8"/>
          <a:srcRect/>
          <a:stretch>
            <a:fillRect/>
          </a:stretch>
        </p:blipFill>
        <p:spPr>
          <a:xfrm>
            <a:off x="3399775" y="1950429"/>
            <a:ext cx="11488450" cy="7696193"/>
          </a:xfrm>
          <a:prstGeom prst="rect">
            <a:avLst/>
          </a:prstGeom>
        </p:spPr>
      </p:pic>
      <p:sp>
        <p:nvSpPr>
          <p:cNvPr id="6" name="TextBox 6"/>
          <p:cNvSpPr txBox="1"/>
          <p:nvPr/>
        </p:nvSpPr>
        <p:spPr>
          <a:xfrm>
            <a:off x="3200400" y="843909"/>
            <a:ext cx="10736412" cy="1059485"/>
          </a:xfrm>
          <a:prstGeom prst="rect">
            <a:avLst/>
          </a:prstGeom>
        </p:spPr>
        <p:txBody>
          <a:bodyPr lIns="0" tIns="0" rIns="0" bIns="0" rtlCol="0" anchor="t">
            <a:spAutoFit/>
          </a:bodyPr>
          <a:lstStyle/>
          <a:p>
            <a:pPr algn="just">
              <a:lnSpc>
                <a:spcPts val="8489"/>
              </a:lnSpc>
            </a:pPr>
            <a:r>
              <a:rPr lang="en-US" sz="6901" dirty="0">
                <a:solidFill>
                  <a:srgbClr val="000000"/>
                </a:solidFill>
                <a:latin typeface="League Spartan"/>
              </a:rPr>
              <a:t>Results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8BD8D04C-5E58-B46F-96E0-81EAD3DF60B9}"/>
              </a:ext>
            </a:extLst>
          </p:cNvPr>
          <p:cNvPicPr>
            <a:picLocks noChangeAspect="1"/>
          </p:cNvPicPr>
          <p:nvPr/>
        </p:nvPicPr>
        <p:blipFill rotWithShape="1">
          <a:blip r:embed="rId2">
            <a:alphaModFix amt="9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46545" b="41314"/>
          <a:stretch/>
        </p:blipFill>
        <p:spPr>
          <a:xfrm>
            <a:off x="0" y="7944590"/>
            <a:ext cx="2133600" cy="2342410"/>
          </a:xfrm>
          <a:prstGeom prst="rect">
            <a:avLst/>
          </a:prstGeom>
        </p:spPr>
      </p:pic>
      <p:pic>
        <p:nvPicPr>
          <p:cNvPr id="2" name="Picture 2"/>
          <p:cNvPicPr>
            <a:picLocks noChangeAspect="1"/>
          </p:cNvPicPr>
          <p:nvPr/>
        </p:nvPicPr>
        <p:blipFill rotWithShape="1">
          <a:blip r:embed="rId4">
            <a:alphaModFix amt="5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t="26999" r="14379"/>
          <a:stretch/>
        </p:blipFill>
        <p:spPr>
          <a:xfrm>
            <a:off x="11288025" y="0"/>
            <a:ext cx="6999975" cy="596834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29367" y="8327885"/>
            <a:ext cx="1499906" cy="1746616"/>
          </a:xfrm>
          <a:prstGeom prst="rect">
            <a:avLst/>
          </a:prstGeom>
        </p:spPr>
      </p:pic>
      <p:grpSp>
        <p:nvGrpSpPr>
          <p:cNvPr id="5" name="Group 5"/>
          <p:cNvGrpSpPr/>
          <p:nvPr/>
        </p:nvGrpSpPr>
        <p:grpSpPr>
          <a:xfrm>
            <a:off x="499948" y="7515118"/>
            <a:ext cx="1057504" cy="105750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7" name="TextBox 7"/>
          <p:cNvSpPr txBox="1"/>
          <p:nvPr/>
        </p:nvSpPr>
        <p:spPr>
          <a:xfrm>
            <a:off x="1028700" y="494195"/>
            <a:ext cx="10736412" cy="1059485"/>
          </a:xfrm>
          <a:prstGeom prst="rect">
            <a:avLst/>
          </a:prstGeom>
        </p:spPr>
        <p:txBody>
          <a:bodyPr lIns="0" tIns="0" rIns="0" bIns="0" rtlCol="0" anchor="t">
            <a:spAutoFit/>
          </a:bodyPr>
          <a:lstStyle/>
          <a:p>
            <a:pPr algn="just">
              <a:lnSpc>
                <a:spcPts val="8489"/>
              </a:lnSpc>
            </a:pPr>
            <a:r>
              <a:rPr lang="en-US" sz="6901">
                <a:solidFill>
                  <a:srgbClr val="000000"/>
                </a:solidFill>
                <a:latin typeface="League Spartan"/>
              </a:rPr>
              <a:t>Observation</a:t>
            </a:r>
          </a:p>
        </p:txBody>
      </p:sp>
      <p:sp>
        <p:nvSpPr>
          <p:cNvPr id="8" name="TextBox 8"/>
          <p:cNvSpPr txBox="1"/>
          <p:nvPr/>
        </p:nvSpPr>
        <p:spPr>
          <a:xfrm>
            <a:off x="2325065" y="2037486"/>
            <a:ext cx="14934235" cy="7560023"/>
          </a:xfrm>
          <a:prstGeom prst="rect">
            <a:avLst/>
          </a:prstGeom>
        </p:spPr>
        <p:txBody>
          <a:bodyPr lIns="0" tIns="0" rIns="0" bIns="0" rtlCol="0" anchor="t">
            <a:spAutoFit/>
          </a:bodyPr>
          <a:lstStyle/>
          <a:p>
            <a:pPr algn="just">
              <a:lnSpc>
                <a:spcPts val="3987"/>
              </a:lnSpc>
            </a:pPr>
            <a:r>
              <a:rPr lang="en-US" sz="3242" dirty="0">
                <a:solidFill>
                  <a:srgbClr val="000000"/>
                </a:solidFill>
                <a:latin typeface="Times Neue Roman"/>
              </a:rPr>
              <a:t>From the table, we can see that the Decision tree speed is 3.26 which takes more time compared to every classifier also the accuracy is 0.65 which is least accuracy as we can see in the table so we can ignore and </a:t>
            </a:r>
            <a:r>
              <a:rPr lang="en-US" sz="3242" dirty="0" err="1">
                <a:solidFill>
                  <a:srgbClr val="000000"/>
                </a:solidFill>
                <a:latin typeface="Times Neue Roman"/>
              </a:rPr>
              <a:t>GAussianNaiveBayes</a:t>
            </a:r>
            <a:r>
              <a:rPr lang="en-US" sz="3242" dirty="0">
                <a:solidFill>
                  <a:srgbClr val="000000"/>
                </a:solidFill>
                <a:latin typeface="Times Neue Roman"/>
              </a:rPr>
              <a:t> speed is 0.33 which takes the least time, but the accuracy is 0.89 which is less. If we compare RF from the table, we can see speed is 2.21 which takes a large amount of time, and the accuracy is 0.96 which is good. SVM speed is 0.35 and the accuracy is 0.95 which is good. KNN takes the least time and accuracy is also good. If we compare the LDA speed is 0.34 and the accuracy is 0.97 which is a very less time and very good accuracy</a:t>
            </a:r>
          </a:p>
          <a:p>
            <a:pPr algn="just">
              <a:lnSpc>
                <a:spcPts val="3987"/>
              </a:lnSpc>
            </a:pPr>
            <a:r>
              <a:rPr lang="en-US" sz="3242" dirty="0">
                <a:solidFill>
                  <a:srgbClr val="000000"/>
                </a:solidFill>
                <a:latin typeface="Times Neue Roman"/>
              </a:rPr>
              <a:t>Best to least of classifiers after results :</a:t>
            </a:r>
          </a:p>
          <a:p>
            <a:pPr algn="just">
              <a:lnSpc>
                <a:spcPts val="3987"/>
              </a:lnSpc>
            </a:pPr>
            <a:r>
              <a:rPr lang="en-US" sz="3242" dirty="0">
                <a:solidFill>
                  <a:srgbClr val="000000"/>
                </a:solidFill>
                <a:latin typeface="Times Neue Roman"/>
              </a:rPr>
              <a:t>•LDA</a:t>
            </a:r>
          </a:p>
          <a:p>
            <a:pPr algn="just">
              <a:lnSpc>
                <a:spcPts val="3987"/>
              </a:lnSpc>
            </a:pPr>
            <a:r>
              <a:rPr lang="en-US" sz="3242" dirty="0">
                <a:solidFill>
                  <a:srgbClr val="000000"/>
                </a:solidFill>
                <a:latin typeface="Times Neue Roman"/>
              </a:rPr>
              <a:t>•RF</a:t>
            </a:r>
          </a:p>
          <a:p>
            <a:pPr algn="just">
              <a:lnSpc>
                <a:spcPts val="3987"/>
              </a:lnSpc>
            </a:pPr>
            <a:r>
              <a:rPr lang="en-US" sz="3242" dirty="0">
                <a:solidFill>
                  <a:srgbClr val="000000"/>
                </a:solidFill>
                <a:latin typeface="Times Neue Roman"/>
              </a:rPr>
              <a:t>•SVM</a:t>
            </a:r>
          </a:p>
          <a:p>
            <a:pPr algn="just">
              <a:lnSpc>
                <a:spcPts val="3987"/>
              </a:lnSpc>
            </a:pPr>
            <a:r>
              <a:rPr lang="en-US" sz="3242" dirty="0">
                <a:solidFill>
                  <a:srgbClr val="000000"/>
                </a:solidFill>
                <a:latin typeface="Times Neue Roman"/>
              </a:rPr>
              <a:t>•KNN</a:t>
            </a:r>
          </a:p>
          <a:p>
            <a:pPr algn="just">
              <a:lnSpc>
                <a:spcPts val="3987"/>
              </a:lnSpc>
            </a:pPr>
            <a:r>
              <a:rPr lang="en-US" sz="3242" dirty="0">
                <a:solidFill>
                  <a:srgbClr val="000000"/>
                </a:solidFill>
                <a:latin typeface="Times Neue Roman"/>
              </a:rPr>
              <a:t>•Gaussian </a:t>
            </a:r>
            <a:r>
              <a:rPr lang="en-US" sz="3242" dirty="0" err="1">
                <a:solidFill>
                  <a:srgbClr val="000000"/>
                </a:solidFill>
                <a:latin typeface="Times Neue Roman"/>
              </a:rPr>
              <a:t>Naviebayes</a:t>
            </a:r>
            <a:endParaRPr lang="en-US" sz="3242" dirty="0">
              <a:solidFill>
                <a:srgbClr val="000000"/>
              </a:solidFill>
              <a:latin typeface="Times Neue Roman"/>
            </a:endParaRPr>
          </a:p>
          <a:p>
            <a:pPr algn="just">
              <a:lnSpc>
                <a:spcPts val="3987"/>
              </a:lnSpc>
            </a:pPr>
            <a:r>
              <a:rPr lang="en-US" sz="3242" dirty="0">
                <a:solidFill>
                  <a:srgbClr val="000000"/>
                </a:solidFill>
                <a:latin typeface="Times Neue Roman"/>
              </a:rPr>
              <a:t>•Decision Tree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736</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Times Neue Roman</vt:lpstr>
      <vt:lpstr>League Spartan</vt:lpstr>
      <vt:lpstr>Times New Roman</vt:lpstr>
      <vt:lpstr>Arial</vt:lpstr>
      <vt:lpstr>Times Neue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AN OPTIMAL MACHINE LEARNING CLASSIFIER FOR FACIAL RECOGNITION</dc:title>
  <cp:lastModifiedBy>pavan vishnu sai</cp:lastModifiedBy>
  <cp:revision>3</cp:revision>
  <dcterms:created xsi:type="dcterms:W3CDTF">2006-08-16T00:00:00Z</dcterms:created>
  <dcterms:modified xsi:type="dcterms:W3CDTF">2022-06-24T14:39:50Z</dcterms:modified>
  <dc:identifier>DAFEhC9lHcM</dc:identifier>
</cp:coreProperties>
</file>