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sldIdLst>
    <p:sldId id="256" r:id="rId5"/>
    <p:sldId id="258" r:id="rId6"/>
    <p:sldId id="257" r:id="rId7"/>
    <p:sldId id="289" r:id="rId8"/>
    <p:sldId id="279" r:id="rId9"/>
    <p:sldId id="280" r:id="rId10"/>
    <p:sldId id="291" r:id="rId11"/>
    <p:sldId id="281" r:id="rId12"/>
    <p:sldId id="282" r:id="rId13"/>
    <p:sldId id="261" r:id="rId14"/>
    <p:sldId id="260" r:id="rId15"/>
    <p:sldId id="290" r:id="rId16"/>
    <p:sldId id="276" r:id="rId17"/>
    <p:sldId id="277" r:id="rId18"/>
    <p:sldId id="288" r:id="rId19"/>
    <p:sldId id="283" r:id="rId20"/>
    <p:sldId id="284" r:id="rId21"/>
    <p:sldId id="285" r:id="rId22"/>
    <p:sldId id="286" r:id="rId23"/>
    <p:sldId id="287"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18"/>
  </p:normalViewPr>
  <p:slideViewPr>
    <p:cSldViewPr snapToGrid="0">
      <p:cViewPr varScale="1">
        <p:scale>
          <a:sx n="65" d="100"/>
          <a:sy n="65" d="100"/>
        </p:scale>
        <p:origin x="936" y="66"/>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4/24/2022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4/24/2022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4/24/2022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4/24/2022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4/24/2022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4/24/2022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4/24/2022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4/24/2022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4/24/2022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4/24/2022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4/24/2022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604685" y="868681"/>
            <a:ext cx="9590876" cy="3268979"/>
          </a:xfrm>
        </p:spPr>
        <p:txBody>
          <a:bodyPr/>
          <a:lstStyle/>
          <a:p>
            <a:r>
              <a:rPr lang="en-US" sz="6600" dirty="0">
                <a:solidFill>
                  <a:srgbClr val="FF0000"/>
                </a:solidFill>
              </a:rPr>
              <a:t>Project</a:t>
            </a:r>
            <a:br>
              <a:rPr lang="en-US" sz="6600" dirty="0">
                <a:solidFill>
                  <a:schemeClr val="accent1">
                    <a:lumMod val="75000"/>
                  </a:schemeClr>
                </a:solidFill>
              </a:rPr>
            </a:br>
            <a:r>
              <a:rPr lang="en-US" sz="5400" dirty="0">
                <a:solidFill>
                  <a:schemeClr val="accent1">
                    <a:lumMod val="75000"/>
                  </a:schemeClr>
                </a:solidFill>
              </a:rPr>
              <a:t>Demand Forecasting Of Cars</a:t>
            </a:r>
            <a:endParaRPr lang="en-US" sz="6600" dirty="0">
              <a:solidFill>
                <a:schemeClr val="accent1">
                  <a:lumMod val="75000"/>
                </a:schemeClr>
              </a:solidFill>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544835" y="4549140"/>
            <a:ext cx="8885166" cy="2308860"/>
          </a:xfrm>
        </p:spPr>
        <p:txBody>
          <a:bodyPr/>
          <a:lstStyle/>
          <a:p>
            <a:r>
              <a:rPr lang="en-GB" b="0" i="0" dirty="0">
                <a:solidFill>
                  <a:srgbClr val="4A4A4A"/>
                </a:solidFill>
                <a:effectLst/>
                <a:latin typeface="roboto" panose="02000000000000000000" pitchFamily="2" charset="0"/>
              </a:rPr>
              <a:t> </a:t>
            </a:r>
            <a:endParaRPr lang="en-GB" sz="2800" dirty="0">
              <a:solidFill>
                <a:schemeClr val="bg2">
                  <a:lumMod val="25000"/>
                </a:schemeClr>
              </a:solidFill>
              <a:latin typeface="roboto" panose="02000000000000000000" pitchFamily="2" charset="0"/>
            </a:endParaRPr>
          </a:p>
          <a:p>
            <a:endParaRPr lang="en-GB" sz="2800" dirty="0">
              <a:solidFill>
                <a:schemeClr val="bg2">
                  <a:lumMod val="25000"/>
                </a:schemeClr>
              </a:solidFill>
              <a:latin typeface="roboto" panose="02000000000000000000" pitchFamily="2" charset="0"/>
            </a:endParaRPr>
          </a:p>
          <a:p>
            <a:r>
              <a:rPr lang="en-GB" b="1" dirty="0">
                <a:solidFill>
                  <a:schemeClr val="accent1"/>
                </a:solidFill>
                <a:latin typeface="roboto" panose="02000000000000000000" pitchFamily="2" charset="0"/>
              </a:rPr>
              <a:t>Author:-  Pavan </a:t>
            </a:r>
            <a:r>
              <a:rPr lang="en-GB" b="1" dirty="0" err="1">
                <a:solidFill>
                  <a:schemeClr val="accent1"/>
                </a:solidFill>
                <a:latin typeface="roboto" panose="02000000000000000000" pitchFamily="2" charset="0"/>
              </a:rPr>
              <a:t>Wanjari</a:t>
            </a:r>
            <a:endParaRPr lang="en-GB" b="1" dirty="0">
              <a:solidFill>
                <a:schemeClr val="accent1"/>
              </a:solidFill>
              <a:latin typeface="roboto" panose="02000000000000000000" pitchFamily="2" charset="0"/>
            </a:endParaRP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555204" y="136525"/>
            <a:ext cx="9779183" cy="681052"/>
          </a:xfrm>
        </p:spPr>
        <p:txBody>
          <a:bodyPr/>
          <a:lstStyle/>
          <a:p>
            <a:pPr algn="ctr"/>
            <a:r>
              <a:rPr lang="en-US" sz="4000" dirty="0"/>
              <a:t>Yearly Performance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4/24/2022</a:t>
            </a:fld>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a:t>
            </a:fld>
            <a:endParaRPr lang="en-US" dirty="0"/>
          </a:p>
        </p:txBody>
      </p:sp>
      <p:graphicFrame>
        <p:nvGraphicFramePr>
          <p:cNvPr id="15" name="Table 15">
            <a:extLst>
              <a:ext uri="{FF2B5EF4-FFF2-40B4-BE49-F238E27FC236}">
                <a16:creationId xmlns:a16="http://schemas.microsoft.com/office/drawing/2014/main" id="{0F4F1174-12E4-40D0-9953-D09D8D62F16D}"/>
              </a:ext>
            </a:extLst>
          </p:cNvPr>
          <p:cNvGraphicFramePr>
            <a:graphicFrameLocks noGrp="1"/>
          </p:cNvGraphicFramePr>
          <p:nvPr>
            <p:ph idx="12"/>
            <p:extLst>
              <p:ext uri="{D42A27DB-BD31-4B8C-83A1-F6EECF244321}">
                <p14:modId xmlns:p14="http://schemas.microsoft.com/office/powerpoint/2010/main" val="1238038634"/>
              </p:ext>
            </p:extLst>
          </p:nvPr>
        </p:nvGraphicFramePr>
        <p:xfrm>
          <a:off x="555204" y="4026503"/>
          <a:ext cx="2776855" cy="1916080"/>
        </p:xfrm>
        <a:graphic>
          <a:graphicData uri="http://schemas.openxmlformats.org/drawingml/2006/table">
            <a:tbl>
              <a:tblPr firstRow="1" bandRow="1">
                <a:tableStyleId>{5C22544A-7EE6-4342-B048-85BDC9FD1C3A}</a:tableStyleId>
              </a:tblPr>
              <a:tblGrid>
                <a:gridCol w="1724278">
                  <a:extLst>
                    <a:ext uri="{9D8B030D-6E8A-4147-A177-3AD203B41FA5}">
                      <a16:colId xmlns:a16="http://schemas.microsoft.com/office/drawing/2014/main" val="4107166526"/>
                    </a:ext>
                  </a:extLst>
                </a:gridCol>
                <a:gridCol w="1052577">
                  <a:extLst>
                    <a:ext uri="{9D8B030D-6E8A-4147-A177-3AD203B41FA5}">
                      <a16:colId xmlns:a16="http://schemas.microsoft.com/office/drawing/2014/main" val="1077723687"/>
                    </a:ext>
                  </a:extLst>
                </a:gridCol>
              </a:tblGrid>
              <a:tr h="383216">
                <a:tc>
                  <a:txBody>
                    <a:bodyPr/>
                    <a:lstStyle/>
                    <a:p>
                      <a:r>
                        <a:rPr lang="en-IN" dirty="0"/>
                        <a:t>Year</a:t>
                      </a:r>
                    </a:p>
                  </a:txBody>
                  <a:tcPr/>
                </a:tc>
                <a:tc>
                  <a:txBody>
                    <a:bodyPr/>
                    <a:lstStyle/>
                    <a:p>
                      <a:r>
                        <a:rPr lang="en-IN" dirty="0"/>
                        <a:t>Count</a:t>
                      </a:r>
                    </a:p>
                  </a:txBody>
                  <a:tcPr/>
                </a:tc>
                <a:extLst>
                  <a:ext uri="{0D108BD9-81ED-4DB2-BD59-A6C34878D82A}">
                    <a16:rowId xmlns:a16="http://schemas.microsoft.com/office/drawing/2014/main" val="1279932104"/>
                  </a:ext>
                </a:extLst>
              </a:tr>
              <a:tr h="383216">
                <a:tc>
                  <a:txBody>
                    <a:bodyPr/>
                    <a:lstStyle/>
                    <a:p>
                      <a:r>
                        <a:rPr lang="en-IN" dirty="0"/>
                        <a:t>2019</a:t>
                      </a:r>
                    </a:p>
                  </a:txBody>
                  <a:tcPr/>
                </a:tc>
                <a:tc>
                  <a:txBody>
                    <a:bodyPr/>
                    <a:lstStyle/>
                    <a:p>
                      <a:r>
                        <a:rPr lang="en-IN" dirty="0"/>
                        <a:t>7286</a:t>
                      </a:r>
                    </a:p>
                  </a:txBody>
                  <a:tcPr/>
                </a:tc>
                <a:extLst>
                  <a:ext uri="{0D108BD9-81ED-4DB2-BD59-A6C34878D82A}">
                    <a16:rowId xmlns:a16="http://schemas.microsoft.com/office/drawing/2014/main" val="2856408813"/>
                  </a:ext>
                </a:extLst>
              </a:tr>
              <a:tr h="383216">
                <a:tc>
                  <a:txBody>
                    <a:bodyPr/>
                    <a:lstStyle/>
                    <a:p>
                      <a:r>
                        <a:rPr lang="en-IN" dirty="0"/>
                        <a:t>2020</a:t>
                      </a:r>
                    </a:p>
                  </a:txBody>
                  <a:tcPr/>
                </a:tc>
                <a:tc>
                  <a:txBody>
                    <a:bodyPr/>
                    <a:lstStyle/>
                    <a:p>
                      <a:r>
                        <a:rPr lang="en-IN" dirty="0"/>
                        <a:t>7145</a:t>
                      </a:r>
                    </a:p>
                  </a:txBody>
                  <a:tcPr/>
                </a:tc>
                <a:extLst>
                  <a:ext uri="{0D108BD9-81ED-4DB2-BD59-A6C34878D82A}">
                    <a16:rowId xmlns:a16="http://schemas.microsoft.com/office/drawing/2014/main" val="3290581803"/>
                  </a:ext>
                </a:extLst>
              </a:tr>
              <a:tr h="383216">
                <a:tc>
                  <a:txBody>
                    <a:bodyPr/>
                    <a:lstStyle/>
                    <a:p>
                      <a:r>
                        <a:rPr lang="en-IN" dirty="0"/>
                        <a:t>2018</a:t>
                      </a:r>
                    </a:p>
                  </a:txBody>
                  <a:tcPr/>
                </a:tc>
                <a:tc>
                  <a:txBody>
                    <a:bodyPr/>
                    <a:lstStyle/>
                    <a:p>
                      <a:r>
                        <a:rPr lang="en-IN" dirty="0"/>
                        <a:t>2511</a:t>
                      </a:r>
                    </a:p>
                  </a:txBody>
                  <a:tcPr/>
                </a:tc>
                <a:extLst>
                  <a:ext uri="{0D108BD9-81ED-4DB2-BD59-A6C34878D82A}">
                    <a16:rowId xmlns:a16="http://schemas.microsoft.com/office/drawing/2014/main" val="515295634"/>
                  </a:ext>
                </a:extLst>
              </a:tr>
              <a:tr h="383216">
                <a:tc>
                  <a:txBody>
                    <a:bodyPr/>
                    <a:lstStyle/>
                    <a:p>
                      <a:r>
                        <a:rPr lang="en-IN" dirty="0"/>
                        <a:t>2021</a:t>
                      </a:r>
                    </a:p>
                  </a:txBody>
                  <a:tcPr/>
                </a:tc>
                <a:tc>
                  <a:txBody>
                    <a:bodyPr/>
                    <a:lstStyle/>
                    <a:p>
                      <a:r>
                        <a:rPr lang="en-IN" dirty="0"/>
                        <a:t>1305</a:t>
                      </a:r>
                    </a:p>
                  </a:txBody>
                  <a:tcPr/>
                </a:tc>
                <a:extLst>
                  <a:ext uri="{0D108BD9-81ED-4DB2-BD59-A6C34878D82A}">
                    <a16:rowId xmlns:a16="http://schemas.microsoft.com/office/drawing/2014/main" val="983132314"/>
                  </a:ext>
                </a:extLst>
              </a:tr>
            </a:tbl>
          </a:graphicData>
        </a:graphic>
      </p:graphicFrame>
      <p:pic>
        <p:nvPicPr>
          <p:cNvPr id="1026" name="Picture 2">
            <a:extLst>
              <a:ext uri="{FF2B5EF4-FFF2-40B4-BE49-F238E27FC236}">
                <a16:creationId xmlns:a16="http://schemas.microsoft.com/office/drawing/2014/main" id="{98C8D4C1-3505-40C9-9CE5-EC9FE5620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 y="1230824"/>
            <a:ext cx="3778045" cy="250594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4">
            <a:extLst>
              <a:ext uri="{FF2B5EF4-FFF2-40B4-BE49-F238E27FC236}">
                <a16:creationId xmlns:a16="http://schemas.microsoft.com/office/drawing/2014/main" id="{EFE91641-E35B-4E17-BE32-AA2707A915C0}"/>
              </a:ext>
            </a:extLst>
          </p:cNvPr>
          <p:cNvSpPr>
            <a:spLocks noGrp="1" noChangeArrowheads="1"/>
          </p:cNvSpPr>
          <p:nvPr>
            <p:ph idx="11"/>
          </p:nvPr>
        </p:nvSpPr>
        <p:spPr bwMode="auto">
          <a:xfrm>
            <a:off x="4616246" y="4325611"/>
            <a:ext cx="4793226"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We Can see here Demand of cars is increasing Year by Year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0" name="Picture 6">
            <a:extLst>
              <a:ext uri="{FF2B5EF4-FFF2-40B4-BE49-F238E27FC236}">
                <a16:creationId xmlns:a16="http://schemas.microsoft.com/office/drawing/2014/main" id="{39F8B8F5-10ED-44FC-A5C0-3748682BFF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2655" y="1226199"/>
            <a:ext cx="3778044" cy="25912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5D0BFB3-754E-4532-93C6-FAF60EA051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0699" y="1225559"/>
            <a:ext cx="366712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386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381001"/>
            <a:ext cx="9779183" cy="636638"/>
          </a:xfrm>
        </p:spPr>
        <p:txBody>
          <a:bodyPr/>
          <a:lstStyle/>
          <a:p>
            <a:pPr algn="ctr"/>
            <a:r>
              <a:rPr lang="en-US" sz="3600" dirty="0"/>
              <a:t>Demand Per Month</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4/24/2022</a:t>
            </a:fld>
            <a:endParaRPr lang="en-US" dirty="0"/>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8" name="Content Placeholder 7">
            <a:extLst>
              <a:ext uri="{FF2B5EF4-FFF2-40B4-BE49-F238E27FC236}">
                <a16:creationId xmlns:a16="http://schemas.microsoft.com/office/drawing/2014/main" id="{32543234-BE40-45EC-87BC-917CEE786542}"/>
              </a:ext>
            </a:extLst>
          </p:cNvPr>
          <p:cNvSpPr>
            <a:spLocks noGrp="1"/>
          </p:cNvSpPr>
          <p:nvPr>
            <p:ph idx="1"/>
          </p:nvPr>
        </p:nvSpPr>
        <p:spPr>
          <a:xfrm>
            <a:off x="474807" y="1696819"/>
            <a:ext cx="4114800" cy="4564181"/>
          </a:xfrm>
        </p:spPr>
        <p:txBody>
          <a:bodyPr/>
          <a:lstStyle/>
          <a:p>
            <a:pPr marL="457200" indent="-457200">
              <a:buFont typeface="Arial" panose="020B0604020202020204" pitchFamily="34" charset="0"/>
              <a:buChar char="•"/>
            </a:pPr>
            <a:r>
              <a:rPr lang="en-IN" sz="2400" dirty="0">
                <a:latin typeface="Calibri" panose="020F0502020204030204" pitchFamily="34" charset="0"/>
                <a:cs typeface="Calibri" panose="020F0502020204030204" pitchFamily="34" charset="0"/>
              </a:rPr>
              <a:t>Here we can see Demand of car counts per month of years 2018-2021.</a:t>
            </a:r>
          </a:p>
          <a:p>
            <a:pPr marL="457200" indent="-457200">
              <a:buFont typeface="Arial" panose="020B0604020202020204" pitchFamily="34" charset="0"/>
              <a:buChar char="•"/>
            </a:pPr>
            <a:r>
              <a:rPr lang="en-IN" sz="2400" dirty="0">
                <a:latin typeface="Calibri" panose="020F0502020204030204" pitchFamily="34" charset="0"/>
                <a:cs typeface="Calibri" panose="020F0502020204030204" pitchFamily="34" charset="0"/>
              </a:rPr>
              <a:t>Demand of cars required per month in the range of 80-100.</a:t>
            </a:r>
          </a:p>
          <a:p>
            <a:pPr marL="457200" indent="-457200">
              <a:buFont typeface="Arial" panose="020B0604020202020204" pitchFamily="34" charset="0"/>
              <a:buChar char="•"/>
            </a:pPr>
            <a:r>
              <a:rPr lang="en-GB" sz="2400" i="0" dirty="0">
                <a:solidFill>
                  <a:srgbClr val="000000"/>
                </a:solidFill>
                <a:effectLst/>
                <a:latin typeface="Calibri" panose="020F0502020204030204" pitchFamily="34" charset="0"/>
                <a:cs typeface="Calibri" panose="020F0502020204030204" pitchFamily="34" charset="0"/>
              </a:rPr>
              <a:t> In Jan, Feb and Nov. has more demand of Cars.</a:t>
            </a:r>
          </a:p>
        </p:txBody>
      </p:sp>
      <p:pic>
        <p:nvPicPr>
          <p:cNvPr id="2050" name="Picture 2">
            <a:extLst>
              <a:ext uri="{FF2B5EF4-FFF2-40B4-BE49-F238E27FC236}">
                <a16:creationId xmlns:a16="http://schemas.microsoft.com/office/drawing/2014/main" id="{D180307B-FF88-406D-831E-53E48AFAF2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5596" y="1601470"/>
            <a:ext cx="4098851" cy="413220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9">
            <a:extLst>
              <a:ext uri="{FF2B5EF4-FFF2-40B4-BE49-F238E27FC236}">
                <a16:creationId xmlns:a16="http://schemas.microsoft.com/office/drawing/2014/main" id="{6F9A19DF-300A-4B85-8BF5-94DBA5406A54}"/>
              </a:ext>
            </a:extLst>
          </p:cNvPr>
          <p:cNvGraphicFramePr>
            <a:graphicFrameLocks noGrp="1"/>
          </p:cNvGraphicFramePr>
          <p:nvPr>
            <p:extLst>
              <p:ext uri="{D42A27DB-BD31-4B8C-83A1-F6EECF244321}">
                <p14:modId xmlns:p14="http://schemas.microsoft.com/office/powerpoint/2010/main" val="3919420596"/>
              </p:ext>
            </p:extLst>
          </p:nvPr>
        </p:nvGraphicFramePr>
        <p:xfrm>
          <a:off x="9306425" y="1601470"/>
          <a:ext cx="2504574" cy="4754880"/>
        </p:xfrm>
        <a:graphic>
          <a:graphicData uri="http://schemas.openxmlformats.org/drawingml/2006/table">
            <a:tbl>
              <a:tblPr firstRow="1" bandRow="1">
                <a:tableStyleId>{5C22544A-7EE6-4342-B048-85BDC9FD1C3A}</a:tableStyleId>
              </a:tblPr>
              <a:tblGrid>
                <a:gridCol w="1302415">
                  <a:extLst>
                    <a:ext uri="{9D8B030D-6E8A-4147-A177-3AD203B41FA5}">
                      <a16:colId xmlns:a16="http://schemas.microsoft.com/office/drawing/2014/main" val="85457427"/>
                    </a:ext>
                  </a:extLst>
                </a:gridCol>
                <a:gridCol w="1202159">
                  <a:extLst>
                    <a:ext uri="{9D8B030D-6E8A-4147-A177-3AD203B41FA5}">
                      <a16:colId xmlns:a16="http://schemas.microsoft.com/office/drawing/2014/main" val="1033135628"/>
                    </a:ext>
                  </a:extLst>
                </a:gridCol>
              </a:tblGrid>
              <a:tr h="332550">
                <a:tc>
                  <a:txBody>
                    <a:bodyPr/>
                    <a:lstStyle/>
                    <a:p>
                      <a:r>
                        <a:rPr lang="en-IN" dirty="0"/>
                        <a:t>Months</a:t>
                      </a:r>
                    </a:p>
                  </a:txBody>
                  <a:tcPr/>
                </a:tc>
                <a:tc>
                  <a:txBody>
                    <a:bodyPr/>
                    <a:lstStyle/>
                    <a:p>
                      <a:r>
                        <a:rPr lang="en-IN" dirty="0"/>
                        <a:t>Counts</a:t>
                      </a:r>
                    </a:p>
                  </a:txBody>
                  <a:tcPr/>
                </a:tc>
                <a:extLst>
                  <a:ext uri="{0D108BD9-81ED-4DB2-BD59-A6C34878D82A}">
                    <a16:rowId xmlns:a16="http://schemas.microsoft.com/office/drawing/2014/main" val="8696634"/>
                  </a:ext>
                </a:extLst>
              </a:tr>
              <a:tr h="337169">
                <a:tc>
                  <a:txBody>
                    <a:bodyPr/>
                    <a:lstStyle/>
                    <a:p>
                      <a:r>
                        <a:rPr lang="en-IN" dirty="0"/>
                        <a:t>January</a:t>
                      </a:r>
                    </a:p>
                  </a:txBody>
                  <a:tcPr/>
                </a:tc>
                <a:tc>
                  <a:txBody>
                    <a:bodyPr/>
                    <a:lstStyle/>
                    <a:p>
                      <a:r>
                        <a:rPr lang="en-IN" dirty="0"/>
                        <a:t>1963</a:t>
                      </a:r>
                    </a:p>
                  </a:txBody>
                  <a:tcPr/>
                </a:tc>
                <a:extLst>
                  <a:ext uri="{0D108BD9-81ED-4DB2-BD59-A6C34878D82A}">
                    <a16:rowId xmlns:a16="http://schemas.microsoft.com/office/drawing/2014/main" val="3012431870"/>
                  </a:ext>
                </a:extLst>
              </a:tr>
              <a:tr h="337169">
                <a:tc>
                  <a:txBody>
                    <a:bodyPr/>
                    <a:lstStyle/>
                    <a:p>
                      <a:r>
                        <a:rPr lang="en-IN" dirty="0"/>
                        <a:t>February</a:t>
                      </a:r>
                    </a:p>
                  </a:txBody>
                  <a:tcPr/>
                </a:tc>
                <a:tc>
                  <a:txBody>
                    <a:bodyPr/>
                    <a:lstStyle/>
                    <a:p>
                      <a:r>
                        <a:rPr lang="en-IN" dirty="0"/>
                        <a:t>1826</a:t>
                      </a:r>
                    </a:p>
                  </a:txBody>
                  <a:tcPr/>
                </a:tc>
                <a:extLst>
                  <a:ext uri="{0D108BD9-81ED-4DB2-BD59-A6C34878D82A}">
                    <a16:rowId xmlns:a16="http://schemas.microsoft.com/office/drawing/2014/main" val="1851241704"/>
                  </a:ext>
                </a:extLst>
              </a:tr>
              <a:tr h="337169">
                <a:tc>
                  <a:txBody>
                    <a:bodyPr/>
                    <a:lstStyle/>
                    <a:p>
                      <a:r>
                        <a:rPr lang="en-IN" dirty="0"/>
                        <a:t>March</a:t>
                      </a:r>
                    </a:p>
                  </a:txBody>
                  <a:tcPr/>
                </a:tc>
                <a:tc>
                  <a:txBody>
                    <a:bodyPr/>
                    <a:lstStyle/>
                    <a:p>
                      <a:r>
                        <a:rPr lang="en-IN" dirty="0"/>
                        <a:t>1346</a:t>
                      </a:r>
                    </a:p>
                  </a:txBody>
                  <a:tcPr/>
                </a:tc>
                <a:extLst>
                  <a:ext uri="{0D108BD9-81ED-4DB2-BD59-A6C34878D82A}">
                    <a16:rowId xmlns:a16="http://schemas.microsoft.com/office/drawing/2014/main" val="910442325"/>
                  </a:ext>
                </a:extLst>
              </a:tr>
              <a:tr h="337169">
                <a:tc>
                  <a:txBody>
                    <a:bodyPr/>
                    <a:lstStyle/>
                    <a:p>
                      <a:r>
                        <a:rPr lang="en-IN" dirty="0"/>
                        <a:t>April</a:t>
                      </a:r>
                    </a:p>
                  </a:txBody>
                  <a:tcPr/>
                </a:tc>
                <a:tc>
                  <a:txBody>
                    <a:bodyPr/>
                    <a:lstStyle/>
                    <a:p>
                      <a:r>
                        <a:rPr lang="en-IN" dirty="0"/>
                        <a:t>1258</a:t>
                      </a:r>
                    </a:p>
                  </a:txBody>
                  <a:tcPr/>
                </a:tc>
                <a:extLst>
                  <a:ext uri="{0D108BD9-81ED-4DB2-BD59-A6C34878D82A}">
                    <a16:rowId xmlns:a16="http://schemas.microsoft.com/office/drawing/2014/main" val="2232730203"/>
                  </a:ext>
                </a:extLst>
              </a:tr>
              <a:tr h="337169">
                <a:tc>
                  <a:txBody>
                    <a:bodyPr/>
                    <a:lstStyle/>
                    <a:p>
                      <a:r>
                        <a:rPr lang="en-IN" dirty="0"/>
                        <a:t>May</a:t>
                      </a:r>
                    </a:p>
                  </a:txBody>
                  <a:tcPr/>
                </a:tc>
                <a:tc>
                  <a:txBody>
                    <a:bodyPr/>
                    <a:lstStyle/>
                    <a:p>
                      <a:r>
                        <a:rPr lang="en-IN" dirty="0"/>
                        <a:t>1321</a:t>
                      </a:r>
                    </a:p>
                  </a:txBody>
                  <a:tcPr/>
                </a:tc>
                <a:extLst>
                  <a:ext uri="{0D108BD9-81ED-4DB2-BD59-A6C34878D82A}">
                    <a16:rowId xmlns:a16="http://schemas.microsoft.com/office/drawing/2014/main" val="1999800615"/>
                  </a:ext>
                </a:extLst>
              </a:tr>
              <a:tr h="337169">
                <a:tc>
                  <a:txBody>
                    <a:bodyPr/>
                    <a:lstStyle/>
                    <a:p>
                      <a:r>
                        <a:rPr lang="en-IN" dirty="0"/>
                        <a:t>June</a:t>
                      </a:r>
                    </a:p>
                  </a:txBody>
                  <a:tcPr/>
                </a:tc>
                <a:tc>
                  <a:txBody>
                    <a:bodyPr/>
                    <a:lstStyle/>
                    <a:p>
                      <a:r>
                        <a:rPr lang="en-IN" dirty="0"/>
                        <a:t>1281</a:t>
                      </a:r>
                    </a:p>
                  </a:txBody>
                  <a:tcPr/>
                </a:tc>
                <a:extLst>
                  <a:ext uri="{0D108BD9-81ED-4DB2-BD59-A6C34878D82A}">
                    <a16:rowId xmlns:a16="http://schemas.microsoft.com/office/drawing/2014/main" val="485962683"/>
                  </a:ext>
                </a:extLst>
              </a:tr>
              <a:tr h="337169">
                <a:tc>
                  <a:txBody>
                    <a:bodyPr/>
                    <a:lstStyle/>
                    <a:p>
                      <a:r>
                        <a:rPr lang="en-IN" dirty="0"/>
                        <a:t>July</a:t>
                      </a:r>
                    </a:p>
                  </a:txBody>
                  <a:tcPr/>
                </a:tc>
                <a:tc>
                  <a:txBody>
                    <a:bodyPr/>
                    <a:lstStyle/>
                    <a:p>
                      <a:r>
                        <a:rPr lang="en-IN" dirty="0"/>
                        <a:t>1214</a:t>
                      </a:r>
                    </a:p>
                  </a:txBody>
                  <a:tcPr/>
                </a:tc>
                <a:extLst>
                  <a:ext uri="{0D108BD9-81ED-4DB2-BD59-A6C34878D82A}">
                    <a16:rowId xmlns:a16="http://schemas.microsoft.com/office/drawing/2014/main" val="17773498"/>
                  </a:ext>
                </a:extLst>
              </a:tr>
              <a:tr h="337169">
                <a:tc>
                  <a:txBody>
                    <a:bodyPr/>
                    <a:lstStyle/>
                    <a:p>
                      <a:r>
                        <a:rPr lang="en-IN" dirty="0"/>
                        <a:t>August</a:t>
                      </a:r>
                    </a:p>
                  </a:txBody>
                  <a:tcPr/>
                </a:tc>
                <a:tc>
                  <a:txBody>
                    <a:bodyPr/>
                    <a:lstStyle/>
                    <a:p>
                      <a:r>
                        <a:rPr lang="en-IN" dirty="0"/>
                        <a:t>1406</a:t>
                      </a:r>
                    </a:p>
                  </a:txBody>
                  <a:tcPr/>
                </a:tc>
                <a:extLst>
                  <a:ext uri="{0D108BD9-81ED-4DB2-BD59-A6C34878D82A}">
                    <a16:rowId xmlns:a16="http://schemas.microsoft.com/office/drawing/2014/main" val="3637429020"/>
                  </a:ext>
                </a:extLst>
              </a:tr>
              <a:tr h="337169">
                <a:tc>
                  <a:txBody>
                    <a:bodyPr/>
                    <a:lstStyle/>
                    <a:p>
                      <a:r>
                        <a:rPr lang="en-IN" dirty="0"/>
                        <a:t>September</a:t>
                      </a:r>
                    </a:p>
                  </a:txBody>
                  <a:tcPr/>
                </a:tc>
                <a:tc>
                  <a:txBody>
                    <a:bodyPr/>
                    <a:lstStyle/>
                    <a:p>
                      <a:r>
                        <a:rPr lang="en-IN" dirty="0"/>
                        <a:t>1603</a:t>
                      </a:r>
                    </a:p>
                  </a:txBody>
                  <a:tcPr/>
                </a:tc>
                <a:extLst>
                  <a:ext uri="{0D108BD9-81ED-4DB2-BD59-A6C34878D82A}">
                    <a16:rowId xmlns:a16="http://schemas.microsoft.com/office/drawing/2014/main" val="221659822"/>
                  </a:ext>
                </a:extLst>
              </a:tr>
              <a:tr h="337169">
                <a:tc>
                  <a:txBody>
                    <a:bodyPr/>
                    <a:lstStyle/>
                    <a:p>
                      <a:r>
                        <a:rPr lang="en-IN" dirty="0"/>
                        <a:t>October</a:t>
                      </a:r>
                    </a:p>
                  </a:txBody>
                  <a:tcPr/>
                </a:tc>
                <a:tc>
                  <a:txBody>
                    <a:bodyPr/>
                    <a:lstStyle/>
                    <a:p>
                      <a:r>
                        <a:rPr lang="en-IN" dirty="0"/>
                        <a:t>1798</a:t>
                      </a:r>
                    </a:p>
                  </a:txBody>
                  <a:tcPr/>
                </a:tc>
                <a:extLst>
                  <a:ext uri="{0D108BD9-81ED-4DB2-BD59-A6C34878D82A}">
                    <a16:rowId xmlns:a16="http://schemas.microsoft.com/office/drawing/2014/main" val="808042118"/>
                  </a:ext>
                </a:extLst>
              </a:tr>
              <a:tr h="337169">
                <a:tc>
                  <a:txBody>
                    <a:bodyPr/>
                    <a:lstStyle/>
                    <a:p>
                      <a:r>
                        <a:rPr lang="en-IN" dirty="0"/>
                        <a:t>November</a:t>
                      </a:r>
                    </a:p>
                  </a:txBody>
                  <a:tcPr/>
                </a:tc>
                <a:tc>
                  <a:txBody>
                    <a:bodyPr/>
                    <a:lstStyle/>
                    <a:p>
                      <a:r>
                        <a:rPr lang="en-IN" dirty="0"/>
                        <a:t>1837</a:t>
                      </a:r>
                    </a:p>
                  </a:txBody>
                  <a:tcPr/>
                </a:tc>
                <a:extLst>
                  <a:ext uri="{0D108BD9-81ED-4DB2-BD59-A6C34878D82A}">
                    <a16:rowId xmlns:a16="http://schemas.microsoft.com/office/drawing/2014/main" val="36579699"/>
                  </a:ext>
                </a:extLst>
              </a:tr>
              <a:tr h="337169">
                <a:tc>
                  <a:txBody>
                    <a:bodyPr/>
                    <a:lstStyle/>
                    <a:p>
                      <a:r>
                        <a:rPr lang="en-IN" dirty="0"/>
                        <a:t>December</a:t>
                      </a:r>
                    </a:p>
                  </a:txBody>
                  <a:tcPr/>
                </a:tc>
                <a:tc>
                  <a:txBody>
                    <a:bodyPr/>
                    <a:lstStyle/>
                    <a:p>
                      <a:r>
                        <a:rPr lang="en-IN" dirty="0"/>
                        <a:t>1394</a:t>
                      </a:r>
                    </a:p>
                  </a:txBody>
                  <a:tcPr/>
                </a:tc>
                <a:extLst>
                  <a:ext uri="{0D108BD9-81ED-4DB2-BD59-A6C34878D82A}">
                    <a16:rowId xmlns:a16="http://schemas.microsoft.com/office/drawing/2014/main" val="2404383689"/>
                  </a:ext>
                </a:extLst>
              </a:tr>
            </a:tbl>
          </a:graphicData>
        </a:graphic>
      </p:graphicFrame>
    </p:spTree>
    <p:extLst>
      <p:ext uri="{BB962C8B-B14F-4D97-AF65-F5344CB8AC3E}">
        <p14:creationId xmlns:p14="http://schemas.microsoft.com/office/powerpoint/2010/main" val="4212917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FC49-AFFA-43D0-802D-30E0209A332B}"/>
              </a:ext>
            </a:extLst>
          </p:cNvPr>
          <p:cNvSpPr>
            <a:spLocks noGrp="1"/>
          </p:cNvSpPr>
          <p:nvPr>
            <p:ph type="title"/>
          </p:nvPr>
        </p:nvSpPr>
        <p:spPr>
          <a:xfrm>
            <a:off x="1167492" y="381000"/>
            <a:ext cx="9779183" cy="798871"/>
          </a:xfrm>
        </p:spPr>
        <p:txBody>
          <a:bodyPr/>
          <a:lstStyle/>
          <a:p>
            <a:pPr algn="ctr"/>
            <a:r>
              <a:rPr lang="en-US" sz="4000" dirty="0"/>
              <a:t>Demand Per Month</a:t>
            </a:r>
            <a:endParaRPr lang="en-IN" sz="4000" dirty="0"/>
          </a:p>
        </p:txBody>
      </p:sp>
      <p:sp>
        <p:nvSpPr>
          <p:cNvPr id="3" name="Content Placeholder 2">
            <a:extLst>
              <a:ext uri="{FF2B5EF4-FFF2-40B4-BE49-F238E27FC236}">
                <a16:creationId xmlns:a16="http://schemas.microsoft.com/office/drawing/2014/main" id="{3FE2934F-E9E6-4E44-AAD4-F91798ACE8F3}"/>
              </a:ext>
            </a:extLst>
          </p:cNvPr>
          <p:cNvSpPr>
            <a:spLocks noGrp="1"/>
          </p:cNvSpPr>
          <p:nvPr>
            <p:ph idx="1"/>
          </p:nvPr>
        </p:nvSpPr>
        <p:spPr>
          <a:xfrm>
            <a:off x="2583040" y="4767337"/>
            <a:ext cx="5661308" cy="1449409"/>
          </a:xfrm>
        </p:spPr>
        <p:txBody>
          <a:bodyPr/>
          <a:lstStyle/>
          <a:p>
            <a:pPr marL="342900" indent="-342900">
              <a:buFont typeface="Arial" panose="020B0604020202020204" pitchFamily="34" charset="0"/>
              <a:buChar char="•"/>
            </a:pPr>
            <a:r>
              <a:rPr lang="en-GB" sz="2000" dirty="0">
                <a:solidFill>
                  <a:srgbClr val="000000"/>
                </a:solidFill>
                <a:latin typeface="Calibri" panose="020F0502020204030204" pitchFamily="34" charset="0"/>
                <a:cs typeface="Calibri" panose="020F0502020204030204" pitchFamily="34" charset="0"/>
              </a:rPr>
              <a:t>High Demand of cars in winter season. </a:t>
            </a:r>
          </a:p>
          <a:p>
            <a:pPr marL="342900" indent="-342900">
              <a:buFont typeface="Arial" panose="020B0604020202020204" pitchFamily="34" charset="0"/>
              <a:buChar char="•"/>
            </a:pPr>
            <a:r>
              <a:rPr lang="en-GB" dirty="0">
                <a:solidFill>
                  <a:srgbClr val="000000"/>
                </a:solidFill>
                <a:latin typeface="Calibri" panose="020F0502020204030204" pitchFamily="34" charset="0"/>
                <a:cs typeface="Calibri" panose="020F0502020204030204" pitchFamily="34" charset="0"/>
              </a:rPr>
              <a:t>Also we can see the range 85-95.</a:t>
            </a:r>
            <a:endParaRPr lang="en-IN" sz="2000" dirty="0">
              <a:latin typeface="Calibri" panose="020F0502020204030204" pitchFamily="34" charset="0"/>
              <a:cs typeface="Calibri" panose="020F0502020204030204" pitchFamily="34" charset="0"/>
            </a:endParaRPr>
          </a:p>
          <a:p>
            <a:endParaRPr lang="en-IN" dirty="0"/>
          </a:p>
        </p:txBody>
      </p:sp>
      <p:sp>
        <p:nvSpPr>
          <p:cNvPr id="4" name="Date Placeholder 3">
            <a:extLst>
              <a:ext uri="{FF2B5EF4-FFF2-40B4-BE49-F238E27FC236}">
                <a16:creationId xmlns:a16="http://schemas.microsoft.com/office/drawing/2014/main" id="{2A575C5C-6101-4CE1-9D2B-2DEFF9D57F50}"/>
              </a:ext>
            </a:extLst>
          </p:cNvPr>
          <p:cNvSpPr>
            <a:spLocks noGrp="1"/>
          </p:cNvSpPr>
          <p:nvPr>
            <p:ph type="dt" sz="half" idx="2"/>
          </p:nvPr>
        </p:nvSpPr>
        <p:spPr/>
        <p:txBody>
          <a:bodyPr/>
          <a:lstStyle/>
          <a:p>
            <a:fld id="{C1583C39-01BF-7F43-854C-FBB4E9AB6B0C}" type="datetime1">
              <a:rPr lang="en-US" smtClean="0"/>
              <a:pPr/>
              <a:t>4/24/2022</a:t>
            </a:fld>
            <a:endParaRPr lang="en-US" dirty="0"/>
          </a:p>
        </p:txBody>
      </p:sp>
      <p:sp>
        <p:nvSpPr>
          <p:cNvPr id="6" name="Slide Number Placeholder 5">
            <a:extLst>
              <a:ext uri="{FF2B5EF4-FFF2-40B4-BE49-F238E27FC236}">
                <a16:creationId xmlns:a16="http://schemas.microsoft.com/office/drawing/2014/main" id="{76360382-FBAA-4B47-A13D-87500E649BDE}"/>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1026" name="Picture 2">
            <a:extLst>
              <a:ext uri="{FF2B5EF4-FFF2-40B4-BE49-F238E27FC236}">
                <a16:creationId xmlns:a16="http://schemas.microsoft.com/office/drawing/2014/main" id="{3E791A9E-E449-48D7-924A-DFC9C02464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748" y="1365958"/>
            <a:ext cx="9669658"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040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76D6-CCA6-4C49-9FDA-4C2C172559AE}"/>
              </a:ext>
            </a:extLst>
          </p:cNvPr>
          <p:cNvSpPr>
            <a:spLocks noGrp="1"/>
          </p:cNvSpPr>
          <p:nvPr>
            <p:ph type="title"/>
          </p:nvPr>
        </p:nvSpPr>
        <p:spPr>
          <a:xfrm>
            <a:off x="1167492" y="381001"/>
            <a:ext cx="9779183" cy="625898"/>
          </a:xfrm>
        </p:spPr>
        <p:txBody>
          <a:bodyPr/>
          <a:lstStyle/>
          <a:p>
            <a:pPr algn="ctr"/>
            <a:r>
              <a:rPr lang="en-IN" sz="3600" dirty="0">
                <a:latin typeface="Calibri" panose="020F0502020204030204" pitchFamily="34" charset="0"/>
                <a:cs typeface="Calibri" panose="020F0502020204030204" pitchFamily="34" charset="0"/>
              </a:rPr>
              <a:t>Cars Required Per Day </a:t>
            </a:r>
          </a:p>
        </p:txBody>
      </p:sp>
      <p:sp>
        <p:nvSpPr>
          <p:cNvPr id="3" name="Content Placeholder 2">
            <a:extLst>
              <a:ext uri="{FF2B5EF4-FFF2-40B4-BE49-F238E27FC236}">
                <a16:creationId xmlns:a16="http://schemas.microsoft.com/office/drawing/2014/main" id="{22637F12-77EB-493B-8AB5-9F33CF5571CD}"/>
              </a:ext>
            </a:extLst>
          </p:cNvPr>
          <p:cNvSpPr>
            <a:spLocks noGrp="1"/>
          </p:cNvSpPr>
          <p:nvPr>
            <p:ph idx="1"/>
          </p:nvPr>
        </p:nvSpPr>
        <p:spPr>
          <a:xfrm>
            <a:off x="923688" y="4935794"/>
            <a:ext cx="10329331" cy="1170038"/>
          </a:xfrm>
        </p:spPr>
        <p:txBody>
          <a:bodyPr/>
          <a:lstStyle/>
          <a:p>
            <a:pPr marL="457200" indent="-457200">
              <a:buFont typeface="Arial" panose="020B0604020202020204" pitchFamily="34" charset="0"/>
              <a:buChar char="•"/>
            </a:pPr>
            <a:r>
              <a:rPr lang="en-IN" sz="1800" dirty="0">
                <a:latin typeface="Calibri" panose="020F0502020204030204" pitchFamily="34" charset="0"/>
                <a:cs typeface="Calibri" panose="020F0502020204030204" pitchFamily="34" charset="0"/>
              </a:rPr>
              <a:t>Every day Demand of cars between the range of 70-80 cars.</a:t>
            </a:r>
          </a:p>
          <a:p>
            <a:pPr marL="457200" indent="-457200">
              <a:buFont typeface="Arial" panose="020B0604020202020204" pitchFamily="34" charset="0"/>
              <a:buChar char="•"/>
            </a:pPr>
            <a:r>
              <a:rPr lang="en-IN" sz="1800" dirty="0">
                <a:latin typeface="Calibri" panose="020F0502020204030204" pitchFamily="34" charset="0"/>
                <a:cs typeface="Calibri" panose="020F0502020204030204" pitchFamily="34" charset="0"/>
              </a:rPr>
              <a:t>For giving the good service the car rental company needs 70-80 cars every day. </a:t>
            </a:r>
          </a:p>
          <a:p>
            <a:endParaRPr lang="en-IN" dirty="0"/>
          </a:p>
        </p:txBody>
      </p:sp>
      <p:sp>
        <p:nvSpPr>
          <p:cNvPr id="4" name="Date Placeholder 3">
            <a:extLst>
              <a:ext uri="{FF2B5EF4-FFF2-40B4-BE49-F238E27FC236}">
                <a16:creationId xmlns:a16="http://schemas.microsoft.com/office/drawing/2014/main" id="{6CBA5AE7-1850-451D-B8FE-96E8B778471E}"/>
              </a:ext>
            </a:extLst>
          </p:cNvPr>
          <p:cNvSpPr>
            <a:spLocks noGrp="1"/>
          </p:cNvSpPr>
          <p:nvPr>
            <p:ph type="dt" sz="half" idx="2"/>
          </p:nvPr>
        </p:nvSpPr>
        <p:spPr/>
        <p:txBody>
          <a:bodyPr/>
          <a:lstStyle/>
          <a:p>
            <a:fld id="{8CE9AC2A-20AD-8C48-B5EB-B5322BDBCDEE}" type="datetime1">
              <a:rPr lang="en-US" smtClean="0"/>
              <a:pPr/>
              <a:t>4/24/2022</a:t>
            </a:fld>
            <a:endParaRPr lang="en-US" dirty="0"/>
          </a:p>
        </p:txBody>
      </p:sp>
      <p:sp>
        <p:nvSpPr>
          <p:cNvPr id="6" name="Slide Number Placeholder 5">
            <a:extLst>
              <a:ext uri="{FF2B5EF4-FFF2-40B4-BE49-F238E27FC236}">
                <a16:creationId xmlns:a16="http://schemas.microsoft.com/office/drawing/2014/main" id="{4F6483FF-1FC0-453F-BE1D-8A20B88044C9}"/>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2050" name="Picture 2">
            <a:extLst>
              <a:ext uri="{FF2B5EF4-FFF2-40B4-BE49-F238E27FC236}">
                <a16:creationId xmlns:a16="http://schemas.microsoft.com/office/drawing/2014/main" id="{83C68C34-AE0E-4E85-A84A-6A23E37E6B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93" y="1219933"/>
            <a:ext cx="10572582" cy="3502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092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16B91-D853-4477-98E4-AB422ED748F2}"/>
              </a:ext>
            </a:extLst>
          </p:cNvPr>
          <p:cNvSpPr>
            <a:spLocks noGrp="1"/>
          </p:cNvSpPr>
          <p:nvPr>
            <p:ph type="title"/>
          </p:nvPr>
        </p:nvSpPr>
        <p:spPr>
          <a:xfrm>
            <a:off x="518562" y="136525"/>
            <a:ext cx="9779183" cy="804589"/>
          </a:xfrm>
        </p:spPr>
        <p:txBody>
          <a:bodyPr/>
          <a:lstStyle/>
          <a:p>
            <a:pPr algn="ctr"/>
            <a:r>
              <a:rPr lang="en-IN" sz="4000" dirty="0"/>
              <a:t>Cars required by time(Hours)</a:t>
            </a:r>
          </a:p>
        </p:txBody>
      </p:sp>
      <p:sp>
        <p:nvSpPr>
          <p:cNvPr id="3" name="Content Placeholder 2">
            <a:extLst>
              <a:ext uri="{FF2B5EF4-FFF2-40B4-BE49-F238E27FC236}">
                <a16:creationId xmlns:a16="http://schemas.microsoft.com/office/drawing/2014/main" id="{CE943786-6DCB-45B9-BDFB-333A1250A371}"/>
              </a:ext>
            </a:extLst>
          </p:cNvPr>
          <p:cNvSpPr>
            <a:spLocks noGrp="1"/>
          </p:cNvSpPr>
          <p:nvPr>
            <p:ph idx="1"/>
          </p:nvPr>
        </p:nvSpPr>
        <p:spPr>
          <a:xfrm>
            <a:off x="2082018" y="4880455"/>
            <a:ext cx="8590917" cy="1841020"/>
          </a:xfrm>
        </p:spPr>
        <p:txBody>
          <a:bodyPr/>
          <a:lstStyle/>
          <a:p>
            <a:pPr marL="457200" indent="-457200">
              <a:buFont typeface="Wingdings" panose="05000000000000000000" pitchFamily="2" charset="2"/>
              <a:buChar char="Ø"/>
            </a:pPr>
            <a:r>
              <a:rPr lang="en-IN" sz="2400" dirty="0"/>
              <a:t>In the morning time less demand of cars.</a:t>
            </a:r>
          </a:p>
          <a:p>
            <a:pPr marL="457200" indent="-457200">
              <a:buFont typeface="Wingdings" panose="05000000000000000000" pitchFamily="2" charset="2"/>
              <a:buChar char="Ø"/>
            </a:pPr>
            <a:r>
              <a:rPr lang="en-IN" sz="2400" dirty="0"/>
              <a:t>In afternoon from 12pm – 6pm more requirement of cars. </a:t>
            </a:r>
          </a:p>
        </p:txBody>
      </p:sp>
      <p:sp>
        <p:nvSpPr>
          <p:cNvPr id="4" name="Date Placeholder 3">
            <a:extLst>
              <a:ext uri="{FF2B5EF4-FFF2-40B4-BE49-F238E27FC236}">
                <a16:creationId xmlns:a16="http://schemas.microsoft.com/office/drawing/2014/main" id="{5A19CFB7-0AA6-447A-A13B-3ABB068E7EE7}"/>
              </a:ext>
            </a:extLst>
          </p:cNvPr>
          <p:cNvSpPr>
            <a:spLocks noGrp="1"/>
          </p:cNvSpPr>
          <p:nvPr>
            <p:ph type="dt" sz="half" idx="2"/>
          </p:nvPr>
        </p:nvSpPr>
        <p:spPr/>
        <p:txBody>
          <a:bodyPr/>
          <a:lstStyle/>
          <a:p>
            <a:fld id="{8CE9AC2A-20AD-8C48-B5EB-B5322BDBCDEE}" type="datetime1">
              <a:rPr lang="en-US" smtClean="0"/>
              <a:pPr/>
              <a:t>4/24/2022</a:t>
            </a:fld>
            <a:endParaRPr lang="en-US" dirty="0"/>
          </a:p>
        </p:txBody>
      </p:sp>
      <p:sp>
        <p:nvSpPr>
          <p:cNvPr id="6" name="Slide Number Placeholder 5">
            <a:extLst>
              <a:ext uri="{FF2B5EF4-FFF2-40B4-BE49-F238E27FC236}">
                <a16:creationId xmlns:a16="http://schemas.microsoft.com/office/drawing/2014/main" id="{6651D844-F22C-4817-B506-185BBFDF7B73}"/>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3074" name="Picture 2">
            <a:extLst>
              <a:ext uri="{FF2B5EF4-FFF2-40B4-BE49-F238E27FC236}">
                <a16:creationId xmlns:a16="http://schemas.microsoft.com/office/drawing/2014/main" id="{2F49A523-1047-46D0-9D5C-A6ECE0FBFC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611" y="1155921"/>
            <a:ext cx="10157063" cy="3167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374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76AA2-84D1-413E-8A37-C13F3B65FC62}"/>
              </a:ext>
            </a:extLst>
          </p:cNvPr>
          <p:cNvSpPr>
            <a:spLocks noGrp="1"/>
          </p:cNvSpPr>
          <p:nvPr>
            <p:ph type="title"/>
          </p:nvPr>
        </p:nvSpPr>
        <p:spPr>
          <a:xfrm>
            <a:off x="1034757" y="136525"/>
            <a:ext cx="9779183" cy="680884"/>
          </a:xfrm>
        </p:spPr>
        <p:txBody>
          <a:bodyPr/>
          <a:lstStyle/>
          <a:p>
            <a:pPr algn="ctr"/>
            <a:r>
              <a:rPr lang="en-IN" sz="4000" dirty="0">
                <a:latin typeface="Calibri" panose="020F0502020204030204" pitchFamily="34" charset="0"/>
                <a:cs typeface="Calibri" panose="020F0502020204030204" pitchFamily="34" charset="0"/>
              </a:rPr>
              <a:t>Feature Engineering </a:t>
            </a:r>
          </a:p>
        </p:txBody>
      </p:sp>
      <p:sp>
        <p:nvSpPr>
          <p:cNvPr id="3" name="Content Placeholder 2">
            <a:extLst>
              <a:ext uri="{FF2B5EF4-FFF2-40B4-BE49-F238E27FC236}">
                <a16:creationId xmlns:a16="http://schemas.microsoft.com/office/drawing/2014/main" id="{47D6CF80-D45D-4651-8D87-C1C84BF6C94A}"/>
              </a:ext>
            </a:extLst>
          </p:cNvPr>
          <p:cNvSpPr>
            <a:spLocks noGrp="1"/>
          </p:cNvSpPr>
          <p:nvPr>
            <p:ph idx="1"/>
          </p:nvPr>
        </p:nvSpPr>
        <p:spPr>
          <a:xfrm>
            <a:off x="1721874" y="5431145"/>
            <a:ext cx="8748252" cy="1071920"/>
          </a:xfrm>
        </p:spPr>
        <p:txBody>
          <a:bodyPr/>
          <a:lstStyle/>
          <a:p>
            <a:pPr marL="457200" indent="-457200">
              <a:buFont typeface="Arial" panose="020B0604020202020204" pitchFamily="34" charset="0"/>
              <a:buChar char="•"/>
            </a:pPr>
            <a:r>
              <a:rPr lang="en-IN" sz="2400" dirty="0"/>
              <a:t>Removing Outliers from Demand for getting better result by use of IQR method.</a:t>
            </a:r>
          </a:p>
          <a:p>
            <a:endParaRPr lang="en-IN" dirty="0"/>
          </a:p>
        </p:txBody>
      </p:sp>
      <p:sp>
        <p:nvSpPr>
          <p:cNvPr id="4" name="Date Placeholder 3">
            <a:extLst>
              <a:ext uri="{FF2B5EF4-FFF2-40B4-BE49-F238E27FC236}">
                <a16:creationId xmlns:a16="http://schemas.microsoft.com/office/drawing/2014/main" id="{409980A8-4384-4DE6-A6E4-2C3BC211CE96}"/>
              </a:ext>
            </a:extLst>
          </p:cNvPr>
          <p:cNvSpPr>
            <a:spLocks noGrp="1"/>
          </p:cNvSpPr>
          <p:nvPr>
            <p:ph type="dt" sz="half" idx="2"/>
          </p:nvPr>
        </p:nvSpPr>
        <p:spPr/>
        <p:txBody>
          <a:bodyPr/>
          <a:lstStyle/>
          <a:p>
            <a:fld id="{8CE9AC2A-20AD-8C48-B5EB-B5322BDBCDEE}" type="datetime1">
              <a:rPr lang="en-US" smtClean="0"/>
              <a:pPr/>
              <a:t>4/24/2022</a:t>
            </a:fld>
            <a:endParaRPr lang="en-US" dirty="0"/>
          </a:p>
        </p:txBody>
      </p:sp>
      <p:sp>
        <p:nvSpPr>
          <p:cNvPr id="6" name="Slide Number Placeholder 5">
            <a:extLst>
              <a:ext uri="{FF2B5EF4-FFF2-40B4-BE49-F238E27FC236}">
                <a16:creationId xmlns:a16="http://schemas.microsoft.com/office/drawing/2014/main" id="{4C41C787-5388-470E-B6A8-3CA121AF6A07}"/>
              </a:ext>
            </a:extLst>
          </p:cNvPr>
          <p:cNvSpPr>
            <a:spLocks noGrp="1"/>
          </p:cNvSpPr>
          <p:nvPr>
            <p:ph type="sldNum" sz="quarter" idx="4"/>
          </p:nvPr>
        </p:nvSpPr>
        <p:spPr/>
        <p:txBody>
          <a:bodyPr/>
          <a:lstStyle/>
          <a:p>
            <a:fld id="{294A09A9-5501-47C1-A89A-A340965A2BE2}" type="slidenum">
              <a:rPr lang="en-US" smtClean="0"/>
              <a:pPr/>
              <a:t>15</a:t>
            </a:fld>
            <a:endParaRPr lang="en-US" dirty="0"/>
          </a:p>
        </p:txBody>
      </p:sp>
      <p:pic>
        <p:nvPicPr>
          <p:cNvPr id="10242" name="Picture 2">
            <a:extLst>
              <a:ext uri="{FF2B5EF4-FFF2-40B4-BE49-F238E27FC236}">
                <a16:creationId xmlns:a16="http://schemas.microsoft.com/office/drawing/2014/main" id="{2F578D46-24C7-47C9-9445-544E2C4BD6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430" y="817409"/>
            <a:ext cx="8748252" cy="4426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767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588C-59A0-448C-81C2-DE4E83C10804}"/>
              </a:ext>
            </a:extLst>
          </p:cNvPr>
          <p:cNvSpPr>
            <a:spLocks noGrp="1"/>
          </p:cNvSpPr>
          <p:nvPr>
            <p:ph type="title"/>
          </p:nvPr>
        </p:nvSpPr>
        <p:spPr>
          <a:xfrm>
            <a:off x="1167492" y="381000"/>
            <a:ext cx="9779183" cy="857865"/>
          </a:xfrm>
        </p:spPr>
        <p:txBody>
          <a:bodyPr/>
          <a:lstStyle/>
          <a:p>
            <a:pPr algn="ctr"/>
            <a:r>
              <a:rPr lang="en-IN" sz="4000" dirty="0"/>
              <a:t>Models Performed</a:t>
            </a:r>
          </a:p>
        </p:txBody>
      </p:sp>
      <p:sp>
        <p:nvSpPr>
          <p:cNvPr id="3" name="Content Placeholder 2">
            <a:extLst>
              <a:ext uri="{FF2B5EF4-FFF2-40B4-BE49-F238E27FC236}">
                <a16:creationId xmlns:a16="http://schemas.microsoft.com/office/drawing/2014/main" id="{D66E35AC-1F79-4B07-9EF2-02B05DE1D90D}"/>
              </a:ext>
            </a:extLst>
          </p:cNvPr>
          <p:cNvSpPr>
            <a:spLocks noGrp="1"/>
          </p:cNvSpPr>
          <p:nvPr>
            <p:ph idx="1"/>
          </p:nvPr>
        </p:nvSpPr>
        <p:spPr>
          <a:xfrm>
            <a:off x="1167492" y="1556621"/>
            <a:ext cx="9779182" cy="4107497"/>
          </a:xfrm>
        </p:spPr>
        <p:txBody>
          <a:bodyPr/>
          <a:lstStyle/>
          <a:p>
            <a:pPr marL="457200" indent="-457200">
              <a:buFont typeface="Arial" panose="020B0604020202020204" pitchFamily="34" charset="0"/>
              <a:buChar char="•"/>
            </a:pPr>
            <a:r>
              <a:rPr lang="en-IN" sz="2400" dirty="0"/>
              <a:t>Linear Regression</a:t>
            </a:r>
          </a:p>
          <a:p>
            <a:pPr marL="457200" indent="-457200">
              <a:buFont typeface="Arial" panose="020B0604020202020204" pitchFamily="34" charset="0"/>
              <a:buChar char="•"/>
            </a:pPr>
            <a:r>
              <a:rPr lang="en-IN" sz="2400" dirty="0"/>
              <a:t>Decision Tree Regressor</a:t>
            </a:r>
          </a:p>
          <a:p>
            <a:pPr marL="457200" indent="-457200">
              <a:buFont typeface="Arial" panose="020B0604020202020204" pitchFamily="34" charset="0"/>
              <a:buChar char="•"/>
            </a:pPr>
            <a:r>
              <a:rPr lang="en-IN" sz="2400" dirty="0"/>
              <a:t>Random Forest Regressor</a:t>
            </a:r>
          </a:p>
          <a:p>
            <a:pPr marL="457200" indent="-457200">
              <a:buFont typeface="Arial" panose="020B0604020202020204" pitchFamily="34" charset="0"/>
              <a:buChar char="•"/>
            </a:pPr>
            <a:r>
              <a:rPr lang="en-IN" sz="2400" dirty="0"/>
              <a:t>Support Vector Machines    </a:t>
            </a:r>
          </a:p>
          <a:p>
            <a:pPr marL="457200" indent="-457200">
              <a:buFont typeface="Arial" panose="020B0604020202020204" pitchFamily="34" charset="0"/>
              <a:buChar char="•"/>
            </a:pPr>
            <a:r>
              <a:rPr lang="en-IN" sz="2400" dirty="0"/>
              <a:t>Ada Boost Regressor</a:t>
            </a:r>
          </a:p>
          <a:p>
            <a:pPr marL="457200" indent="-457200">
              <a:buFont typeface="Arial" panose="020B0604020202020204" pitchFamily="34" charset="0"/>
              <a:buChar char="•"/>
            </a:pPr>
            <a:r>
              <a:rPr lang="en-IN" sz="2400" dirty="0"/>
              <a:t>Gradient Boost Regressor</a:t>
            </a:r>
          </a:p>
          <a:p>
            <a:pPr marL="457200" indent="-457200">
              <a:buFont typeface="Arial" panose="020B0604020202020204" pitchFamily="34" charset="0"/>
              <a:buChar char="•"/>
            </a:pPr>
            <a:r>
              <a:rPr lang="en-IN" sz="2400" dirty="0"/>
              <a:t>XG Boost Regressor</a:t>
            </a:r>
          </a:p>
        </p:txBody>
      </p:sp>
      <p:sp>
        <p:nvSpPr>
          <p:cNvPr id="4" name="Date Placeholder 3">
            <a:extLst>
              <a:ext uri="{FF2B5EF4-FFF2-40B4-BE49-F238E27FC236}">
                <a16:creationId xmlns:a16="http://schemas.microsoft.com/office/drawing/2014/main" id="{E8BB2B00-7C3A-4D17-BF70-6AFAD8D00048}"/>
              </a:ext>
            </a:extLst>
          </p:cNvPr>
          <p:cNvSpPr>
            <a:spLocks noGrp="1"/>
          </p:cNvSpPr>
          <p:nvPr>
            <p:ph type="dt" sz="half" idx="2"/>
          </p:nvPr>
        </p:nvSpPr>
        <p:spPr/>
        <p:txBody>
          <a:bodyPr/>
          <a:lstStyle/>
          <a:p>
            <a:fld id="{8CE9AC2A-20AD-8C48-B5EB-B5322BDBCDEE}" type="datetime1">
              <a:rPr lang="en-US" smtClean="0"/>
              <a:pPr/>
              <a:t>4/24/2022</a:t>
            </a:fld>
            <a:endParaRPr lang="en-US" dirty="0"/>
          </a:p>
        </p:txBody>
      </p:sp>
      <p:sp>
        <p:nvSpPr>
          <p:cNvPr id="6" name="Slide Number Placeholder 5">
            <a:extLst>
              <a:ext uri="{FF2B5EF4-FFF2-40B4-BE49-F238E27FC236}">
                <a16:creationId xmlns:a16="http://schemas.microsoft.com/office/drawing/2014/main" id="{025C7CDA-9228-4CBA-B5EF-0F0E6D7FADE4}"/>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1266754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C1FD6-DEB3-48E2-8D34-CBB1AAE7E297}"/>
              </a:ext>
            </a:extLst>
          </p:cNvPr>
          <p:cNvSpPr>
            <a:spLocks noGrp="1"/>
          </p:cNvSpPr>
          <p:nvPr>
            <p:ph type="title"/>
          </p:nvPr>
        </p:nvSpPr>
        <p:spPr>
          <a:xfrm>
            <a:off x="1167492" y="381001"/>
            <a:ext cx="9779183" cy="595314"/>
          </a:xfrm>
        </p:spPr>
        <p:txBody>
          <a:bodyPr/>
          <a:lstStyle/>
          <a:p>
            <a:pPr algn="ctr"/>
            <a:r>
              <a:rPr lang="en-IN" sz="3600" dirty="0">
                <a:solidFill>
                  <a:schemeClr val="accent1">
                    <a:lumMod val="75000"/>
                  </a:schemeClr>
                </a:solidFill>
              </a:rPr>
              <a:t>Model Evaluation</a:t>
            </a:r>
          </a:p>
        </p:txBody>
      </p:sp>
      <p:graphicFrame>
        <p:nvGraphicFramePr>
          <p:cNvPr id="7" name="Content Placeholder 6">
            <a:extLst>
              <a:ext uri="{FF2B5EF4-FFF2-40B4-BE49-F238E27FC236}">
                <a16:creationId xmlns:a16="http://schemas.microsoft.com/office/drawing/2014/main" id="{F08E7CA3-358B-4715-B60E-2F1327E7E6C1}"/>
              </a:ext>
            </a:extLst>
          </p:cNvPr>
          <p:cNvGraphicFramePr>
            <a:graphicFrameLocks noGrp="1"/>
          </p:cNvGraphicFramePr>
          <p:nvPr>
            <p:ph idx="1"/>
            <p:extLst>
              <p:ext uri="{D42A27DB-BD31-4B8C-83A1-F6EECF244321}">
                <p14:modId xmlns:p14="http://schemas.microsoft.com/office/powerpoint/2010/main" val="3708355684"/>
              </p:ext>
            </p:extLst>
          </p:nvPr>
        </p:nvGraphicFramePr>
        <p:xfrm>
          <a:off x="777239" y="1211581"/>
          <a:ext cx="10169435" cy="4914901"/>
        </p:xfrm>
        <a:graphic>
          <a:graphicData uri="http://schemas.openxmlformats.org/drawingml/2006/table">
            <a:tbl>
              <a:tblPr>
                <a:tableStyleId>{08FB837D-C827-4EFA-A057-4D05807E0F7C}</a:tableStyleId>
              </a:tblPr>
              <a:tblGrid>
                <a:gridCol w="3200401">
                  <a:extLst>
                    <a:ext uri="{9D8B030D-6E8A-4147-A177-3AD203B41FA5}">
                      <a16:colId xmlns:a16="http://schemas.microsoft.com/office/drawing/2014/main" val="3392584157"/>
                    </a:ext>
                  </a:extLst>
                </a:gridCol>
                <a:gridCol w="1600200">
                  <a:extLst>
                    <a:ext uri="{9D8B030D-6E8A-4147-A177-3AD203B41FA5}">
                      <a16:colId xmlns:a16="http://schemas.microsoft.com/office/drawing/2014/main" val="342167123"/>
                    </a:ext>
                  </a:extLst>
                </a:gridCol>
                <a:gridCol w="1737360">
                  <a:extLst>
                    <a:ext uri="{9D8B030D-6E8A-4147-A177-3AD203B41FA5}">
                      <a16:colId xmlns:a16="http://schemas.microsoft.com/office/drawing/2014/main" val="3391514571"/>
                    </a:ext>
                  </a:extLst>
                </a:gridCol>
                <a:gridCol w="1805940">
                  <a:extLst>
                    <a:ext uri="{9D8B030D-6E8A-4147-A177-3AD203B41FA5}">
                      <a16:colId xmlns:a16="http://schemas.microsoft.com/office/drawing/2014/main" val="2198694729"/>
                    </a:ext>
                  </a:extLst>
                </a:gridCol>
                <a:gridCol w="1825534">
                  <a:extLst>
                    <a:ext uri="{9D8B030D-6E8A-4147-A177-3AD203B41FA5}">
                      <a16:colId xmlns:a16="http://schemas.microsoft.com/office/drawing/2014/main" val="1557008230"/>
                    </a:ext>
                  </a:extLst>
                </a:gridCol>
              </a:tblGrid>
              <a:tr h="510554">
                <a:tc>
                  <a:txBody>
                    <a:bodyPr/>
                    <a:lstStyle/>
                    <a:p>
                      <a:pPr algn="ctr" fontAlgn="ctr"/>
                      <a:r>
                        <a:rPr lang="en-IN" sz="1800" b="1" dirty="0">
                          <a:effectLst/>
                        </a:rPr>
                        <a:t> Model Name</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ctr"/>
                      <a:r>
                        <a:rPr lang="en-IN" sz="1800" b="1" dirty="0">
                          <a:effectLst/>
                        </a:rPr>
                        <a:t>MAE</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ctr"/>
                      <a:r>
                        <a:rPr lang="en-IN" sz="1800" b="1">
                          <a:effectLst/>
                        </a:rPr>
                        <a:t>MSE</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ctr"/>
                      <a:r>
                        <a:rPr lang="en-IN" sz="1800" b="1">
                          <a:effectLst/>
                        </a:rPr>
                        <a:t>RMSE</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ctr"/>
                      <a:r>
                        <a:rPr lang="en-IN" sz="1800" b="1">
                          <a:effectLst/>
                        </a:rPr>
                        <a:t>R2-score</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3388383970"/>
                  </a:ext>
                </a:extLst>
              </a:tr>
              <a:tr h="598771">
                <a:tc>
                  <a:txBody>
                    <a:bodyPr/>
                    <a:lstStyle/>
                    <a:p>
                      <a:pPr algn="ctr" fontAlgn="ctr"/>
                      <a:r>
                        <a:rPr lang="en-IN" sz="1800" b="1" dirty="0">
                          <a:effectLst/>
                        </a:rPr>
                        <a:t>XG Boost Regressor</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ctr"/>
                      <a:r>
                        <a:rPr lang="en-IN" sz="1800" dirty="0">
                          <a:effectLst/>
                        </a:rPr>
                        <a:t>27.725000</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ctr"/>
                      <a:r>
                        <a:rPr lang="en-IN" sz="1800" dirty="0">
                          <a:effectLst/>
                        </a:rPr>
                        <a:t>1101.817000</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ctr"/>
                      <a:r>
                        <a:rPr lang="en-IN" sz="1800" dirty="0">
                          <a:effectLst/>
                        </a:rPr>
                        <a:t>33.193630</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ctr"/>
                      <a:r>
                        <a:rPr lang="en-IN" sz="1800">
                          <a:effectLst/>
                        </a:rPr>
                        <a:t>0.271000</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3370078353"/>
                  </a:ext>
                </a:extLst>
              </a:tr>
              <a:tr h="510554">
                <a:tc>
                  <a:txBody>
                    <a:bodyPr/>
                    <a:lstStyle/>
                    <a:p>
                      <a:pPr algn="ctr" fontAlgn="ctr"/>
                      <a:r>
                        <a:rPr lang="en-IN" sz="1800" b="1">
                          <a:effectLst/>
                        </a:rPr>
                        <a:t>Random Forest</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ctr"/>
                      <a:r>
                        <a:rPr lang="en-IN" sz="1800">
                          <a:effectLst/>
                        </a:rPr>
                        <a:t>27.920000</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ctr"/>
                      <a:r>
                        <a:rPr lang="en-IN" sz="1800" dirty="0">
                          <a:effectLst/>
                        </a:rPr>
                        <a:t>1127.518000</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ctr"/>
                      <a:r>
                        <a:rPr lang="en-IN" sz="1800">
                          <a:effectLst/>
                        </a:rPr>
                        <a:t>33.578542</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ctr"/>
                      <a:r>
                        <a:rPr lang="en-IN" sz="1800">
                          <a:effectLst/>
                        </a:rPr>
                        <a:t>0.254000</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248565678"/>
                  </a:ext>
                </a:extLst>
              </a:tr>
              <a:tr h="781049">
                <a:tc>
                  <a:txBody>
                    <a:bodyPr/>
                    <a:lstStyle/>
                    <a:p>
                      <a:pPr algn="ctr" fontAlgn="ctr"/>
                      <a:r>
                        <a:rPr lang="en-IN" sz="1800" b="1">
                          <a:effectLst/>
                        </a:rPr>
                        <a:t>Gredient Boost Regressor</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ctr"/>
                      <a:r>
                        <a:rPr lang="en-IN" sz="1800">
                          <a:effectLst/>
                        </a:rPr>
                        <a:t>28.198000</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ctr"/>
                      <a:r>
                        <a:rPr lang="en-IN" sz="1800" dirty="0">
                          <a:effectLst/>
                        </a:rPr>
                        <a:t>1145.010000</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ctr"/>
                      <a:r>
                        <a:rPr lang="en-IN" sz="1800">
                          <a:effectLst/>
                        </a:rPr>
                        <a:t>33.837996</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ctr"/>
                      <a:r>
                        <a:rPr lang="en-IN" sz="1800">
                          <a:effectLst/>
                        </a:rPr>
                        <a:t>0.243000</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4244641246"/>
                  </a:ext>
                </a:extLst>
              </a:tr>
              <a:tr h="598771">
                <a:tc>
                  <a:txBody>
                    <a:bodyPr/>
                    <a:lstStyle/>
                    <a:p>
                      <a:pPr algn="ctr" fontAlgn="ctr"/>
                      <a:r>
                        <a:rPr lang="en-IN" sz="1800" b="1">
                          <a:effectLst/>
                        </a:rPr>
                        <a:t>Ada Boost Regressor</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ctr"/>
                      <a:r>
                        <a:rPr lang="en-IN" sz="1800">
                          <a:effectLst/>
                        </a:rPr>
                        <a:t>29.221000</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ctr"/>
                      <a:r>
                        <a:rPr lang="en-IN" sz="1800">
                          <a:effectLst/>
                        </a:rPr>
                        <a:t>1249.031000</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ctr"/>
                      <a:r>
                        <a:rPr lang="en-IN" sz="1800">
                          <a:effectLst/>
                        </a:rPr>
                        <a:t>35.341634</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ctr"/>
                      <a:r>
                        <a:rPr lang="en-IN" sz="1800">
                          <a:effectLst/>
                        </a:rPr>
                        <a:t>0.174000</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2429868310"/>
                  </a:ext>
                </a:extLst>
              </a:tr>
              <a:tr h="510554">
                <a:tc>
                  <a:txBody>
                    <a:bodyPr/>
                    <a:lstStyle/>
                    <a:p>
                      <a:pPr algn="ctr" fontAlgn="ctr"/>
                      <a:r>
                        <a:rPr lang="en-IN" sz="1800" b="1">
                          <a:effectLst/>
                        </a:rPr>
                        <a:t>Linear Regression</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ctr"/>
                      <a:r>
                        <a:rPr lang="en-IN" sz="1800">
                          <a:effectLst/>
                        </a:rPr>
                        <a:t>30.789000</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ctr"/>
                      <a:r>
                        <a:rPr lang="en-IN" sz="1800">
                          <a:effectLst/>
                        </a:rPr>
                        <a:t>1445.269000</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ctr"/>
                      <a:r>
                        <a:rPr lang="en-IN" sz="1800">
                          <a:effectLst/>
                        </a:rPr>
                        <a:t>38.016692</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ctr"/>
                      <a:r>
                        <a:rPr lang="en-IN" sz="1800">
                          <a:effectLst/>
                        </a:rPr>
                        <a:t>0.044000</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855030518"/>
                  </a:ext>
                </a:extLst>
              </a:tr>
              <a:tr h="894094">
                <a:tc>
                  <a:txBody>
                    <a:bodyPr/>
                    <a:lstStyle/>
                    <a:p>
                      <a:pPr algn="ctr" fontAlgn="ctr"/>
                      <a:r>
                        <a:rPr lang="en-IN" sz="1800" b="1">
                          <a:effectLst/>
                        </a:rPr>
                        <a:t>Support Vector Machines</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ctr"/>
                      <a:r>
                        <a:rPr lang="en-IN" sz="1800">
                          <a:effectLst/>
                        </a:rPr>
                        <a:t>31.056000</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ctr"/>
                      <a:r>
                        <a:rPr lang="en-IN" sz="1800">
                          <a:effectLst/>
                        </a:rPr>
                        <a:t>1475.749000</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ctr"/>
                      <a:r>
                        <a:rPr lang="en-IN" sz="1800">
                          <a:effectLst/>
                        </a:rPr>
                        <a:t>38.415473</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ctr"/>
                      <a:r>
                        <a:rPr lang="en-IN" sz="1800">
                          <a:effectLst/>
                        </a:rPr>
                        <a:t>0.024000</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2701871938"/>
                  </a:ext>
                </a:extLst>
              </a:tr>
              <a:tr h="510554">
                <a:tc>
                  <a:txBody>
                    <a:bodyPr/>
                    <a:lstStyle/>
                    <a:p>
                      <a:pPr algn="ctr" fontAlgn="ctr"/>
                      <a:r>
                        <a:rPr lang="en-IN" sz="1800" b="1">
                          <a:effectLst/>
                        </a:rPr>
                        <a:t>Decision Tree</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ctr"/>
                      <a:r>
                        <a:rPr lang="en-IN" sz="1800">
                          <a:effectLst/>
                        </a:rPr>
                        <a:t>36.119000</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ctr"/>
                      <a:r>
                        <a:rPr lang="en-IN" sz="1800">
                          <a:effectLst/>
                        </a:rPr>
                        <a:t>2014.593000</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ctr"/>
                      <a:r>
                        <a:rPr lang="en-IN" sz="1800">
                          <a:effectLst/>
                        </a:rPr>
                        <a:t>44.884223</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ctr"/>
                      <a:r>
                        <a:rPr lang="en-IN" sz="1800" dirty="0">
                          <a:effectLst/>
                        </a:rPr>
                        <a:t>-0.333000</a:t>
                      </a:r>
                    </a:p>
                  </a:txBody>
                  <a:tcPr marL="25235" marR="25235" marT="12617" marB="12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743927267"/>
                  </a:ext>
                </a:extLst>
              </a:tr>
            </a:tbl>
          </a:graphicData>
        </a:graphic>
      </p:graphicFrame>
      <p:sp>
        <p:nvSpPr>
          <p:cNvPr id="4" name="Date Placeholder 3">
            <a:extLst>
              <a:ext uri="{FF2B5EF4-FFF2-40B4-BE49-F238E27FC236}">
                <a16:creationId xmlns:a16="http://schemas.microsoft.com/office/drawing/2014/main" id="{69A4C7DF-680E-4325-BD34-512E7061EE51}"/>
              </a:ext>
            </a:extLst>
          </p:cNvPr>
          <p:cNvSpPr>
            <a:spLocks noGrp="1"/>
          </p:cNvSpPr>
          <p:nvPr>
            <p:ph type="dt" sz="half" idx="2"/>
          </p:nvPr>
        </p:nvSpPr>
        <p:spPr/>
        <p:txBody>
          <a:bodyPr/>
          <a:lstStyle/>
          <a:p>
            <a:fld id="{8CE9AC2A-20AD-8C48-B5EB-B5322BDBCDEE}" type="datetime1">
              <a:rPr lang="en-US" smtClean="0"/>
              <a:pPr/>
              <a:t>4/24/2022</a:t>
            </a:fld>
            <a:endParaRPr lang="en-US" dirty="0"/>
          </a:p>
        </p:txBody>
      </p:sp>
      <p:sp>
        <p:nvSpPr>
          <p:cNvPr id="6" name="Slide Number Placeholder 5">
            <a:extLst>
              <a:ext uri="{FF2B5EF4-FFF2-40B4-BE49-F238E27FC236}">
                <a16:creationId xmlns:a16="http://schemas.microsoft.com/office/drawing/2014/main" id="{B0BCF834-41D3-45DA-BF44-602624F8871E}"/>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1008956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184F-4612-4393-B8C9-F9381F83237B}"/>
              </a:ext>
            </a:extLst>
          </p:cNvPr>
          <p:cNvSpPr>
            <a:spLocks noGrp="1"/>
          </p:cNvSpPr>
          <p:nvPr>
            <p:ph type="title"/>
          </p:nvPr>
        </p:nvSpPr>
        <p:spPr>
          <a:xfrm>
            <a:off x="1167492" y="381001"/>
            <a:ext cx="9779183" cy="680883"/>
          </a:xfrm>
        </p:spPr>
        <p:txBody>
          <a:bodyPr/>
          <a:lstStyle/>
          <a:p>
            <a:pPr algn="ctr"/>
            <a:r>
              <a:rPr lang="en-IN" sz="3600" dirty="0"/>
              <a:t>Model Validation &amp; Selection</a:t>
            </a:r>
          </a:p>
        </p:txBody>
      </p:sp>
      <p:sp>
        <p:nvSpPr>
          <p:cNvPr id="3" name="Content Placeholder 2">
            <a:extLst>
              <a:ext uri="{FF2B5EF4-FFF2-40B4-BE49-F238E27FC236}">
                <a16:creationId xmlns:a16="http://schemas.microsoft.com/office/drawing/2014/main" id="{1A4994D0-4224-42DE-81F8-ADDD0713736D}"/>
              </a:ext>
            </a:extLst>
          </p:cNvPr>
          <p:cNvSpPr>
            <a:spLocks noGrp="1"/>
          </p:cNvSpPr>
          <p:nvPr>
            <p:ph idx="1"/>
          </p:nvPr>
        </p:nvSpPr>
        <p:spPr>
          <a:xfrm>
            <a:off x="1167493" y="1520191"/>
            <a:ext cx="9779182" cy="4641849"/>
          </a:xfrm>
        </p:spPr>
        <p:txBody>
          <a:bodyPr/>
          <a:lstStyle/>
          <a:p>
            <a:r>
              <a:rPr lang="en-IN" dirty="0">
                <a:solidFill>
                  <a:srgbClr val="FF0000"/>
                </a:solidFill>
              </a:rPr>
              <a:t>Observation:-</a:t>
            </a:r>
          </a:p>
          <a:p>
            <a:pPr marL="457200" indent="-457200">
              <a:buFont typeface="Arial" panose="020B0604020202020204" pitchFamily="34" charset="0"/>
              <a:buChar char="•"/>
            </a:pPr>
            <a:r>
              <a:rPr lang="en-IN" sz="2400" dirty="0"/>
              <a:t>In XG Boost Regressor we get R2-score is 0.27, RMSE score is 33.19.</a:t>
            </a:r>
          </a:p>
          <a:p>
            <a:pPr marL="457200" indent="-457200">
              <a:buFont typeface="Arial" panose="020B0604020202020204" pitchFamily="34" charset="0"/>
              <a:buChar char="•"/>
            </a:pPr>
            <a:r>
              <a:rPr lang="en-IN" sz="2400" dirty="0"/>
              <a:t>In Random Forest Regressor we get R2-score is 0.25, RMSE score is 33.57. </a:t>
            </a:r>
          </a:p>
          <a:p>
            <a:pPr marL="457200" indent="-457200">
              <a:buFont typeface="Arial" panose="020B0604020202020204" pitchFamily="34" charset="0"/>
              <a:buChar char="•"/>
            </a:pPr>
            <a:r>
              <a:rPr lang="en-IN" sz="2400" dirty="0"/>
              <a:t>In Gradient Boost Regressor we get R2-score is 0.430, RMSE score is 33.83.</a:t>
            </a:r>
          </a:p>
          <a:p>
            <a:r>
              <a:rPr lang="en-IN" dirty="0">
                <a:solidFill>
                  <a:srgbClr val="FF0000"/>
                </a:solidFill>
              </a:rPr>
              <a:t>Selection :- </a:t>
            </a:r>
          </a:p>
          <a:p>
            <a:pPr marL="457200" indent="-457200">
              <a:buFont typeface="Arial" panose="020B0604020202020204" pitchFamily="34" charset="0"/>
              <a:buChar char="•"/>
            </a:pPr>
            <a:r>
              <a:rPr lang="en-IN" sz="2400" dirty="0"/>
              <a:t>We select XG Boost Regressor is best performing model for our Project. </a:t>
            </a:r>
          </a:p>
        </p:txBody>
      </p:sp>
      <p:sp>
        <p:nvSpPr>
          <p:cNvPr id="4" name="Date Placeholder 3">
            <a:extLst>
              <a:ext uri="{FF2B5EF4-FFF2-40B4-BE49-F238E27FC236}">
                <a16:creationId xmlns:a16="http://schemas.microsoft.com/office/drawing/2014/main" id="{A8CD8940-B742-4B53-877F-FF8AEC6F5A58}"/>
              </a:ext>
            </a:extLst>
          </p:cNvPr>
          <p:cNvSpPr>
            <a:spLocks noGrp="1"/>
          </p:cNvSpPr>
          <p:nvPr>
            <p:ph type="dt" sz="half" idx="2"/>
          </p:nvPr>
        </p:nvSpPr>
        <p:spPr/>
        <p:txBody>
          <a:bodyPr/>
          <a:lstStyle/>
          <a:p>
            <a:fld id="{8CE9AC2A-20AD-8C48-B5EB-B5322BDBCDEE}" type="datetime1">
              <a:rPr lang="en-US" smtClean="0"/>
              <a:pPr/>
              <a:t>4/24/2022</a:t>
            </a:fld>
            <a:endParaRPr lang="en-US" dirty="0"/>
          </a:p>
        </p:txBody>
      </p:sp>
      <p:sp>
        <p:nvSpPr>
          <p:cNvPr id="6" name="Slide Number Placeholder 5">
            <a:extLst>
              <a:ext uri="{FF2B5EF4-FFF2-40B4-BE49-F238E27FC236}">
                <a16:creationId xmlns:a16="http://schemas.microsoft.com/office/drawing/2014/main" id="{26F39542-AA04-4EC6-A867-868087D634C2}"/>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1589309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79435-A317-4B6B-A593-24CB0EFBAF40}"/>
              </a:ext>
            </a:extLst>
          </p:cNvPr>
          <p:cNvSpPr>
            <a:spLocks noGrp="1"/>
          </p:cNvSpPr>
          <p:nvPr>
            <p:ph type="title"/>
          </p:nvPr>
        </p:nvSpPr>
        <p:spPr>
          <a:xfrm>
            <a:off x="1167492" y="381000"/>
            <a:ext cx="9779183" cy="804589"/>
          </a:xfrm>
        </p:spPr>
        <p:txBody>
          <a:bodyPr/>
          <a:lstStyle/>
          <a:p>
            <a:pPr algn="ctr"/>
            <a:r>
              <a:rPr lang="en-IN" sz="4000" dirty="0">
                <a:solidFill>
                  <a:schemeClr val="accent1">
                    <a:lumMod val="75000"/>
                  </a:schemeClr>
                </a:solidFill>
              </a:rPr>
              <a:t>Conclusion</a:t>
            </a:r>
          </a:p>
        </p:txBody>
      </p:sp>
      <p:sp>
        <p:nvSpPr>
          <p:cNvPr id="3" name="Content Placeholder 2">
            <a:extLst>
              <a:ext uri="{FF2B5EF4-FFF2-40B4-BE49-F238E27FC236}">
                <a16:creationId xmlns:a16="http://schemas.microsoft.com/office/drawing/2014/main" id="{4F94CB90-D8CE-4CC2-AC37-9759A2E03164}"/>
              </a:ext>
            </a:extLst>
          </p:cNvPr>
          <p:cNvSpPr>
            <a:spLocks noGrp="1"/>
          </p:cNvSpPr>
          <p:nvPr>
            <p:ph idx="1"/>
          </p:nvPr>
        </p:nvSpPr>
        <p:spPr>
          <a:xfrm>
            <a:off x="1167493" y="1533833"/>
            <a:ext cx="9779182" cy="3920544"/>
          </a:xfrm>
        </p:spPr>
        <p:txBody>
          <a:bodyPr/>
          <a:lstStyle/>
          <a:p>
            <a:pPr marL="457200" indent="-457200">
              <a:buFont typeface="Arial" panose="020B0604020202020204" pitchFamily="34" charset="0"/>
              <a:buChar char="•"/>
            </a:pPr>
            <a:r>
              <a:rPr lang="en-IN" sz="2400" dirty="0"/>
              <a:t>The result shows that XG Boost regressor and Random Forest Regressor is best model used for Demand Forecasting of Cars in Car rental company. </a:t>
            </a:r>
          </a:p>
          <a:p>
            <a:pPr marL="457200" indent="-457200">
              <a:buFont typeface="Arial" panose="020B0604020202020204" pitchFamily="34" charset="0"/>
              <a:buChar char="•"/>
            </a:pPr>
            <a:r>
              <a:rPr lang="en-IN" sz="2400" dirty="0"/>
              <a:t>The performance of model MSE, RMSE shows lower and R2 – score has higher value for XG Boost and Random Forest Regressor.</a:t>
            </a:r>
          </a:p>
          <a:p>
            <a:pPr marL="457200" indent="-457200">
              <a:buFont typeface="Arial" panose="020B0604020202020204" pitchFamily="34" charset="0"/>
              <a:buChar char="•"/>
            </a:pPr>
            <a:r>
              <a:rPr lang="en-IN" sz="2400" dirty="0"/>
              <a:t>So we can use either XG Boost or Random Forest Regressor for Prediction. </a:t>
            </a:r>
          </a:p>
        </p:txBody>
      </p:sp>
      <p:sp>
        <p:nvSpPr>
          <p:cNvPr id="4" name="Date Placeholder 3">
            <a:extLst>
              <a:ext uri="{FF2B5EF4-FFF2-40B4-BE49-F238E27FC236}">
                <a16:creationId xmlns:a16="http://schemas.microsoft.com/office/drawing/2014/main" id="{C818B414-05F9-4CB0-9C67-91C89B20274A}"/>
              </a:ext>
            </a:extLst>
          </p:cNvPr>
          <p:cNvSpPr>
            <a:spLocks noGrp="1"/>
          </p:cNvSpPr>
          <p:nvPr>
            <p:ph type="dt" sz="half" idx="2"/>
          </p:nvPr>
        </p:nvSpPr>
        <p:spPr/>
        <p:txBody>
          <a:bodyPr/>
          <a:lstStyle/>
          <a:p>
            <a:fld id="{8CE9AC2A-20AD-8C48-B5EB-B5322BDBCDEE}" type="datetime1">
              <a:rPr lang="en-US" smtClean="0"/>
              <a:pPr/>
              <a:t>4/24/2022</a:t>
            </a:fld>
            <a:endParaRPr lang="en-US" dirty="0"/>
          </a:p>
        </p:txBody>
      </p:sp>
      <p:sp>
        <p:nvSpPr>
          <p:cNvPr id="6" name="Slide Number Placeholder 5">
            <a:extLst>
              <a:ext uri="{FF2B5EF4-FFF2-40B4-BE49-F238E27FC236}">
                <a16:creationId xmlns:a16="http://schemas.microsoft.com/office/drawing/2014/main" id="{9A06A2DA-07DA-4999-A545-60952A83EB91}"/>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908977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020097"/>
          </a:xfrm>
        </p:spPr>
        <p:txBody>
          <a:bodyPr/>
          <a:lstStyle/>
          <a:p>
            <a:r>
              <a:rPr lang="en-US" dirty="0"/>
              <a:t>Meaning of Demand Forecasting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990512" y="2418736"/>
            <a:ext cx="9779183" cy="3626669"/>
          </a:xfrm>
        </p:spPr>
        <p:txBody>
          <a:bodyPr vert="horz" lIns="91440" tIns="45720" rIns="91440" bIns="45720" rtlCol="0" anchor="t">
            <a:normAutofit/>
          </a:bodyPr>
          <a:lstStyle/>
          <a:p>
            <a:pPr marL="342900" indent="-342900">
              <a:buFont typeface="Arial" panose="020B0604020202020204" pitchFamily="34" charset="0"/>
              <a:buChar char="•"/>
            </a:pPr>
            <a:r>
              <a:rPr lang="en-GB" sz="2000" i="0" dirty="0">
                <a:effectLst/>
                <a:latin typeface="+mj-lt"/>
              </a:rPr>
              <a:t>Demand forecasting is the process of using predictive analysis of historical data to estimate and predict customers' future demand for a product or service. It </a:t>
            </a:r>
            <a:r>
              <a:rPr lang="en-US" sz="2000" dirty="0">
                <a:latin typeface="+mj-lt"/>
              </a:rPr>
              <a:t>involves anticipating the demand for the product and services of an organization in future under a set of uncontrollable and competitive forces.</a:t>
            </a:r>
          </a:p>
          <a:p>
            <a:pPr marL="342900" indent="-342900">
              <a:buFont typeface="Arial" panose="020B0604020202020204" pitchFamily="34" charset="0"/>
              <a:buChar char="•"/>
            </a:pPr>
            <a:r>
              <a:rPr lang="en-US" sz="2000" dirty="0">
                <a:latin typeface="+mj-lt"/>
              </a:rPr>
              <a:t>Accurate demand forecasting is essential for a firm to enable it to get the required quantities at the right time and arrange well in advance for various inputs.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4/24/2022</a:t>
            </a:fld>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9AA95-2265-4E3B-B1C2-EFB0AB123FA8}"/>
              </a:ext>
            </a:extLst>
          </p:cNvPr>
          <p:cNvSpPr>
            <a:spLocks noGrp="1"/>
          </p:cNvSpPr>
          <p:nvPr>
            <p:ph type="title"/>
          </p:nvPr>
        </p:nvSpPr>
        <p:spPr>
          <a:xfrm>
            <a:off x="1167492" y="381001"/>
            <a:ext cx="9779183" cy="843116"/>
          </a:xfrm>
        </p:spPr>
        <p:txBody>
          <a:bodyPr/>
          <a:lstStyle/>
          <a:p>
            <a:pPr algn="ctr"/>
            <a:r>
              <a:rPr lang="en-IN" sz="4000" dirty="0">
                <a:solidFill>
                  <a:srgbClr val="FF0000"/>
                </a:solidFill>
                <a:latin typeface="Calibri" panose="020F0502020204030204" pitchFamily="34" charset="0"/>
                <a:cs typeface="Calibri" panose="020F0502020204030204" pitchFamily="34" charset="0"/>
              </a:rPr>
              <a:t> </a:t>
            </a:r>
            <a:r>
              <a:rPr lang="en-IN" sz="4000" i="0" dirty="0">
                <a:solidFill>
                  <a:srgbClr val="FF0000"/>
                </a:solidFill>
                <a:effectLst/>
                <a:latin typeface="Calibri" panose="020F0502020204030204" pitchFamily="34" charset="0"/>
                <a:cs typeface="Calibri" panose="020F0502020204030204" pitchFamily="34" charset="0"/>
              </a:rPr>
              <a:t>Approach</a:t>
            </a:r>
            <a:r>
              <a:rPr lang="en-IN" sz="4000" dirty="0">
                <a:solidFill>
                  <a:srgbClr val="FF0000"/>
                </a:solidFill>
                <a:latin typeface="Calibri" panose="020F0502020204030204" pitchFamily="34" charset="0"/>
                <a:cs typeface="Calibri" panose="020F0502020204030204" pitchFamily="34" charset="0"/>
              </a:rPr>
              <a:t> For Future Business</a:t>
            </a:r>
          </a:p>
        </p:txBody>
      </p:sp>
      <p:sp>
        <p:nvSpPr>
          <p:cNvPr id="3" name="Content Placeholder 2">
            <a:extLst>
              <a:ext uri="{FF2B5EF4-FFF2-40B4-BE49-F238E27FC236}">
                <a16:creationId xmlns:a16="http://schemas.microsoft.com/office/drawing/2014/main" id="{686EC928-977C-4AE8-9076-3113DF574651}"/>
              </a:ext>
            </a:extLst>
          </p:cNvPr>
          <p:cNvSpPr>
            <a:spLocks noGrp="1"/>
          </p:cNvSpPr>
          <p:nvPr>
            <p:ph idx="1"/>
          </p:nvPr>
        </p:nvSpPr>
        <p:spPr>
          <a:xfrm>
            <a:off x="1167493" y="1548581"/>
            <a:ext cx="9421849" cy="4372159"/>
          </a:xfrm>
        </p:spPr>
        <p:txBody>
          <a:bodyPr/>
          <a:lstStyle/>
          <a:p>
            <a:pPr marL="457200" indent="-457200">
              <a:buFont typeface="Arial" panose="020B0604020202020204" pitchFamily="34" charset="0"/>
              <a:buChar char="•"/>
            </a:pPr>
            <a:r>
              <a:rPr lang="en-IN" sz="2400" dirty="0"/>
              <a:t>We have to noticed that every year demand of cars increasing. The company would like to tackle this problem so company needs to balance between supply and Demand of cars. </a:t>
            </a:r>
          </a:p>
          <a:p>
            <a:pPr marL="457200" indent="-457200">
              <a:buFont typeface="Arial" panose="020B0604020202020204" pitchFamily="34" charset="0"/>
              <a:buChar char="•"/>
            </a:pPr>
            <a:r>
              <a:rPr lang="en-IN" sz="2400" dirty="0"/>
              <a:t>By the use of Historical data we see the demand of cars is in range of 70-80 and every year its increasing. </a:t>
            </a:r>
          </a:p>
          <a:p>
            <a:pPr marL="457200" indent="-457200">
              <a:buFont typeface="Arial" panose="020B0604020202020204" pitchFamily="34" charset="0"/>
              <a:buChar char="•"/>
            </a:pPr>
            <a:r>
              <a:rPr lang="en-IN" sz="2400" dirty="0"/>
              <a:t>So now for next year company needs cars in the range </a:t>
            </a:r>
            <a:r>
              <a:rPr lang="en-IN" sz="2400"/>
              <a:t>of 90-100. </a:t>
            </a:r>
            <a:endParaRPr lang="en-IN" sz="2400" dirty="0"/>
          </a:p>
        </p:txBody>
      </p:sp>
      <p:sp>
        <p:nvSpPr>
          <p:cNvPr id="4" name="Date Placeholder 3">
            <a:extLst>
              <a:ext uri="{FF2B5EF4-FFF2-40B4-BE49-F238E27FC236}">
                <a16:creationId xmlns:a16="http://schemas.microsoft.com/office/drawing/2014/main" id="{F39A7EDF-E56C-4B8B-8C5F-FE7F1173E561}"/>
              </a:ext>
            </a:extLst>
          </p:cNvPr>
          <p:cNvSpPr>
            <a:spLocks noGrp="1"/>
          </p:cNvSpPr>
          <p:nvPr>
            <p:ph type="dt" sz="half" idx="2"/>
          </p:nvPr>
        </p:nvSpPr>
        <p:spPr/>
        <p:txBody>
          <a:bodyPr/>
          <a:lstStyle/>
          <a:p>
            <a:fld id="{8CE9AC2A-20AD-8C48-B5EB-B5322BDBCDEE}" type="datetime1">
              <a:rPr lang="en-US" smtClean="0"/>
              <a:pPr/>
              <a:t>4/24/2022</a:t>
            </a:fld>
            <a:endParaRPr lang="en-US" dirty="0"/>
          </a:p>
        </p:txBody>
      </p:sp>
      <p:sp>
        <p:nvSpPr>
          <p:cNvPr id="6" name="Slide Number Placeholder 5">
            <a:extLst>
              <a:ext uri="{FF2B5EF4-FFF2-40B4-BE49-F238E27FC236}">
                <a16:creationId xmlns:a16="http://schemas.microsoft.com/office/drawing/2014/main" id="{5CE18BF2-D9C3-4DAC-A695-AE0BDFCBAAC3}"/>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4272277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4/24/2022</a:t>
            </a:fld>
            <a:endParaRPr lang="en-US" dirty="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21</a:t>
            </a:fld>
            <a:endParaRPr lang="en-US" dirty="0"/>
          </a:p>
        </p:txBody>
      </p:sp>
      <p:sp>
        <p:nvSpPr>
          <p:cNvPr id="8" name="Title 7">
            <a:extLst>
              <a:ext uri="{FF2B5EF4-FFF2-40B4-BE49-F238E27FC236}">
                <a16:creationId xmlns:a16="http://schemas.microsoft.com/office/drawing/2014/main" id="{F4CAFEDD-52E6-4A93-8F81-94A4CD1B17B5}"/>
              </a:ext>
            </a:extLst>
          </p:cNvPr>
          <p:cNvSpPr>
            <a:spLocks noGrp="1"/>
          </p:cNvSpPr>
          <p:nvPr>
            <p:ph type="title"/>
          </p:nvPr>
        </p:nvSpPr>
        <p:spPr>
          <a:xfrm>
            <a:off x="2092650" y="2078671"/>
            <a:ext cx="8113668" cy="1875155"/>
          </a:xfrm>
        </p:spPr>
        <p:txBody>
          <a:bodyPr/>
          <a:lstStyle/>
          <a:p>
            <a:r>
              <a:rPr lang="en-IN" sz="9600" dirty="0">
                <a:solidFill>
                  <a:schemeClr val="accent1">
                    <a:lumMod val="40000"/>
                    <a:lumOff val="60000"/>
                  </a:schemeClr>
                </a:solidFill>
                <a:latin typeface="Calibri" panose="020F0502020204030204" pitchFamily="34" charset="0"/>
                <a:cs typeface="Calibri" panose="020F0502020204030204" pitchFamily="34" charset="0"/>
              </a:rPr>
              <a:t>THANK YOU !!</a:t>
            </a:r>
          </a:p>
        </p:txBody>
      </p:sp>
    </p:spTree>
    <p:extLst>
      <p:ext uri="{BB962C8B-B14F-4D97-AF65-F5344CB8AC3E}">
        <p14:creationId xmlns:p14="http://schemas.microsoft.com/office/powerpoint/2010/main" val="445070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946355"/>
          </a:xfrm>
        </p:spPr>
        <p:txBody>
          <a:bodyPr/>
          <a:lstStyle/>
          <a:p>
            <a:pPr algn="ctr"/>
            <a:r>
              <a:rPr lang="en-IN" sz="4000" b="1" i="0" u="none" strike="noStrike" dirty="0">
                <a:solidFill>
                  <a:srgbClr val="000000"/>
                </a:solidFill>
                <a:effectLst/>
                <a:latin typeface="Roboto" panose="02000000000000000000" pitchFamily="2" charset="0"/>
              </a:rPr>
              <a:t>Objective</a:t>
            </a:r>
            <a:endParaRPr lang="en-US" sz="4000"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8"/>
            <a:ext cx="9779182" cy="2230067"/>
          </a:xfrm>
        </p:spPr>
        <p:txBody>
          <a:bodyPr vert="horz" lIns="91440" tIns="45720" rIns="91440" bIns="45720" rtlCol="0" anchor="t">
            <a:normAutofit/>
          </a:bodyPr>
          <a:lstStyle/>
          <a:p>
            <a:r>
              <a:rPr lang="en-GB" b="0" i="0" dirty="0">
                <a:effectLst/>
                <a:latin typeface="Calibri" panose="020F0502020204030204" pitchFamily="34" charset="0"/>
                <a:cs typeface="Calibri" panose="020F0502020204030204" pitchFamily="34" charset="0"/>
              </a:rPr>
              <a:t>The main objective of the problem is to develop the machine learning approach to forecast the demand of car rentals on an hourly basis.</a:t>
            </a:r>
            <a:endParaRPr 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4/24/2022</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E3731D-DD20-4A08-94D1-E11CC257545C}"/>
              </a:ext>
            </a:extLst>
          </p:cNvPr>
          <p:cNvSpPr>
            <a:spLocks noGrp="1"/>
          </p:cNvSpPr>
          <p:nvPr>
            <p:ph idx="1"/>
          </p:nvPr>
        </p:nvSpPr>
        <p:spPr>
          <a:xfrm>
            <a:off x="374093" y="1473719"/>
            <a:ext cx="10608044" cy="5247755"/>
          </a:xfrm>
        </p:spPr>
        <p:txBody>
          <a:bodyPr/>
          <a:lstStyle/>
          <a:p>
            <a:pPr marL="457200" indent="-457200" algn="just">
              <a:buFont typeface="Arial" panose="020B0604020202020204" pitchFamily="34" charset="0"/>
              <a:buChar char="•"/>
            </a:pPr>
            <a:r>
              <a:rPr lang="en-GB" sz="2400" b="0" i="0" dirty="0">
                <a:solidFill>
                  <a:schemeClr val="tx1"/>
                </a:solidFill>
                <a:effectLst/>
                <a:latin typeface="Calibri" panose="020F0502020204030204" pitchFamily="34" charset="0"/>
                <a:cs typeface="Calibri" panose="020F0502020204030204" pitchFamily="34" charset="0"/>
              </a:rPr>
              <a:t>ABC is a car rental company based out of Bangalore. It rents cars for both in and out stations at affordable prices. The users can rent different types of cars like Sedans, Hatchbacks, SUVs and MUVs, Minivans and so on.</a:t>
            </a:r>
          </a:p>
          <a:p>
            <a:pPr marL="457200" indent="-457200" algn="just">
              <a:buFont typeface="Arial" panose="020B0604020202020204" pitchFamily="34" charset="0"/>
              <a:buChar char="•"/>
            </a:pPr>
            <a:r>
              <a:rPr lang="en-GB" sz="2400" b="0" i="0" dirty="0">
                <a:solidFill>
                  <a:schemeClr val="tx1"/>
                </a:solidFill>
                <a:effectLst/>
                <a:latin typeface="Calibri" panose="020F0502020204030204" pitchFamily="34" charset="0"/>
                <a:cs typeface="Calibri" panose="020F0502020204030204" pitchFamily="34" charset="0"/>
              </a:rPr>
              <a:t>In recent times, the demand for cars is on the rise. As a result, the company would like to tackle the problem of supply and demand. The ultimate goal of the company is to strike the balance between the supply and demand in order to meet the user expectations. </a:t>
            </a:r>
          </a:p>
          <a:p>
            <a:pPr marL="457200" indent="-457200" algn="just">
              <a:buFont typeface="Arial" panose="020B0604020202020204" pitchFamily="34" charset="0"/>
              <a:buChar char="•"/>
            </a:pPr>
            <a:r>
              <a:rPr lang="en-GB" sz="2400" b="0" i="0" dirty="0">
                <a:solidFill>
                  <a:schemeClr val="tx1"/>
                </a:solidFill>
                <a:effectLst/>
                <a:latin typeface="Calibri" panose="020F0502020204030204" pitchFamily="34" charset="0"/>
                <a:cs typeface="Calibri" panose="020F0502020204030204" pitchFamily="34" charset="0"/>
              </a:rPr>
              <a:t>The company has collected the details of each rental. Based on the past data, the company would like to forecast the demand of car rentals on an hourly basis. </a:t>
            </a:r>
          </a:p>
          <a:p>
            <a:endParaRPr lang="en-IN" sz="2400" dirty="0"/>
          </a:p>
        </p:txBody>
      </p:sp>
      <p:sp>
        <p:nvSpPr>
          <p:cNvPr id="4" name="Date Placeholder 3">
            <a:extLst>
              <a:ext uri="{FF2B5EF4-FFF2-40B4-BE49-F238E27FC236}">
                <a16:creationId xmlns:a16="http://schemas.microsoft.com/office/drawing/2014/main" id="{11EF93FF-3F88-4C07-8A94-2773C08B0F32}"/>
              </a:ext>
            </a:extLst>
          </p:cNvPr>
          <p:cNvSpPr>
            <a:spLocks noGrp="1"/>
          </p:cNvSpPr>
          <p:nvPr>
            <p:ph type="dt" sz="half" idx="2"/>
          </p:nvPr>
        </p:nvSpPr>
        <p:spPr/>
        <p:txBody>
          <a:bodyPr/>
          <a:lstStyle/>
          <a:p>
            <a:fld id="{DD9C8446-696E-6942-B6C8-CC9CAD0B34E0}" type="datetime1">
              <a:rPr lang="en-US" smtClean="0"/>
              <a:pPr/>
              <a:t>4/24/2022</a:t>
            </a:fld>
            <a:endParaRPr lang="en-US" dirty="0"/>
          </a:p>
        </p:txBody>
      </p:sp>
      <p:sp>
        <p:nvSpPr>
          <p:cNvPr id="6" name="Slide Number Placeholder 5">
            <a:extLst>
              <a:ext uri="{FF2B5EF4-FFF2-40B4-BE49-F238E27FC236}">
                <a16:creationId xmlns:a16="http://schemas.microsoft.com/office/drawing/2014/main" id="{4AB5CD10-D851-41AE-94E6-E71F7827C2D2}"/>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7" name="Title 1">
            <a:extLst>
              <a:ext uri="{FF2B5EF4-FFF2-40B4-BE49-F238E27FC236}">
                <a16:creationId xmlns:a16="http://schemas.microsoft.com/office/drawing/2014/main" id="{EEFB3B07-C289-459B-934E-9BD8800CA515}"/>
              </a:ext>
            </a:extLst>
          </p:cNvPr>
          <p:cNvSpPr>
            <a:spLocks noGrp="1"/>
          </p:cNvSpPr>
          <p:nvPr>
            <p:ph type="title"/>
          </p:nvPr>
        </p:nvSpPr>
        <p:spPr>
          <a:xfrm>
            <a:off x="372689" y="136525"/>
            <a:ext cx="9780587" cy="1013849"/>
          </a:xfrm>
        </p:spPr>
        <p:txBody>
          <a:bodyPr/>
          <a:lstStyle/>
          <a:p>
            <a:pPr algn="ctr"/>
            <a:r>
              <a:rPr lang="en-IN" sz="4000" b="1" i="0" u="none" strike="noStrike" dirty="0">
                <a:solidFill>
                  <a:srgbClr val="000000"/>
                </a:solidFill>
                <a:effectLst/>
                <a:latin typeface="Roboto" panose="02000000000000000000" pitchFamily="2" charset="0"/>
              </a:rPr>
              <a:t>Problem Statement</a:t>
            </a:r>
            <a:endParaRPr lang="en-US" sz="3600" dirty="0"/>
          </a:p>
        </p:txBody>
      </p:sp>
    </p:spTree>
    <p:extLst>
      <p:ext uri="{BB962C8B-B14F-4D97-AF65-F5344CB8AC3E}">
        <p14:creationId xmlns:p14="http://schemas.microsoft.com/office/powerpoint/2010/main" val="736243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EFCA-FF77-46A7-9FFD-1B0A183E5765}"/>
              </a:ext>
            </a:extLst>
          </p:cNvPr>
          <p:cNvSpPr>
            <a:spLocks noGrp="1"/>
          </p:cNvSpPr>
          <p:nvPr>
            <p:ph type="title"/>
          </p:nvPr>
        </p:nvSpPr>
        <p:spPr/>
        <p:txBody>
          <a:bodyPr/>
          <a:lstStyle/>
          <a:p>
            <a:r>
              <a:rPr lang="en-IN" dirty="0"/>
              <a:t>Content </a:t>
            </a:r>
          </a:p>
        </p:txBody>
      </p:sp>
      <p:sp>
        <p:nvSpPr>
          <p:cNvPr id="3" name="Content Placeholder 2">
            <a:extLst>
              <a:ext uri="{FF2B5EF4-FFF2-40B4-BE49-F238E27FC236}">
                <a16:creationId xmlns:a16="http://schemas.microsoft.com/office/drawing/2014/main" id="{B83A6583-D0AE-4A40-AA94-2765E7832040}"/>
              </a:ext>
            </a:extLst>
          </p:cNvPr>
          <p:cNvSpPr>
            <a:spLocks noGrp="1"/>
          </p:cNvSpPr>
          <p:nvPr>
            <p:ph idx="1"/>
          </p:nvPr>
        </p:nvSpPr>
        <p:spPr>
          <a:xfrm>
            <a:off x="1167493" y="2017467"/>
            <a:ext cx="9779182" cy="3720393"/>
          </a:xfrm>
        </p:spPr>
        <p:txBody>
          <a:bodyPr/>
          <a:lstStyle/>
          <a:p>
            <a:pPr marL="457200" indent="-457200">
              <a:buFont typeface="Arial" panose="020B0604020202020204" pitchFamily="34" charset="0"/>
              <a:buChar char="•"/>
            </a:pPr>
            <a:r>
              <a:rPr lang="en-IN" dirty="0"/>
              <a:t>Data Pipeline</a:t>
            </a:r>
          </a:p>
          <a:p>
            <a:pPr marL="457200" indent="-457200">
              <a:buFont typeface="Arial" panose="020B0604020202020204" pitchFamily="34" charset="0"/>
              <a:buChar char="•"/>
            </a:pPr>
            <a:r>
              <a:rPr lang="en-IN" dirty="0"/>
              <a:t>Data Description</a:t>
            </a:r>
          </a:p>
          <a:p>
            <a:pPr marL="457200" indent="-457200">
              <a:buFont typeface="Arial" panose="020B0604020202020204" pitchFamily="34" charset="0"/>
              <a:buChar char="•"/>
            </a:pPr>
            <a:r>
              <a:rPr lang="en-IN" dirty="0"/>
              <a:t>Exploratory Data Analysis</a:t>
            </a:r>
          </a:p>
          <a:p>
            <a:pPr marL="457200" indent="-457200">
              <a:buFont typeface="Arial" panose="020B0604020202020204" pitchFamily="34" charset="0"/>
              <a:buChar char="•"/>
            </a:pPr>
            <a:r>
              <a:rPr lang="en-IN" dirty="0"/>
              <a:t>Data Pre-processing</a:t>
            </a:r>
          </a:p>
          <a:p>
            <a:pPr marL="457200" indent="-457200">
              <a:buFont typeface="Arial" panose="020B0604020202020204" pitchFamily="34" charset="0"/>
              <a:buChar char="•"/>
            </a:pPr>
            <a:r>
              <a:rPr lang="en-IN" dirty="0"/>
              <a:t>Model Building</a:t>
            </a:r>
          </a:p>
          <a:p>
            <a:pPr marL="457200" indent="-457200">
              <a:buFont typeface="Arial" panose="020B0604020202020204" pitchFamily="34" charset="0"/>
              <a:buChar char="•"/>
            </a:pPr>
            <a:r>
              <a:rPr lang="en-IN" dirty="0"/>
              <a:t>Model Evaluation</a:t>
            </a:r>
          </a:p>
          <a:p>
            <a:pPr marL="457200" indent="-457200">
              <a:buFont typeface="Arial" panose="020B0604020202020204" pitchFamily="34" charset="0"/>
              <a:buChar char="•"/>
            </a:pPr>
            <a:r>
              <a:rPr lang="en-IN" dirty="0"/>
              <a:t>Conclusion</a:t>
            </a:r>
          </a:p>
        </p:txBody>
      </p:sp>
      <p:sp>
        <p:nvSpPr>
          <p:cNvPr id="4" name="Date Placeholder 3">
            <a:extLst>
              <a:ext uri="{FF2B5EF4-FFF2-40B4-BE49-F238E27FC236}">
                <a16:creationId xmlns:a16="http://schemas.microsoft.com/office/drawing/2014/main" id="{0CC6C462-01C9-4697-8AB4-11C85815D724}"/>
              </a:ext>
            </a:extLst>
          </p:cNvPr>
          <p:cNvSpPr>
            <a:spLocks noGrp="1"/>
          </p:cNvSpPr>
          <p:nvPr>
            <p:ph type="dt" sz="half" idx="2"/>
          </p:nvPr>
        </p:nvSpPr>
        <p:spPr/>
        <p:txBody>
          <a:bodyPr/>
          <a:lstStyle/>
          <a:p>
            <a:fld id="{DD9C8446-696E-6942-B6C8-CC9CAD0B34E0}" type="datetime1">
              <a:rPr lang="en-US" smtClean="0"/>
              <a:pPr/>
              <a:t>4/24/2022</a:t>
            </a:fld>
            <a:endParaRPr lang="en-US" dirty="0"/>
          </a:p>
        </p:txBody>
      </p:sp>
      <p:sp>
        <p:nvSpPr>
          <p:cNvPr id="6" name="Slide Number Placeholder 5">
            <a:extLst>
              <a:ext uri="{FF2B5EF4-FFF2-40B4-BE49-F238E27FC236}">
                <a16:creationId xmlns:a16="http://schemas.microsoft.com/office/drawing/2014/main" id="{7A04BB45-3F25-4239-9995-5182BE6B264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777316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21B9-814C-4234-BAAA-B10BC8F352AB}"/>
              </a:ext>
            </a:extLst>
          </p:cNvPr>
          <p:cNvSpPr>
            <a:spLocks noGrp="1"/>
          </p:cNvSpPr>
          <p:nvPr>
            <p:ph type="title"/>
          </p:nvPr>
        </p:nvSpPr>
        <p:spPr/>
        <p:txBody>
          <a:bodyPr/>
          <a:lstStyle/>
          <a:p>
            <a:r>
              <a:rPr lang="en-IN" dirty="0"/>
              <a:t>Data Pipeline	</a:t>
            </a:r>
          </a:p>
        </p:txBody>
      </p:sp>
      <p:sp>
        <p:nvSpPr>
          <p:cNvPr id="3" name="Content Placeholder 2">
            <a:extLst>
              <a:ext uri="{FF2B5EF4-FFF2-40B4-BE49-F238E27FC236}">
                <a16:creationId xmlns:a16="http://schemas.microsoft.com/office/drawing/2014/main" id="{E917BE41-5C06-4A05-A8CE-FA72D30F1B4F}"/>
              </a:ext>
            </a:extLst>
          </p:cNvPr>
          <p:cNvSpPr>
            <a:spLocks noGrp="1"/>
          </p:cNvSpPr>
          <p:nvPr>
            <p:ph idx="1"/>
          </p:nvPr>
        </p:nvSpPr>
        <p:spPr/>
        <p:txBody>
          <a:bodyPr/>
          <a:lstStyle/>
          <a:p>
            <a:pPr marL="457200" indent="-457200">
              <a:buFont typeface="Arial" panose="020B0604020202020204" pitchFamily="34" charset="0"/>
              <a:buChar char="•"/>
            </a:pPr>
            <a:r>
              <a:rPr lang="en-IN" dirty="0"/>
              <a:t>Exploratory Data Analysis(EDA): In EDA we see data visualization</a:t>
            </a:r>
          </a:p>
          <a:p>
            <a:pPr marL="457200" indent="-457200">
              <a:buFont typeface="Arial" panose="020B0604020202020204" pitchFamily="34" charset="0"/>
              <a:buChar char="•"/>
            </a:pPr>
            <a:r>
              <a:rPr lang="en-IN" dirty="0"/>
              <a:t>Data Pre-processing: In this part we have clean data like removing outliers.</a:t>
            </a:r>
          </a:p>
          <a:p>
            <a:pPr marL="457200" indent="-457200">
              <a:buFont typeface="Arial" panose="020B0604020202020204" pitchFamily="34" charset="0"/>
              <a:buChar char="•"/>
            </a:pPr>
            <a:r>
              <a:rPr lang="en-IN" dirty="0"/>
              <a:t>Model Building:  This is a final part, here we build various models, check error rates and select best performing  model for our project.</a:t>
            </a:r>
          </a:p>
        </p:txBody>
      </p:sp>
      <p:sp>
        <p:nvSpPr>
          <p:cNvPr id="4" name="Date Placeholder 3">
            <a:extLst>
              <a:ext uri="{FF2B5EF4-FFF2-40B4-BE49-F238E27FC236}">
                <a16:creationId xmlns:a16="http://schemas.microsoft.com/office/drawing/2014/main" id="{4CB1DBB8-9A5B-4E19-A70A-D104FF5518E8}"/>
              </a:ext>
            </a:extLst>
          </p:cNvPr>
          <p:cNvSpPr>
            <a:spLocks noGrp="1"/>
          </p:cNvSpPr>
          <p:nvPr>
            <p:ph type="dt" sz="half" idx="2"/>
          </p:nvPr>
        </p:nvSpPr>
        <p:spPr/>
        <p:txBody>
          <a:bodyPr/>
          <a:lstStyle/>
          <a:p>
            <a:fld id="{DD9C8446-696E-6942-B6C8-CC9CAD0B34E0}" type="datetime1">
              <a:rPr lang="en-US" smtClean="0"/>
              <a:pPr/>
              <a:t>4/24/2022</a:t>
            </a:fld>
            <a:endParaRPr lang="en-US" dirty="0"/>
          </a:p>
        </p:txBody>
      </p:sp>
      <p:sp>
        <p:nvSpPr>
          <p:cNvPr id="6" name="Slide Number Placeholder 5">
            <a:extLst>
              <a:ext uri="{FF2B5EF4-FFF2-40B4-BE49-F238E27FC236}">
                <a16:creationId xmlns:a16="http://schemas.microsoft.com/office/drawing/2014/main" id="{31FF810D-AFD7-4BC4-A30F-E8C4CB9BD8D8}"/>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3629895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67F29-ACC7-4F36-AE60-F98954CCD91C}"/>
              </a:ext>
            </a:extLst>
          </p:cNvPr>
          <p:cNvSpPr>
            <a:spLocks noGrp="1"/>
          </p:cNvSpPr>
          <p:nvPr>
            <p:ph type="title"/>
          </p:nvPr>
        </p:nvSpPr>
        <p:spPr>
          <a:xfrm>
            <a:off x="1167492" y="381000"/>
            <a:ext cx="9779183" cy="664399"/>
          </a:xfrm>
        </p:spPr>
        <p:txBody>
          <a:bodyPr/>
          <a:lstStyle/>
          <a:p>
            <a:pPr algn="ctr"/>
            <a:r>
              <a:rPr lang="en-IN" sz="4000" dirty="0">
                <a:latin typeface="Calibri" panose="020F0502020204030204" pitchFamily="34" charset="0"/>
                <a:cs typeface="Calibri" panose="020F0502020204030204" pitchFamily="34" charset="0"/>
              </a:rPr>
              <a:t>Data Dictionary</a:t>
            </a:r>
            <a:r>
              <a:rPr lang="en-IN" dirty="0"/>
              <a:t>	 </a:t>
            </a:r>
          </a:p>
        </p:txBody>
      </p:sp>
      <p:sp>
        <p:nvSpPr>
          <p:cNvPr id="3" name="Content Placeholder 2">
            <a:extLst>
              <a:ext uri="{FF2B5EF4-FFF2-40B4-BE49-F238E27FC236}">
                <a16:creationId xmlns:a16="http://schemas.microsoft.com/office/drawing/2014/main" id="{B174B2CE-9EE5-4706-8AE2-C09548FD0CD2}"/>
              </a:ext>
            </a:extLst>
          </p:cNvPr>
          <p:cNvSpPr>
            <a:spLocks noGrp="1"/>
          </p:cNvSpPr>
          <p:nvPr>
            <p:ph idx="1"/>
          </p:nvPr>
        </p:nvSpPr>
        <p:spPr>
          <a:xfrm>
            <a:off x="573133" y="1745592"/>
            <a:ext cx="4623707" cy="3366815"/>
          </a:xfrm>
        </p:spPr>
        <p:txBody>
          <a:bodyPr/>
          <a:lstStyle/>
          <a:p>
            <a:pPr algn="l"/>
            <a:r>
              <a:rPr lang="en-GB" sz="2400" b="1" i="0" u="none" strike="noStrike" dirty="0">
                <a:effectLst/>
                <a:latin typeface="Calibri" panose="020F0502020204030204" pitchFamily="34" charset="0"/>
                <a:cs typeface="Calibri" panose="020F0502020204030204" pitchFamily="34" charset="0"/>
              </a:rPr>
              <a:t>Training set</a:t>
            </a:r>
            <a:r>
              <a:rPr lang="en-GB" sz="2400" b="1" u="none" strike="noStrike" dirty="0">
                <a:latin typeface="Calibri" panose="020F0502020204030204" pitchFamily="34" charset="0"/>
                <a:cs typeface="Calibri" panose="020F0502020204030204" pitchFamily="34" charset="0"/>
              </a:rPr>
              <a:t>:</a:t>
            </a:r>
          </a:p>
          <a:p>
            <a:pPr algn="l"/>
            <a:r>
              <a:rPr lang="en-GB" sz="2000" i="0" dirty="0">
                <a:effectLst/>
                <a:latin typeface="Calibri" panose="020F0502020204030204" pitchFamily="34" charset="0"/>
                <a:cs typeface="Calibri" panose="020F0502020204030204" pitchFamily="34" charset="0"/>
              </a:rPr>
              <a:t>train.csv contains the hourly demand of car rentals from August 2018 to February 2021.</a:t>
            </a:r>
          </a:p>
          <a:p>
            <a:pPr algn="l"/>
            <a:endParaRPr lang="en-GB" sz="2000" dirty="0">
              <a:latin typeface="Calibri" panose="020F0502020204030204" pitchFamily="34" charset="0"/>
              <a:cs typeface="Calibri" panose="020F0502020204030204" pitchFamily="34" charset="0"/>
            </a:endParaRPr>
          </a:p>
          <a:p>
            <a:pPr algn="l"/>
            <a:r>
              <a:rPr lang="en-GB" sz="2400" b="1" i="0" u="none" strike="noStrike" dirty="0">
                <a:solidFill>
                  <a:srgbClr val="000000"/>
                </a:solidFill>
                <a:effectLst/>
                <a:latin typeface="Calibri" panose="020F0502020204030204" pitchFamily="34" charset="0"/>
                <a:cs typeface="Calibri" panose="020F0502020204030204" pitchFamily="34" charset="0"/>
              </a:rPr>
              <a:t>Test set</a:t>
            </a:r>
            <a:endParaRPr lang="en-GB" sz="2400" b="0" i="0" dirty="0">
              <a:solidFill>
                <a:srgbClr val="4A4A4A"/>
              </a:solidFill>
              <a:effectLst/>
              <a:latin typeface="Calibri" panose="020F0502020204030204" pitchFamily="34" charset="0"/>
              <a:cs typeface="Calibri" panose="020F0502020204030204" pitchFamily="34" charset="0"/>
            </a:endParaRPr>
          </a:p>
          <a:p>
            <a:pPr algn="l"/>
            <a:r>
              <a:rPr lang="en-GB" sz="2000" i="0" dirty="0">
                <a:effectLst/>
                <a:latin typeface="Calibri" panose="020F0502020204030204" pitchFamily="34" charset="0"/>
                <a:cs typeface="Calibri" panose="020F0502020204030204" pitchFamily="34" charset="0"/>
              </a:rPr>
              <a:t>test.csv contains only 2 variables: date and hour. You need to predict the hourly demand of car rentals for the next 1 year </a:t>
            </a:r>
          </a:p>
          <a:p>
            <a:pPr algn="l"/>
            <a:r>
              <a:rPr lang="en-GB" sz="2000" i="0" dirty="0">
                <a:effectLst/>
                <a:latin typeface="Calibri" panose="020F0502020204030204" pitchFamily="34" charset="0"/>
                <a:cs typeface="Calibri" panose="020F0502020204030204" pitchFamily="34" charset="0"/>
              </a:rPr>
              <a:t>i.e. from March 2021 to March 2022.</a:t>
            </a:r>
          </a:p>
          <a:p>
            <a:endParaRPr lang="en-IN" sz="2000" dirty="0"/>
          </a:p>
        </p:txBody>
      </p:sp>
      <p:sp>
        <p:nvSpPr>
          <p:cNvPr id="4" name="Date Placeholder 3">
            <a:extLst>
              <a:ext uri="{FF2B5EF4-FFF2-40B4-BE49-F238E27FC236}">
                <a16:creationId xmlns:a16="http://schemas.microsoft.com/office/drawing/2014/main" id="{AFD7FF7C-C87B-4AC8-96E8-BA5851C97014}"/>
              </a:ext>
            </a:extLst>
          </p:cNvPr>
          <p:cNvSpPr>
            <a:spLocks noGrp="1"/>
          </p:cNvSpPr>
          <p:nvPr>
            <p:ph type="dt" sz="half" idx="2"/>
          </p:nvPr>
        </p:nvSpPr>
        <p:spPr/>
        <p:txBody>
          <a:bodyPr/>
          <a:lstStyle/>
          <a:p>
            <a:fld id="{DD9C8446-696E-6942-B6C8-CC9CAD0B34E0}" type="datetime1">
              <a:rPr lang="en-US" smtClean="0"/>
              <a:pPr/>
              <a:t>4/24/2022</a:t>
            </a:fld>
            <a:endParaRPr lang="en-US" dirty="0"/>
          </a:p>
        </p:txBody>
      </p:sp>
      <p:sp>
        <p:nvSpPr>
          <p:cNvPr id="6" name="Slide Number Placeholder 5">
            <a:extLst>
              <a:ext uri="{FF2B5EF4-FFF2-40B4-BE49-F238E27FC236}">
                <a16:creationId xmlns:a16="http://schemas.microsoft.com/office/drawing/2014/main" id="{8C773AE3-9946-42AC-8136-A34B956D3DC5}"/>
              </a:ext>
            </a:extLst>
          </p:cNvPr>
          <p:cNvSpPr>
            <a:spLocks noGrp="1"/>
          </p:cNvSpPr>
          <p:nvPr>
            <p:ph type="sldNum" sz="quarter" idx="4"/>
          </p:nvPr>
        </p:nvSpPr>
        <p:spPr/>
        <p:txBody>
          <a:bodyPr/>
          <a:lstStyle/>
          <a:p>
            <a:fld id="{294A09A9-5501-47C1-A89A-A340965A2BE2}" type="slidenum">
              <a:rPr lang="en-US" smtClean="0"/>
              <a:pPr/>
              <a:t>7</a:t>
            </a:fld>
            <a:endParaRPr lang="en-US" dirty="0"/>
          </a:p>
        </p:txBody>
      </p:sp>
      <p:graphicFrame>
        <p:nvGraphicFramePr>
          <p:cNvPr id="7" name="Table 6">
            <a:extLst>
              <a:ext uri="{FF2B5EF4-FFF2-40B4-BE49-F238E27FC236}">
                <a16:creationId xmlns:a16="http://schemas.microsoft.com/office/drawing/2014/main" id="{3C6489EC-98EF-40F9-8C42-A8C45DCED06D}"/>
              </a:ext>
            </a:extLst>
          </p:cNvPr>
          <p:cNvGraphicFramePr>
            <a:graphicFrameLocks noGrp="1"/>
          </p:cNvGraphicFramePr>
          <p:nvPr>
            <p:extLst>
              <p:ext uri="{D42A27DB-BD31-4B8C-83A1-F6EECF244321}">
                <p14:modId xmlns:p14="http://schemas.microsoft.com/office/powerpoint/2010/main" val="207086727"/>
              </p:ext>
            </p:extLst>
          </p:nvPr>
        </p:nvGraphicFramePr>
        <p:xfrm>
          <a:off x="6831875" y="1532217"/>
          <a:ext cx="4114800" cy="1737360"/>
        </p:xfrm>
        <a:graphic>
          <a:graphicData uri="http://schemas.openxmlformats.org/drawingml/2006/table">
            <a:tbl>
              <a:tblPr/>
              <a:tblGrid>
                <a:gridCol w="1746417">
                  <a:extLst>
                    <a:ext uri="{9D8B030D-6E8A-4147-A177-3AD203B41FA5}">
                      <a16:colId xmlns:a16="http://schemas.microsoft.com/office/drawing/2014/main" val="1020779736"/>
                    </a:ext>
                  </a:extLst>
                </a:gridCol>
                <a:gridCol w="2368383">
                  <a:extLst>
                    <a:ext uri="{9D8B030D-6E8A-4147-A177-3AD203B41FA5}">
                      <a16:colId xmlns:a16="http://schemas.microsoft.com/office/drawing/2014/main" val="1059483034"/>
                    </a:ext>
                  </a:extLst>
                </a:gridCol>
              </a:tblGrid>
              <a:tr h="351367">
                <a:tc>
                  <a:txBody>
                    <a:bodyPr/>
                    <a:lstStyle/>
                    <a:p>
                      <a:r>
                        <a:rPr lang="en-IN" b="1">
                          <a:solidFill>
                            <a:srgbClr val="4A4A4A"/>
                          </a:solidFill>
                          <a:effectLst/>
                        </a:rPr>
                        <a:t>Variable</a:t>
                      </a:r>
                      <a:endParaRPr lang="en-IN">
                        <a:solidFill>
                          <a:srgbClr val="4A4A4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b="1" dirty="0">
                          <a:solidFill>
                            <a:srgbClr val="4A4A4A"/>
                          </a:solidFill>
                          <a:effectLst/>
                        </a:rPr>
                        <a:t>Description</a:t>
                      </a:r>
                      <a:endParaRPr lang="en-IN" dirty="0">
                        <a:solidFill>
                          <a:srgbClr val="4A4A4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90749868"/>
                  </a:ext>
                </a:extLst>
              </a:tr>
              <a:tr h="351367">
                <a:tc>
                  <a:txBody>
                    <a:bodyPr/>
                    <a:lstStyle/>
                    <a:p>
                      <a:r>
                        <a:rPr lang="en-IN" dirty="0">
                          <a:solidFill>
                            <a:srgbClr val="4A4A4A"/>
                          </a:solidFill>
                          <a:effectLst/>
                        </a:rPr>
                        <a:t>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dirty="0">
                          <a:solidFill>
                            <a:srgbClr val="4A4A4A"/>
                          </a:solidFill>
                          <a:effectLst/>
                        </a:rPr>
                        <a:t>Date (</a:t>
                      </a:r>
                      <a:r>
                        <a:rPr lang="en-IN" dirty="0" err="1">
                          <a:solidFill>
                            <a:srgbClr val="4A4A4A"/>
                          </a:solidFill>
                          <a:effectLst/>
                        </a:rPr>
                        <a:t>yyyy</a:t>
                      </a:r>
                      <a:r>
                        <a:rPr lang="en-IN" dirty="0">
                          <a:solidFill>
                            <a:srgbClr val="4A4A4A"/>
                          </a:solidFill>
                          <a:effectLst/>
                        </a:rPr>
                        <a:t>-mm-dd)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664085"/>
                  </a:ext>
                </a:extLst>
              </a:tr>
              <a:tr h="351367">
                <a:tc>
                  <a:txBody>
                    <a:bodyPr/>
                    <a:lstStyle/>
                    <a:p>
                      <a:r>
                        <a:rPr lang="en-IN" dirty="0">
                          <a:solidFill>
                            <a:srgbClr val="4A4A4A"/>
                          </a:solidFill>
                          <a:effectLst/>
                        </a:rPr>
                        <a:t>hour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dirty="0">
                          <a:solidFill>
                            <a:srgbClr val="4A4A4A"/>
                          </a:solidFill>
                          <a:effectLst/>
                        </a:rPr>
                        <a:t>Hour of the day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82162804"/>
                  </a:ext>
                </a:extLst>
              </a:tr>
              <a:tr h="351367">
                <a:tc>
                  <a:txBody>
                    <a:bodyPr/>
                    <a:lstStyle/>
                    <a:p>
                      <a:r>
                        <a:rPr lang="en-IN">
                          <a:solidFill>
                            <a:srgbClr val="4A4A4A"/>
                          </a:solidFill>
                          <a:effectLst/>
                        </a:rPr>
                        <a:t>demand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GB" dirty="0">
                          <a:solidFill>
                            <a:srgbClr val="4A4A4A"/>
                          </a:solidFill>
                          <a:effectLst/>
                        </a:rPr>
                        <a:t>No. of car rentals in a hour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58416256"/>
                  </a:ext>
                </a:extLst>
              </a:tr>
            </a:tbl>
          </a:graphicData>
        </a:graphic>
      </p:graphicFrame>
      <p:graphicFrame>
        <p:nvGraphicFramePr>
          <p:cNvPr id="8" name="Table 7">
            <a:extLst>
              <a:ext uri="{FF2B5EF4-FFF2-40B4-BE49-F238E27FC236}">
                <a16:creationId xmlns:a16="http://schemas.microsoft.com/office/drawing/2014/main" id="{ACF29B77-6468-412E-B4DE-B1D41BB802B9}"/>
              </a:ext>
            </a:extLst>
          </p:cNvPr>
          <p:cNvGraphicFramePr>
            <a:graphicFrameLocks noGrp="1"/>
          </p:cNvGraphicFramePr>
          <p:nvPr>
            <p:extLst>
              <p:ext uri="{D42A27DB-BD31-4B8C-83A1-F6EECF244321}">
                <p14:modId xmlns:p14="http://schemas.microsoft.com/office/powerpoint/2010/main" val="3595132491"/>
              </p:ext>
            </p:extLst>
          </p:nvPr>
        </p:nvGraphicFramePr>
        <p:xfrm>
          <a:off x="6831875" y="3756395"/>
          <a:ext cx="4114800" cy="1531305"/>
        </p:xfrm>
        <a:graphic>
          <a:graphicData uri="http://schemas.openxmlformats.org/drawingml/2006/table">
            <a:tbl>
              <a:tblPr/>
              <a:tblGrid>
                <a:gridCol w="1894721">
                  <a:extLst>
                    <a:ext uri="{9D8B030D-6E8A-4147-A177-3AD203B41FA5}">
                      <a16:colId xmlns:a16="http://schemas.microsoft.com/office/drawing/2014/main" val="756480506"/>
                    </a:ext>
                  </a:extLst>
                </a:gridCol>
                <a:gridCol w="2220079">
                  <a:extLst>
                    <a:ext uri="{9D8B030D-6E8A-4147-A177-3AD203B41FA5}">
                      <a16:colId xmlns:a16="http://schemas.microsoft.com/office/drawing/2014/main" val="1211226997"/>
                    </a:ext>
                  </a:extLst>
                </a:gridCol>
              </a:tblGrid>
              <a:tr h="440320">
                <a:tc>
                  <a:txBody>
                    <a:bodyPr/>
                    <a:lstStyle/>
                    <a:p>
                      <a:r>
                        <a:rPr lang="en-IN" b="1">
                          <a:solidFill>
                            <a:srgbClr val="4A4A4A"/>
                          </a:solidFill>
                          <a:effectLst/>
                        </a:rPr>
                        <a:t>Variable</a:t>
                      </a:r>
                      <a:endParaRPr lang="en-IN">
                        <a:solidFill>
                          <a:srgbClr val="4A4A4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b="1" dirty="0">
                          <a:solidFill>
                            <a:srgbClr val="4A4A4A"/>
                          </a:solidFill>
                          <a:effectLst/>
                        </a:rPr>
                        <a:t>Description</a:t>
                      </a:r>
                      <a:endParaRPr lang="en-IN" dirty="0">
                        <a:solidFill>
                          <a:srgbClr val="4A4A4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4860957"/>
                  </a:ext>
                </a:extLst>
              </a:tr>
              <a:tr h="629029">
                <a:tc>
                  <a:txBody>
                    <a:bodyPr/>
                    <a:lstStyle/>
                    <a:p>
                      <a:r>
                        <a:rPr lang="en-IN" dirty="0">
                          <a:solidFill>
                            <a:srgbClr val="4A4A4A"/>
                          </a:solidFill>
                          <a:effectLst/>
                        </a:rPr>
                        <a:t>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dirty="0">
                          <a:solidFill>
                            <a:srgbClr val="4A4A4A"/>
                          </a:solidFill>
                          <a:effectLst/>
                        </a:rPr>
                        <a:t>Date (</a:t>
                      </a:r>
                      <a:r>
                        <a:rPr lang="en-IN" dirty="0" err="1">
                          <a:solidFill>
                            <a:srgbClr val="4A4A4A"/>
                          </a:solidFill>
                          <a:effectLst/>
                        </a:rPr>
                        <a:t>yyyy</a:t>
                      </a:r>
                      <a:r>
                        <a:rPr lang="en-IN" dirty="0">
                          <a:solidFill>
                            <a:srgbClr val="4A4A4A"/>
                          </a:solidFill>
                          <a:effectLst/>
                        </a:rPr>
                        <a:t>-mm-dd)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94516767"/>
                  </a:ext>
                </a:extLst>
              </a:tr>
              <a:tr h="461956">
                <a:tc>
                  <a:txBody>
                    <a:bodyPr/>
                    <a:lstStyle/>
                    <a:p>
                      <a:r>
                        <a:rPr lang="en-IN">
                          <a:solidFill>
                            <a:srgbClr val="4A4A4A"/>
                          </a:solidFill>
                          <a:effectLst/>
                        </a:rPr>
                        <a:t>hour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dirty="0">
                          <a:solidFill>
                            <a:srgbClr val="4A4A4A"/>
                          </a:solidFill>
                          <a:effectLst/>
                        </a:rPr>
                        <a:t>Hour of the day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19509869"/>
                  </a:ext>
                </a:extLst>
              </a:tr>
            </a:tbl>
          </a:graphicData>
        </a:graphic>
      </p:graphicFrame>
      <p:sp>
        <p:nvSpPr>
          <p:cNvPr id="9" name="Arrow: Right 8">
            <a:extLst>
              <a:ext uri="{FF2B5EF4-FFF2-40B4-BE49-F238E27FC236}">
                <a16:creationId xmlns:a16="http://schemas.microsoft.com/office/drawing/2014/main" id="{DAAA78B4-C969-4F38-8795-E72912D890F8}"/>
              </a:ext>
            </a:extLst>
          </p:cNvPr>
          <p:cNvSpPr/>
          <p:nvPr/>
        </p:nvSpPr>
        <p:spPr>
          <a:xfrm>
            <a:off x="5486400" y="2109019"/>
            <a:ext cx="855406" cy="560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72688C2B-B230-4202-85BA-824F498FE2EA}"/>
              </a:ext>
            </a:extLst>
          </p:cNvPr>
          <p:cNvSpPr/>
          <p:nvPr/>
        </p:nvSpPr>
        <p:spPr>
          <a:xfrm>
            <a:off x="5486400" y="4036143"/>
            <a:ext cx="855406" cy="560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61363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9BAAD-A232-41A2-AC3E-690FBCC477C4}"/>
              </a:ext>
            </a:extLst>
          </p:cNvPr>
          <p:cNvSpPr>
            <a:spLocks noGrp="1"/>
          </p:cNvSpPr>
          <p:nvPr>
            <p:ph type="title"/>
          </p:nvPr>
        </p:nvSpPr>
        <p:spPr>
          <a:xfrm>
            <a:off x="548060" y="378439"/>
            <a:ext cx="9779183" cy="725129"/>
          </a:xfrm>
        </p:spPr>
        <p:txBody>
          <a:bodyPr/>
          <a:lstStyle/>
          <a:p>
            <a:pPr algn="ctr"/>
            <a:r>
              <a:rPr lang="en-IN" sz="3600" dirty="0"/>
              <a:t>EDA Correlation</a:t>
            </a:r>
          </a:p>
        </p:txBody>
      </p:sp>
      <p:sp>
        <p:nvSpPr>
          <p:cNvPr id="4" name="Date Placeholder 3">
            <a:extLst>
              <a:ext uri="{FF2B5EF4-FFF2-40B4-BE49-F238E27FC236}">
                <a16:creationId xmlns:a16="http://schemas.microsoft.com/office/drawing/2014/main" id="{0A9F92D5-EEAC-4B02-9D1D-D7E4990809C8}"/>
              </a:ext>
            </a:extLst>
          </p:cNvPr>
          <p:cNvSpPr>
            <a:spLocks noGrp="1"/>
          </p:cNvSpPr>
          <p:nvPr>
            <p:ph type="dt" sz="half" idx="2"/>
          </p:nvPr>
        </p:nvSpPr>
        <p:spPr/>
        <p:txBody>
          <a:bodyPr/>
          <a:lstStyle/>
          <a:p>
            <a:fld id="{DD9C8446-696E-6942-B6C8-CC9CAD0B34E0}" type="datetime1">
              <a:rPr lang="en-US" smtClean="0"/>
              <a:pPr/>
              <a:t>4/24/2022</a:t>
            </a:fld>
            <a:endParaRPr lang="en-US" dirty="0"/>
          </a:p>
        </p:txBody>
      </p:sp>
      <p:sp>
        <p:nvSpPr>
          <p:cNvPr id="6" name="Slide Number Placeholder 5">
            <a:extLst>
              <a:ext uri="{FF2B5EF4-FFF2-40B4-BE49-F238E27FC236}">
                <a16:creationId xmlns:a16="http://schemas.microsoft.com/office/drawing/2014/main" id="{566376E9-42AD-4AC6-B224-765BFDADC54D}"/>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6148" name="Picture 4">
            <a:extLst>
              <a:ext uri="{FF2B5EF4-FFF2-40B4-BE49-F238E27FC236}">
                <a16:creationId xmlns:a16="http://schemas.microsoft.com/office/drawing/2014/main" id="{0252DCDD-F7D0-4596-BB50-02D93AEF5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4757" y="1103568"/>
            <a:ext cx="7360106" cy="3828734"/>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9">
            <a:extLst>
              <a:ext uri="{FF2B5EF4-FFF2-40B4-BE49-F238E27FC236}">
                <a16:creationId xmlns:a16="http://schemas.microsoft.com/office/drawing/2014/main" id="{CE991F0C-0B31-4671-8E35-778FA272700C}"/>
              </a:ext>
            </a:extLst>
          </p:cNvPr>
          <p:cNvSpPr>
            <a:spLocks noGrp="1"/>
          </p:cNvSpPr>
          <p:nvPr>
            <p:ph idx="1"/>
          </p:nvPr>
        </p:nvSpPr>
        <p:spPr>
          <a:xfrm>
            <a:off x="875070" y="5174216"/>
            <a:ext cx="8490155" cy="1305345"/>
          </a:xfrm>
        </p:spPr>
        <p:txBody>
          <a:bodyPr/>
          <a:lstStyle/>
          <a:p>
            <a:pPr marL="457200" indent="-457200">
              <a:buFont typeface="Arial" panose="020B0604020202020204" pitchFamily="34" charset="0"/>
              <a:buChar char="•"/>
            </a:pPr>
            <a:r>
              <a:rPr lang="en-IN" dirty="0"/>
              <a:t>Check the correlation of variables with each other.</a:t>
            </a:r>
          </a:p>
        </p:txBody>
      </p:sp>
    </p:spTree>
    <p:extLst>
      <p:ext uri="{BB962C8B-B14F-4D97-AF65-F5344CB8AC3E}">
        <p14:creationId xmlns:p14="http://schemas.microsoft.com/office/powerpoint/2010/main" val="3258273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0C67-9237-495A-9D19-0C341A9F7433}"/>
              </a:ext>
            </a:extLst>
          </p:cNvPr>
          <p:cNvSpPr>
            <a:spLocks noGrp="1"/>
          </p:cNvSpPr>
          <p:nvPr>
            <p:ph type="title"/>
          </p:nvPr>
        </p:nvSpPr>
        <p:spPr>
          <a:xfrm>
            <a:off x="223595" y="376753"/>
            <a:ext cx="9779183" cy="876300"/>
          </a:xfrm>
        </p:spPr>
        <p:txBody>
          <a:bodyPr/>
          <a:lstStyle/>
          <a:p>
            <a:pPr algn="ctr"/>
            <a:r>
              <a:rPr lang="en-IN" sz="4000" dirty="0"/>
              <a:t>Distribution</a:t>
            </a:r>
          </a:p>
        </p:txBody>
      </p:sp>
      <p:sp>
        <p:nvSpPr>
          <p:cNvPr id="4" name="Date Placeholder 3">
            <a:extLst>
              <a:ext uri="{FF2B5EF4-FFF2-40B4-BE49-F238E27FC236}">
                <a16:creationId xmlns:a16="http://schemas.microsoft.com/office/drawing/2014/main" id="{4BD93D0C-B1A7-490A-AB78-14C18D78DBA8}"/>
              </a:ext>
            </a:extLst>
          </p:cNvPr>
          <p:cNvSpPr>
            <a:spLocks noGrp="1"/>
          </p:cNvSpPr>
          <p:nvPr>
            <p:ph type="dt" sz="half" idx="2"/>
          </p:nvPr>
        </p:nvSpPr>
        <p:spPr/>
        <p:txBody>
          <a:bodyPr/>
          <a:lstStyle/>
          <a:p>
            <a:fld id="{DD9C8446-696E-6942-B6C8-CC9CAD0B34E0}" type="datetime1">
              <a:rPr lang="en-US" smtClean="0"/>
              <a:pPr/>
              <a:t>4/24/2022</a:t>
            </a:fld>
            <a:endParaRPr lang="en-US" dirty="0"/>
          </a:p>
        </p:txBody>
      </p:sp>
      <p:sp>
        <p:nvSpPr>
          <p:cNvPr id="6" name="Slide Number Placeholder 5">
            <a:extLst>
              <a:ext uri="{FF2B5EF4-FFF2-40B4-BE49-F238E27FC236}">
                <a16:creationId xmlns:a16="http://schemas.microsoft.com/office/drawing/2014/main" id="{4DAB19F3-58F8-41D9-B9F7-6EF471E3B8BF}"/>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7170" name="Picture 2">
            <a:extLst>
              <a:ext uri="{FF2B5EF4-FFF2-40B4-BE49-F238E27FC236}">
                <a16:creationId xmlns:a16="http://schemas.microsoft.com/office/drawing/2014/main" id="{9CF7CBB3-5203-499B-866F-9048D22A92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273" y="1229314"/>
            <a:ext cx="8832946" cy="3924104"/>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07510669-AF92-467F-8082-63A4717E46D2}"/>
              </a:ext>
            </a:extLst>
          </p:cNvPr>
          <p:cNvSpPr>
            <a:spLocks noGrp="1"/>
          </p:cNvSpPr>
          <p:nvPr>
            <p:ph idx="1"/>
          </p:nvPr>
        </p:nvSpPr>
        <p:spPr>
          <a:xfrm>
            <a:off x="1157257" y="5361029"/>
            <a:ext cx="6733130" cy="1080875"/>
          </a:xfrm>
        </p:spPr>
        <p:txBody>
          <a:bodyPr/>
          <a:lstStyle/>
          <a:p>
            <a:pPr marL="457200" indent="-457200">
              <a:buFont typeface="Arial" panose="020B0604020202020204" pitchFamily="34" charset="0"/>
              <a:buChar char="•"/>
            </a:pPr>
            <a:r>
              <a:rPr lang="en-IN" dirty="0"/>
              <a:t>Distribution of demand of cars show in this figure</a:t>
            </a:r>
          </a:p>
        </p:txBody>
      </p:sp>
    </p:spTree>
    <p:extLst>
      <p:ext uri="{BB962C8B-B14F-4D97-AF65-F5344CB8AC3E}">
        <p14:creationId xmlns:p14="http://schemas.microsoft.com/office/powerpoint/2010/main" val="1011159568"/>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318</TotalTime>
  <Words>956</Words>
  <Application>Microsoft Office PowerPoint</Application>
  <PresentationFormat>Widescreen</PresentationFormat>
  <Paragraphs>209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roboto</vt:lpstr>
      <vt:lpstr>roboto</vt:lpstr>
      <vt:lpstr>Tenorite</vt:lpstr>
      <vt:lpstr>Wingdings</vt:lpstr>
      <vt:lpstr>Office Theme</vt:lpstr>
      <vt:lpstr>Project Demand Forecasting Of Cars</vt:lpstr>
      <vt:lpstr>Meaning of Demand Forecasting </vt:lpstr>
      <vt:lpstr>Objective</vt:lpstr>
      <vt:lpstr>Problem Statement</vt:lpstr>
      <vt:lpstr>Content </vt:lpstr>
      <vt:lpstr>Data Pipeline </vt:lpstr>
      <vt:lpstr>Data Dictionary  </vt:lpstr>
      <vt:lpstr>EDA Correlation</vt:lpstr>
      <vt:lpstr>Distribution</vt:lpstr>
      <vt:lpstr>Yearly Performance</vt:lpstr>
      <vt:lpstr>Demand Per Month</vt:lpstr>
      <vt:lpstr>Demand Per Month</vt:lpstr>
      <vt:lpstr>Cars Required Per Day </vt:lpstr>
      <vt:lpstr>Cars required by time(Hours)</vt:lpstr>
      <vt:lpstr>Feature Engineering </vt:lpstr>
      <vt:lpstr>Models Performed</vt:lpstr>
      <vt:lpstr>Model Evaluation</vt:lpstr>
      <vt:lpstr>Model Validation &amp; Selection</vt:lpstr>
      <vt:lpstr>Conclusion</vt:lpstr>
      <vt:lpstr> Approach For Future Business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Demand Forecasting Of Cars</dc:title>
  <dc:creator>PaVaN</dc:creator>
  <cp:lastModifiedBy>PaVaN</cp:lastModifiedBy>
  <cp:revision>6</cp:revision>
  <dcterms:created xsi:type="dcterms:W3CDTF">2022-04-24T04:47:54Z</dcterms:created>
  <dcterms:modified xsi:type="dcterms:W3CDTF">2022-04-24T11:01:47Z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