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65" r:id="rId3"/>
    <p:sldId id="264" r:id="rId4"/>
    <p:sldId id="270" r:id="rId5"/>
    <p:sldId id="257" r:id="rId6"/>
    <p:sldId id="268" r:id="rId7"/>
    <p:sldId id="258" r:id="rId8"/>
    <p:sldId id="259" r:id="rId9"/>
    <p:sldId id="267" r:id="rId10"/>
    <p:sldId id="260" r:id="rId11"/>
    <p:sldId id="261" r:id="rId12"/>
    <p:sldId id="266" r:id="rId13"/>
    <p:sldId id="269" r:id="rId14"/>
    <p:sldId id="262" r:id="rId15"/>
    <p:sldId id="263" r:id="rId16"/>
  </p:sldIdLst>
  <p:sldSz cx="14630400" cy="8229600"/>
  <p:notesSz cx="8229600" cy="14630400"/>
  <p:embeddedFontLst>
    <p:embeddedFont>
      <p:font typeface="Montserrat" panose="00000500000000000000" pitchFamily="2" charset="0"/>
      <p:regular r:id="rId18"/>
      <p:bold r:id="rId19"/>
    </p:embeddedFont>
    <p:embeddedFont>
      <p:font typeface="Montserrat Medium" panose="000006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56" y="72"/>
      </p:cViewPr>
      <p:guideLst/>
    </p:cSldViewPr>
  </p:slideViewPr>
  <p:notesTextViewPr>
    <p:cViewPr>
      <p:scale>
        <a:sx n="1" d="1"/>
        <a:sy n="1" d="1"/>
      </p:scale>
      <p:origin x="0" y="0"/>
    </p:cViewPr>
  </p:notesTextViewPr>
  <p:sorterViewPr>
    <p:cViewPr>
      <p:scale>
        <a:sx n="100" d="100"/>
        <a:sy n="100" d="100"/>
      </p:scale>
      <p:origin x="0" y="-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45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26849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613788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87835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21510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2475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7293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3154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58309" y="2882095"/>
            <a:ext cx="5792962" cy="3047575"/>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Budgetwise: </a:t>
            </a:r>
          </a:p>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A Financial Driven Personal Budget Management</a:t>
            </a:r>
            <a:endParaRPr lang="en-US" sz="4450" dirty="0"/>
          </a:p>
        </p:txBody>
      </p:sp>
      <p:sp>
        <p:nvSpPr>
          <p:cNvPr id="4" name="Text 1"/>
          <p:cNvSpPr/>
          <p:nvPr/>
        </p:nvSpPr>
        <p:spPr>
          <a:xfrm>
            <a:off x="758309" y="3811667"/>
            <a:ext cx="7627382" cy="1733550"/>
          </a:xfrm>
          <a:prstGeom prst="rect">
            <a:avLst/>
          </a:prstGeom>
          <a:noFill/>
          <a:ln/>
        </p:spPr>
        <p:txBody>
          <a:bodyPr wrap="square" lIns="0" tIns="0" rIns="0" bIns="0" rtlCol="0" anchor="t"/>
          <a:lstStyle/>
          <a:p>
            <a:pPr marL="0" indent="0" algn="just">
              <a:lnSpc>
                <a:spcPts val="2700"/>
              </a:lnSpc>
              <a:buNone/>
            </a:pPr>
            <a:endParaRPr lang="en-US" sz="1700" dirty="0"/>
          </a:p>
        </p:txBody>
      </p:sp>
      <p:sp>
        <p:nvSpPr>
          <p:cNvPr id="6" name="Text 3"/>
          <p:cNvSpPr/>
          <p:nvPr/>
        </p:nvSpPr>
        <p:spPr>
          <a:xfrm>
            <a:off x="849868" y="5929670"/>
            <a:ext cx="163354"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1026" name="Picture 2" descr="Project Budget Management Guide with Free Template | Hubstaff Blog">
            <a:extLst>
              <a:ext uri="{FF2B5EF4-FFF2-40B4-BE49-F238E27FC236}">
                <a16:creationId xmlns:a16="http://schemas.microsoft.com/office/drawing/2014/main" id="{CB0DD332-3F1A-05B5-9A92-6414894C4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466" y="2109394"/>
            <a:ext cx="7357150" cy="4592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5AEEE9-FFAC-D997-6217-C0D305AD60D3}"/>
              </a:ext>
            </a:extLst>
          </p:cNvPr>
          <p:cNvSpPr/>
          <p:nvPr/>
        </p:nvSpPr>
        <p:spPr>
          <a:xfrm>
            <a:off x="0" y="7708739"/>
            <a:ext cx="14630400" cy="480351"/>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613648"/>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Updating Due Dates</a:t>
            </a:r>
            <a:endParaRPr lang="en-US" sz="4450" dirty="0"/>
          </a:p>
        </p:txBody>
      </p:sp>
      <p:sp>
        <p:nvSpPr>
          <p:cNvPr id="4" name="Shape 1"/>
          <p:cNvSpPr/>
          <p:nvPr/>
        </p:nvSpPr>
        <p:spPr>
          <a:xfrm>
            <a:off x="6554391" y="1651278"/>
            <a:ext cx="30480" cy="5964674"/>
          </a:xfrm>
          <a:prstGeom prst="roundRect">
            <a:avLst>
              <a:gd name="adj" fmla="val 639750"/>
            </a:avLst>
          </a:prstGeom>
          <a:solidFill>
            <a:srgbClr val="C1C3D0"/>
          </a:solidFill>
          <a:ln/>
        </p:spPr>
        <p:txBody>
          <a:bodyPr/>
          <a:lstStyle/>
          <a:p>
            <a:endParaRPr lang="en-IN"/>
          </a:p>
        </p:txBody>
      </p:sp>
      <p:sp>
        <p:nvSpPr>
          <p:cNvPr id="5" name="Shape 2"/>
          <p:cNvSpPr/>
          <p:nvPr/>
        </p:nvSpPr>
        <p:spPr>
          <a:xfrm>
            <a:off x="6782872" y="2123480"/>
            <a:ext cx="758309" cy="30480"/>
          </a:xfrm>
          <a:prstGeom prst="roundRect">
            <a:avLst>
              <a:gd name="adj" fmla="val 639750"/>
            </a:avLst>
          </a:prstGeom>
          <a:solidFill>
            <a:srgbClr val="C1C3D0"/>
          </a:solidFill>
          <a:ln/>
        </p:spPr>
        <p:txBody>
          <a:bodyPr/>
          <a:lstStyle/>
          <a:p>
            <a:endParaRPr lang="en-IN"/>
          </a:p>
        </p:txBody>
      </p:sp>
      <p:sp>
        <p:nvSpPr>
          <p:cNvPr id="6" name="Shape 3"/>
          <p:cNvSpPr/>
          <p:nvPr/>
        </p:nvSpPr>
        <p:spPr>
          <a:xfrm>
            <a:off x="6325910" y="1894999"/>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7" name="Text 4"/>
          <p:cNvSpPr/>
          <p:nvPr/>
        </p:nvSpPr>
        <p:spPr>
          <a:xfrm>
            <a:off x="6509028" y="1967627"/>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8" name="Text 5"/>
          <p:cNvSpPr/>
          <p:nvPr/>
        </p:nvSpPr>
        <p:spPr>
          <a:xfrm>
            <a:off x="7761208" y="1867853"/>
            <a:ext cx="288000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Identify Fixed Expense</a:t>
            </a:r>
            <a:endParaRPr lang="en-US" sz="2200" dirty="0"/>
          </a:p>
        </p:txBody>
      </p:sp>
      <p:sp>
        <p:nvSpPr>
          <p:cNvPr id="9" name="Text 6"/>
          <p:cNvSpPr/>
          <p:nvPr/>
        </p:nvSpPr>
        <p:spPr>
          <a:xfrm>
            <a:off x="7761208" y="2353985"/>
            <a:ext cx="6110883"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Users can easily locate and select the fixed expense they need to update.</a:t>
            </a:r>
            <a:endParaRPr lang="en-US" sz="1700" dirty="0"/>
          </a:p>
        </p:txBody>
      </p:sp>
      <p:sp>
        <p:nvSpPr>
          <p:cNvPr id="10" name="Shape 7"/>
          <p:cNvSpPr/>
          <p:nvPr/>
        </p:nvSpPr>
        <p:spPr>
          <a:xfrm>
            <a:off x="6782872" y="3952756"/>
            <a:ext cx="758309" cy="30480"/>
          </a:xfrm>
          <a:prstGeom prst="roundRect">
            <a:avLst>
              <a:gd name="adj" fmla="val 639750"/>
            </a:avLst>
          </a:prstGeom>
          <a:solidFill>
            <a:srgbClr val="C1C3D0"/>
          </a:solidFill>
          <a:ln/>
        </p:spPr>
        <p:txBody>
          <a:bodyPr/>
          <a:lstStyle/>
          <a:p>
            <a:endParaRPr lang="en-IN"/>
          </a:p>
        </p:txBody>
      </p:sp>
      <p:sp>
        <p:nvSpPr>
          <p:cNvPr id="11" name="Shape 8"/>
          <p:cNvSpPr/>
          <p:nvPr/>
        </p:nvSpPr>
        <p:spPr>
          <a:xfrm>
            <a:off x="6325910" y="3724275"/>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2" name="Text 9"/>
          <p:cNvSpPr/>
          <p:nvPr/>
        </p:nvSpPr>
        <p:spPr>
          <a:xfrm>
            <a:off x="6473785" y="3796903"/>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3" name="Text 10"/>
          <p:cNvSpPr/>
          <p:nvPr/>
        </p:nvSpPr>
        <p:spPr>
          <a:xfrm>
            <a:off x="7761208" y="369712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Adjust Due Date</a:t>
            </a:r>
            <a:endParaRPr lang="en-US" sz="2200" dirty="0"/>
          </a:p>
        </p:txBody>
      </p:sp>
      <p:sp>
        <p:nvSpPr>
          <p:cNvPr id="14" name="Text 11"/>
          <p:cNvSpPr/>
          <p:nvPr/>
        </p:nvSpPr>
        <p:spPr>
          <a:xfrm>
            <a:off x="7761208" y="4183261"/>
            <a:ext cx="6110883"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Budgetwise allows users to conveniently change the due date of the fixed expense, ensuring timely payments.</a:t>
            </a:r>
            <a:endParaRPr lang="en-US" sz="1700" dirty="0"/>
          </a:p>
        </p:txBody>
      </p:sp>
      <p:sp>
        <p:nvSpPr>
          <p:cNvPr id="15" name="Shape 12"/>
          <p:cNvSpPr/>
          <p:nvPr/>
        </p:nvSpPr>
        <p:spPr>
          <a:xfrm>
            <a:off x="6782872" y="6128742"/>
            <a:ext cx="758309" cy="30480"/>
          </a:xfrm>
          <a:prstGeom prst="roundRect">
            <a:avLst>
              <a:gd name="adj" fmla="val 639750"/>
            </a:avLst>
          </a:prstGeom>
          <a:solidFill>
            <a:srgbClr val="C1C3D0"/>
          </a:solidFill>
          <a:ln/>
        </p:spPr>
        <p:txBody>
          <a:bodyPr/>
          <a:lstStyle/>
          <a:p>
            <a:endParaRPr lang="en-IN"/>
          </a:p>
        </p:txBody>
      </p:sp>
      <p:sp>
        <p:nvSpPr>
          <p:cNvPr id="16" name="Shape 13"/>
          <p:cNvSpPr/>
          <p:nvPr/>
        </p:nvSpPr>
        <p:spPr>
          <a:xfrm>
            <a:off x="6325910" y="5900261"/>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7" name="Text 14"/>
          <p:cNvSpPr/>
          <p:nvPr/>
        </p:nvSpPr>
        <p:spPr>
          <a:xfrm>
            <a:off x="6477238" y="5972889"/>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8" name="Text 15"/>
          <p:cNvSpPr/>
          <p:nvPr/>
        </p:nvSpPr>
        <p:spPr>
          <a:xfrm>
            <a:off x="7761208" y="587311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Schedule Update</a:t>
            </a:r>
            <a:endParaRPr lang="en-US" sz="2200" dirty="0"/>
          </a:p>
        </p:txBody>
      </p:sp>
      <p:sp>
        <p:nvSpPr>
          <p:cNvPr id="19" name="Text 16"/>
          <p:cNvSpPr/>
          <p:nvPr/>
        </p:nvSpPr>
        <p:spPr>
          <a:xfrm>
            <a:off x="7761208" y="6359247"/>
            <a:ext cx="6110883"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updated due date is automatically reflected in the user's account, streamlining their financial management.</a:t>
            </a:r>
            <a:endParaRPr lang="en-US" sz="1700" dirty="0"/>
          </a:p>
        </p:txBody>
      </p:sp>
      <p:sp>
        <p:nvSpPr>
          <p:cNvPr id="20" name="Rectangle 19">
            <a:extLst>
              <a:ext uri="{FF2B5EF4-FFF2-40B4-BE49-F238E27FC236}">
                <a16:creationId xmlns:a16="http://schemas.microsoft.com/office/drawing/2014/main" id="{F1BE82B8-D815-DD5D-F2A4-8CAD5D3447DC}"/>
              </a:ext>
            </a:extLst>
          </p:cNvPr>
          <p:cNvSpPr/>
          <p:nvPr/>
        </p:nvSpPr>
        <p:spPr>
          <a:xfrm>
            <a:off x="12917347" y="7801337"/>
            <a:ext cx="1585731" cy="300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81D03CE2-C639-B4D0-FC48-EDC45C33D5BE}"/>
              </a:ext>
            </a:extLst>
          </p:cNvPr>
          <p:cNvSpPr/>
          <p:nvPr/>
        </p:nvSpPr>
        <p:spPr>
          <a:xfrm>
            <a:off x="6615350" y="7708742"/>
            <a:ext cx="801505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2793" y="533638"/>
            <a:ext cx="6920032" cy="626269"/>
          </a:xfrm>
          <a:prstGeom prst="rect">
            <a:avLst/>
          </a:prstGeom>
          <a:noFill/>
          <a:ln/>
        </p:spPr>
        <p:txBody>
          <a:bodyPr wrap="none" lIns="0" tIns="0" rIns="0" bIns="0" rtlCol="0" anchor="t"/>
          <a:lstStyle/>
          <a:p>
            <a:pPr marL="0" indent="0">
              <a:lnSpc>
                <a:spcPts val="4900"/>
              </a:lnSpc>
              <a:buNone/>
            </a:pPr>
            <a:r>
              <a:rPr lang="en-US" sz="3900" b="1" dirty="0">
                <a:solidFill>
                  <a:srgbClr val="7068F4"/>
                </a:solidFill>
                <a:latin typeface="Barlow Bold" pitchFamily="34" charset="0"/>
                <a:ea typeface="Barlow Bold" pitchFamily="34" charset="-122"/>
                <a:cs typeface="Barlow Bold" pitchFamily="34" charset="-120"/>
              </a:rPr>
              <a:t>Enhancing the User Experience</a:t>
            </a:r>
            <a:endParaRPr lang="en-US" sz="3900" dirty="0"/>
          </a:p>
        </p:txBody>
      </p:sp>
      <p:pic>
        <p:nvPicPr>
          <p:cNvPr id="4" name="Image 1" descr="preencoded.png"/>
          <p:cNvPicPr>
            <a:picLocks noChangeAspect="1"/>
          </p:cNvPicPr>
          <p:nvPr/>
        </p:nvPicPr>
        <p:blipFill>
          <a:blip r:embed="rId4"/>
          <a:stretch>
            <a:fillRect/>
          </a:stretch>
        </p:blipFill>
        <p:spPr>
          <a:xfrm>
            <a:off x="6152793" y="1445419"/>
            <a:ext cx="475893" cy="475893"/>
          </a:xfrm>
          <a:prstGeom prst="rect">
            <a:avLst/>
          </a:prstGeom>
        </p:spPr>
      </p:pic>
      <p:sp>
        <p:nvSpPr>
          <p:cNvPr id="5" name="Text 1"/>
          <p:cNvSpPr/>
          <p:nvPr/>
        </p:nvSpPr>
        <p:spPr>
          <a:xfrm>
            <a:off x="6152793" y="2111693"/>
            <a:ext cx="2505194" cy="313134"/>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Barlow Bold" pitchFamily="34" charset="0"/>
                <a:ea typeface="Barlow Bold" pitchFamily="34" charset="-122"/>
                <a:cs typeface="Barlow Bold" pitchFamily="34" charset="-120"/>
              </a:rPr>
              <a:t>Intelligent Alerts</a:t>
            </a:r>
            <a:endParaRPr lang="en-US" sz="1950" dirty="0"/>
          </a:p>
        </p:txBody>
      </p:sp>
      <p:sp>
        <p:nvSpPr>
          <p:cNvPr id="6" name="Text 2"/>
          <p:cNvSpPr/>
          <p:nvPr/>
        </p:nvSpPr>
        <p:spPr>
          <a:xfrm>
            <a:off x="6152793" y="2539008"/>
            <a:ext cx="7811214" cy="609124"/>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Budgetwise provides timely notifications to help users stay on top of their expenses and upcoming payments.</a:t>
            </a:r>
            <a:endParaRPr lang="en-US" sz="1450" dirty="0"/>
          </a:p>
        </p:txBody>
      </p:sp>
      <p:sp>
        <p:nvSpPr>
          <p:cNvPr id="8" name="Text 3"/>
          <p:cNvSpPr/>
          <p:nvPr/>
        </p:nvSpPr>
        <p:spPr>
          <a:xfrm>
            <a:off x="6152793" y="4385548"/>
            <a:ext cx="2505194" cy="313134"/>
          </a:xfrm>
          <a:prstGeom prst="rect">
            <a:avLst/>
          </a:prstGeom>
          <a:noFill/>
          <a:ln/>
        </p:spPr>
        <p:txBody>
          <a:bodyPr wrap="none" lIns="0" tIns="0" rIns="0" bIns="0" rtlCol="0" anchor="t"/>
          <a:lstStyle/>
          <a:p>
            <a:pPr marL="0" indent="0" algn="l">
              <a:lnSpc>
                <a:spcPts val="2450"/>
              </a:lnSpc>
              <a:buNone/>
            </a:pPr>
            <a:endParaRPr lang="en-US" sz="1950" dirty="0"/>
          </a:p>
        </p:txBody>
      </p:sp>
      <p:sp>
        <p:nvSpPr>
          <p:cNvPr id="9" name="Text 4"/>
          <p:cNvSpPr/>
          <p:nvPr/>
        </p:nvSpPr>
        <p:spPr>
          <a:xfrm>
            <a:off x="6152793" y="4812863"/>
            <a:ext cx="7811214" cy="609124"/>
          </a:xfrm>
          <a:prstGeom prst="rect">
            <a:avLst/>
          </a:prstGeom>
          <a:noFill/>
          <a:ln/>
        </p:spPr>
        <p:txBody>
          <a:bodyPr wrap="square" lIns="0" tIns="0" rIns="0" bIns="0" rtlCol="0" anchor="t"/>
          <a:lstStyle/>
          <a:p>
            <a:pPr marL="0" indent="0" algn="l">
              <a:lnSpc>
                <a:spcPts val="2350"/>
              </a:lnSpc>
              <a:buNone/>
            </a:pPr>
            <a:endParaRPr lang="en-US" sz="1450" dirty="0"/>
          </a:p>
        </p:txBody>
      </p:sp>
      <p:pic>
        <p:nvPicPr>
          <p:cNvPr id="10" name="Image 3" descr="preencoded.png"/>
          <p:cNvPicPr>
            <a:picLocks noChangeAspect="1"/>
          </p:cNvPicPr>
          <p:nvPr/>
        </p:nvPicPr>
        <p:blipFill>
          <a:blip r:embed="rId5"/>
          <a:stretch>
            <a:fillRect/>
          </a:stretch>
        </p:blipFill>
        <p:spPr>
          <a:xfrm>
            <a:off x="6152792" y="3662243"/>
            <a:ext cx="475893" cy="475893"/>
          </a:xfrm>
          <a:prstGeom prst="rect">
            <a:avLst/>
          </a:prstGeom>
        </p:spPr>
      </p:pic>
      <p:sp>
        <p:nvSpPr>
          <p:cNvPr id="11" name="Text 5"/>
          <p:cNvSpPr/>
          <p:nvPr/>
        </p:nvSpPr>
        <p:spPr>
          <a:xfrm>
            <a:off x="6152793" y="4336359"/>
            <a:ext cx="2713415" cy="554236"/>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Barlow Bold" pitchFamily="34" charset="0"/>
                <a:ea typeface="Barlow Bold" pitchFamily="34" charset="-122"/>
                <a:cs typeface="Barlow Bold" pitchFamily="34" charset="-120"/>
              </a:rPr>
              <a:t>Comprehensive Reporting</a:t>
            </a:r>
            <a:endParaRPr lang="en-US" sz="1950" dirty="0"/>
          </a:p>
        </p:txBody>
      </p:sp>
      <p:sp>
        <p:nvSpPr>
          <p:cNvPr id="12" name="Text 6"/>
          <p:cNvSpPr/>
          <p:nvPr/>
        </p:nvSpPr>
        <p:spPr>
          <a:xfrm>
            <a:off x="6152792" y="4944297"/>
            <a:ext cx="7811214" cy="609124"/>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Budgetwise offers detailed reports and visualizations to help users gain deeper insights into their spending patterns.</a:t>
            </a:r>
            <a:endParaRPr lang="en-US" sz="1450" dirty="0"/>
          </a:p>
        </p:txBody>
      </p:sp>
      <p:sp>
        <p:nvSpPr>
          <p:cNvPr id="7" name="Rectangle 6">
            <a:extLst>
              <a:ext uri="{FF2B5EF4-FFF2-40B4-BE49-F238E27FC236}">
                <a16:creationId xmlns:a16="http://schemas.microsoft.com/office/drawing/2014/main" id="{62F0F926-2D9B-B673-FB47-8B467C3BFB40}"/>
              </a:ext>
            </a:extLst>
          </p:cNvPr>
          <p:cNvSpPr/>
          <p:nvPr/>
        </p:nvSpPr>
        <p:spPr>
          <a:xfrm>
            <a:off x="12894197" y="7801337"/>
            <a:ext cx="1608881" cy="2777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31FFCBC-C5C1-5B01-7163-8817D6F220D1}"/>
              </a:ext>
            </a:extLst>
          </p:cNvPr>
          <p:cNvSpPr/>
          <p:nvPr/>
        </p:nvSpPr>
        <p:spPr>
          <a:xfrm>
            <a:off x="6615350" y="7708742"/>
            <a:ext cx="801505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013221" y="625033"/>
            <a:ext cx="12424987" cy="1446835"/>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PROJECT MANAGEMENT</a:t>
            </a:r>
          </a:p>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a:t>
            </a:r>
            <a:r>
              <a:rPr lang="en-US" sz="4450" b="1" dirty="0" err="1">
                <a:solidFill>
                  <a:srgbClr val="7068F4"/>
                </a:solidFill>
                <a:latin typeface="Barlow Bold" pitchFamily="34" charset="0"/>
                <a:ea typeface="Barlow Bold" pitchFamily="34" charset="-122"/>
                <a:cs typeface="Barlow Bold" pitchFamily="34" charset="-120"/>
              </a:rPr>
              <a:t>Github</a:t>
            </a:r>
            <a:r>
              <a:rPr lang="en-US" sz="4450" b="1" dirty="0">
                <a:solidFill>
                  <a:srgbClr val="7068F4"/>
                </a:solidFill>
                <a:latin typeface="Barlow Bold" pitchFamily="34" charset="0"/>
                <a:ea typeface="Barlow Bold" pitchFamily="34" charset="-122"/>
                <a:cs typeface="Barlow Bold" pitchFamily="34" charset="-120"/>
              </a:rPr>
              <a:t> Collaboration)</a:t>
            </a:r>
          </a:p>
          <a:p>
            <a:pPr marL="0" indent="0">
              <a:lnSpc>
                <a:spcPts val="5600"/>
              </a:lnSpc>
              <a:buNone/>
            </a:pPr>
            <a:endParaRPr lang="en-US" sz="4450" b="1" dirty="0">
              <a:solidFill>
                <a:srgbClr val="7068F4"/>
              </a:solidFill>
              <a:latin typeface="Barlow Bold" pitchFamily="34" charset="0"/>
              <a:ea typeface="Barlow Bold" pitchFamily="34" charset="-122"/>
            </a:endParaRPr>
          </a:p>
        </p:txBody>
      </p:sp>
      <p:sp>
        <p:nvSpPr>
          <p:cNvPr id="4" name="Text 1"/>
          <p:cNvSpPr/>
          <p:nvPr/>
        </p:nvSpPr>
        <p:spPr>
          <a:xfrm>
            <a:off x="758309" y="3811667"/>
            <a:ext cx="7627382" cy="1733550"/>
          </a:xfrm>
          <a:prstGeom prst="rect">
            <a:avLst/>
          </a:prstGeom>
          <a:noFill/>
          <a:ln/>
        </p:spPr>
        <p:txBody>
          <a:bodyPr wrap="square" lIns="0" tIns="0" rIns="0" bIns="0" rtlCol="0" anchor="t"/>
          <a:lstStyle/>
          <a:p>
            <a:pPr marL="0" indent="0" algn="just">
              <a:lnSpc>
                <a:spcPts val="2700"/>
              </a:lnSpc>
              <a:buNone/>
            </a:pPr>
            <a:endParaRPr lang="en-US" sz="1700" dirty="0"/>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8" name="Picture 7" descr="A screenshot of a computer&#10;&#10;Description automatically generated">
            <a:extLst>
              <a:ext uri="{FF2B5EF4-FFF2-40B4-BE49-F238E27FC236}">
                <a16:creationId xmlns:a16="http://schemas.microsoft.com/office/drawing/2014/main" id="{A6ABFB78-CAFF-17FE-AF9D-9F22BEAC31FE}"/>
              </a:ext>
            </a:extLst>
          </p:cNvPr>
          <p:cNvPicPr>
            <a:picLocks noChangeAspect="1"/>
          </p:cNvPicPr>
          <p:nvPr/>
        </p:nvPicPr>
        <p:blipFill>
          <a:blip r:embed="rId3"/>
          <a:stretch>
            <a:fillRect/>
          </a:stretch>
        </p:blipFill>
        <p:spPr>
          <a:xfrm>
            <a:off x="1354239" y="2164573"/>
            <a:ext cx="11123270" cy="5219968"/>
          </a:xfrm>
          <a:prstGeom prst="rect">
            <a:avLst/>
          </a:prstGeom>
        </p:spPr>
      </p:pic>
      <p:sp>
        <p:nvSpPr>
          <p:cNvPr id="2" name="Rectangle 1">
            <a:extLst>
              <a:ext uri="{FF2B5EF4-FFF2-40B4-BE49-F238E27FC236}">
                <a16:creationId xmlns:a16="http://schemas.microsoft.com/office/drawing/2014/main" id="{C5B53C84-99F0-7FFF-B694-63BA275ED149}"/>
              </a:ext>
            </a:extLst>
          </p:cNvPr>
          <p:cNvSpPr/>
          <p:nvPr/>
        </p:nvSpPr>
        <p:spPr>
          <a:xfrm>
            <a:off x="12940496" y="7824486"/>
            <a:ext cx="1516284" cy="2893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8450E05-9D4A-5BA7-4AD1-B2CE3FCCF89E}"/>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118885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013221" y="625034"/>
            <a:ext cx="6776541" cy="949124"/>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SCREENSHOTS</a:t>
            </a:r>
            <a:endParaRPr lang="en-US" sz="4450" dirty="0"/>
          </a:p>
        </p:txBody>
      </p:sp>
      <p:sp>
        <p:nvSpPr>
          <p:cNvPr id="4" name="Text 1"/>
          <p:cNvSpPr/>
          <p:nvPr/>
        </p:nvSpPr>
        <p:spPr>
          <a:xfrm>
            <a:off x="758309" y="3811667"/>
            <a:ext cx="7627382" cy="1733550"/>
          </a:xfrm>
          <a:prstGeom prst="rect">
            <a:avLst/>
          </a:prstGeom>
          <a:noFill/>
          <a:ln/>
        </p:spPr>
        <p:txBody>
          <a:bodyPr wrap="square" lIns="0" tIns="0" rIns="0" bIns="0" rtlCol="0" anchor="t"/>
          <a:lstStyle/>
          <a:p>
            <a:pPr marL="0" indent="0" algn="just">
              <a:lnSpc>
                <a:spcPts val="2700"/>
              </a:lnSpc>
              <a:buNone/>
            </a:pPr>
            <a:endParaRPr lang="en-US" sz="1700" dirty="0"/>
          </a:p>
        </p:txBody>
      </p:sp>
      <p:sp>
        <p:nvSpPr>
          <p:cNvPr id="6" name="Text 3"/>
          <p:cNvSpPr/>
          <p:nvPr/>
        </p:nvSpPr>
        <p:spPr>
          <a:xfrm>
            <a:off x="849868" y="5929670"/>
            <a:ext cx="163354"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Montserrat Medium" pitchFamily="34" charset="0"/>
                <a:ea typeface="Montserrat Medium" pitchFamily="34" charset="-122"/>
                <a:cs typeface="Montserrat Medium" pitchFamily="34" charset="-120"/>
              </a:rPr>
              <a:t>KM</a:t>
            </a:r>
            <a:endParaRPr lang="en-US" sz="750" dirty="0"/>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5" name="Picture 4" descr="A screenshot of a computer&#10;&#10;Description automatically generated">
            <a:extLst>
              <a:ext uri="{FF2B5EF4-FFF2-40B4-BE49-F238E27FC236}">
                <a16:creationId xmlns:a16="http://schemas.microsoft.com/office/drawing/2014/main" id="{BD55F668-CF23-0351-E735-92BDF856F891}"/>
              </a:ext>
            </a:extLst>
          </p:cNvPr>
          <p:cNvPicPr>
            <a:picLocks noChangeAspect="1"/>
          </p:cNvPicPr>
          <p:nvPr/>
        </p:nvPicPr>
        <p:blipFill>
          <a:blip r:embed="rId3"/>
          <a:stretch>
            <a:fillRect/>
          </a:stretch>
        </p:blipFill>
        <p:spPr>
          <a:xfrm>
            <a:off x="8562595" y="1347566"/>
            <a:ext cx="5976296" cy="3390977"/>
          </a:xfrm>
          <a:prstGeom prst="rect">
            <a:avLst/>
          </a:prstGeom>
        </p:spPr>
      </p:pic>
      <p:pic>
        <p:nvPicPr>
          <p:cNvPr id="9" name="Picture 8" descr="A screenshot of a account&#10;&#10;Description automatically generated">
            <a:extLst>
              <a:ext uri="{FF2B5EF4-FFF2-40B4-BE49-F238E27FC236}">
                <a16:creationId xmlns:a16="http://schemas.microsoft.com/office/drawing/2014/main" id="{9111117C-9BDE-44E3-7EE8-7D97B5ACC5C6}"/>
              </a:ext>
            </a:extLst>
          </p:cNvPr>
          <p:cNvPicPr>
            <a:picLocks noChangeAspect="1"/>
          </p:cNvPicPr>
          <p:nvPr/>
        </p:nvPicPr>
        <p:blipFill>
          <a:blip r:embed="rId4"/>
          <a:stretch>
            <a:fillRect/>
          </a:stretch>
        </p:blipFill>
        <p:spPr>
          <a:xfrm>
            <a:off x="1190125" y="1439450"/>
            <a:ext cx="5352458" cy="3207211"/>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89D1B49F-962E-549A-7CCD-2D32CCF5B1F6}"/>
              </a:ext>
            </a:extLst>
          </p:cNvPr>
          <p:cNvPicPr>
            <a:picLocks noChangeAspect="1"/>
          </p:cNvPicPr>
          <p:nvPr/>
        </p:nvPicPr>
        <p:blipFill>
          <a:blip r:embed="rId5"/>
          <a:stretch>
            <a:fillRect/>
          </a:stretch>
        </p:blipFill>
        <p:spPr>
          <a:xfrm>
            <a:off x="1079124" y="4856697"/>
            <a:ext cx="5574460" cy="3178825"/>
          </a:xfrm>
          <a:prstGeom prst="rect">
            <a:avLst/>
          </a:prstGeom>
        </p:spPr>
      </p:pic>
      <p:pic>
        <p:nvPicPr>
          <p:cNvPr id="17" name="Picture 16" descr="A close-up of a financial statement&#10;&#10;Description automatically generated">
            <a:extLst>
              <a:ext uri="{FF2B5EF4-FFF2-40B4-BE49-F238E27FC236}">
                <a16:creationId xmlns:a16="http://schemas.microsoft.com/office/drawing/2014/main" id="{4F83067F-E9D3-099B-9402-AA386BA1AEE0}"/>
              </a:ext>
            </a:extLst>
          </p:cNvPr>
          <p:cNvPicPr>
            <a:picLocks noChangeAspect="1"/>
          </p:cNvPicPr>
          <p:nvPr/>
        </p:nvPicPr>
        <p:blipFill>
          <a:blip r:embed="rId6"/>
          <a:stretch>
            <a:fillRect/>
          </a:stretch>
        </p:blipFill>
        <p:spPr>
          <a:xfrm>
            <a:off x="8562595" y="4908962"/>
            <a:ext cx="5976296" cy="3074293"/>
          </a:xfrm>
          <a:prstGeom prst="rect">
            <a:avLst/>
          </a:prstGeom>
        </p:spPr>
      </p:pic>
      <p:sp>
        <p:nvSpPr>
          <p:cNvPr id="2" name="Rectangle 1">
            <a:extLst>
              <a:ext uri="{FF2B5EF4-FFF2-40B4-BE49-F238E27FC236}">
                <a16:creationId xmlns:a16="http://schemas.microsoft.com/office/drawing/2014/main" id="{A7528DBB-1B3D-E890-BD48-822299088D06}"/>
              </a:ext>
            </a:extLst>
          </p:cNvPr>
          <p:cNvSpPr/>
          <p:nvPr/>
        </p:nvSpPr>
        <p:spPr>
          <a:xfrm>
            <a:off x="12963646" y="7836061"/>
            <a:ext cx="1575245" cy="3935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52B1900-CF22-8BAB-B425-018DEA9E6FF9}"/>
              </a:ext>
            </a:extLst>
          </p:cNvPr>
          <p:cNvSpPr/>
          <p:nvPr/>
        </p:nvSpPr>
        <p:spPr>
          <a:xfrm>
            <a:off x="7315200" y="7708742"/>
            <a:ext cx="73152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19315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1068705"/>
            <a:ext cx="676453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Next Steps for Budgetwise</a:t>
            </a:r>
            <a:endParaRPr lang="en-US" sz="4450" dirty="0"/>
          </a:p>
        </p:txBody>
      </p:sp>
      <p:pic>
        <p:nvPicPr>
          <p:cNvPr id="3" name="Image 0" descr="preencoded.png"/>
          <p:cNvPicPr>
            <a:picLocks noChangeAspect="1"/>
          </p:cNvPicPr>
          <p:nvPr/>
        </p:nvPicPr>
        <p:blipFill>
          <a:blip r:embed="rId3"/>
          <a:stretch>
            <a:fillRect/>
          </a:stretch>
        </p:blipFill>
        <p:spPr>
          <a:xfrm>
            <a:off x="2954654" y="2282249"/>
            <a:ext cx="2163723" cy="1612702"/>
          </a:xfrm>
          <a:prstGeom prst="rect">
            <a:avLst/>
          </a:prstGeom>
          <a:solidFill>
            <a:schemeClr val="tx1"/>
          </a:solidFill>
        </p:spPr>
      </p:pic>
      <p:sp>
        <p:nvSpPr>
          <p:cNvPr id="4" name="Text 1"/>
          <p:cNvSpPr/>
          <p:nvPr/>
        </p:nvSpPr>
        <p:spPr>
          <a:xfrm>
            <a:off x="3988594" y="3013710"/>
            <a:ext cx="95845" cy="433388"/>
          </a:xfrm>
          <a:prstGeom prst="rect">
            <a:avLst/>
          </a:prstGeom>
          <a:noFill/>
          <a:ln/>
        </p:spPr>
        <p:txBody>
          <a:bodyPr wrap="none" lIns="0" tIns="0" rIns="0" bIns="0" rtlCol="0" anchor="t"/>
          <a:lstStyle/>
          <a:p>
            <a:pPr marL="0" indent="0" algn="ctr">
              <a:lnSpc>
                <a:spcPts val="3400"/>
              </a:lnSpc>
              <a:buNone/>
            </a:pPr>
            <a:r>
              <a:rPr lang="en-US" sz="2100" b="1" dirty="0">
                <a:solidFill>
                  <a:srgbClr val="272525"/>
                </a:solidFill>
                <a:latin typeface="Barlow Bold" pitchFamily="34" charset="0"/>
                <a:ea typeface="Barlow Bold" pitchFamily="34" charset="-122"/>
                <a:cs typeface="Barlow Bold" pitchFamily="34" charset="-120"/>
              </a:rPr>
              <a:t>1</a:t>
            </a:r>
            <a:endParaRPr lang="en-US" sz="2100" dirty="0"/>
          </a:p>
        </p:txBody>
      </p:sp>
      <p:sp>
        <p:nvSpPr>
          <p:cNvPr id="5" name="Text 2"/>
          <p:cNvSpPr/>
          <p:nvPr/>
        </p:nvSpPr>
        <p:spPr>
          <a:xfrm>
            <a:off x="5335072" y="243125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Expansion</a:t>
            </a:r>
            <a:endParaRPr lang="en-US" sz="2200" dirty="0"/>
          </a:p>
        </p:txBody>
      </p:sp>
      <p:sp>
        <p:nvSpPr>
          <p:cNvPr id="6" name="Text 3"/>
          <p:cNvSpPr/>
          <p:nvPr/>
        </p:nvSpPr>
        <p:spPr>
          <a:xfrm>
            <a:off x="5335072" y="2917388"/>
            <a:ext cx="8320445"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Introduce new features and functionalities to further enhance the Budgetwise experience.</a:t>
            </a:r>
            <a:endParaRPr lang="en-US" sz="1700" dirty="0"/>
          </a:p>
        </p:txBody>
      </p:sp>
      <p:sp>
        <p:nvSpPr>
          <p:cNvPr id="7" name="Shape 4"/>
          <p:cNvSpPr/>
          <p:nvPr/>
        </p:nvSpPr>
        <p:spPr>
          <a:xfrm>
            <a:off x="5172551" y="3839170"/>
            <a:ext cx="8645485" cy="15240"/>
          </a:xfrm>
          <a:prstGeom prst="roundRect">
            <a:avLst>
              <a:gd name="adj" fmla="val 1279500"/>
            </a:avLst>
          </a:prstGeom>
          <a:solidFill>
            <a:srgbClr val="C1C3D0"/>
          </a:solidFill>
          <a:ln/>
        </p:spPr>
        <p:txBody>
          <a:bodyPr/>
          <a:lstStyle/>
          <a:p>
            <a:endParaRPr lang="en-IN"/>
          </a:p>
        </p:txBody>
      </p:sp>
      <p:pic>
        <p:nvPicPr>
          <p:cNvPr id="8" name="Image 1" descr="preencoded.png"/>
          <p:cNvPicPr>
            <a:picLocks noChangeAspect="1"/>
          </p:cNvPicPr>
          <p:nvPr/>
        </p:nvPicPr>
        <p:blipFill>
          <a:blip r:embed="rId4"/>
          <a:stretch>
            <a:fillRect/>
          </a:stretch>
        </p:blipFill>
        <p:spPr>
          <a:xfrm>
            <a:off x="1872972" y="3881438"/>
            <a:ext cx="4327446" cy="1612702"/>
          </a:xfrm>
          <a:prstGeom prst="rect">
            <a:avLst/>
          </a:prstGeom>
          <a:solidFill>
            <a:schemeClr val="tx1"/>
          </a:solidFill>
        </p:spPr>
      </p:pic>
      <p:sp>
        <p:nvSpPr>
          <p:cNvPr id="9" name="Text 5"/>
          <p:cNvSpPr/>
          <p:nvPr/>
        </p:nvSpPr>
        <p:spPr>
          <a:xfrm>
            <a:off x="3960733" y="4471035"/>
            <a:ext cx="151686" cy="433388"/>
          </a:xfrm>
          <a:prstGeom prst="rect">
            <a:avLst/>
          </a:prstGeom>
          <a:noFill/>
          <a:ln/>
        </p:spPr>
        <p:txBody>
          <a:bodyPr wrap="none" lIns="0" tIns="0" rIns="0" bIns="0" rtlCol="0" anchor="t"/>
          <a:lstStyle/>
          <a:p>
            <a:pPr marL="0" indent="0" algn="ctr">
              <a:lnSpc>
                <a:spcPts val="3400"/>
              </a:lnSpc>
              <a:buNone/>
            </a:pPr>
            <a:r>
              <a:rPr lang="en-US" sz="2100" b="1" dirty="0">
                <a:solidFill>
                  <a:srgbClr val="272525"/>
                </a:solidFill>
                <a:latin typeface="Barlow Bold" pitchFamily="34" charset="0"/>
                <a:ea typeface="Barlow Bold" pitchFamily="34" charset="-122"/>
                <a:cs typeface="Barlow Bold" pitchFamily="34" charset="-120"/>
              </a:rPr>
              <a:t>2</a:t>
            </a:r>
            <a:endParaRPr lang="en-US" sz="2100" dirty="0"/>
          </a:p>
        </p:txBody>
      </p:sp>
      <p:sp>
        <p:nvSpPr>
          <p:cNvPr id="10" name="Text 6"/>
          <p:cNvSpPr/>
          <p:nvPr/>
        </p:nvSpPr>
        <p:spPr>
          <a:xfrm>
            <a:off x="6416993" y="409801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Integration</a:t>
            </a:r>
            <a:endParaRPr lang="en-US" sz="2200" dirty="0"/>
          </a:p>
        </p:txBody>
      </p:sp>
      <p:sp>
        <p:nvSpPr>
          <p:cNvPr id="11" name="Text 7"/>
          <p:cNvSpPr/>
          <p:nvPr/>
        </p:nvSpPr>
        <p:spPr>
          <a:xfrm>
            <a:off x="6416993" y="4584144"/>
            <a:ext cx="7238524"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Seamlessly integrate Budgetwise with popular financial services and platforms.</a:t>
            </a:r>
            <a:endParaRPr lang="en-US" sz="1700" dirty="0"/>
          </a:p>
        </p:txBody>
      </p:sp>
      <p:sp>
        <p:nvSpPr>
          <p:cNvPr id="12" name="Shape 8"/>
          <p:cNvSpPr/>
          <p:nvPr/>
        </p:nvSpPr>
        <p:spPr>
          <a:xfrm>
            <a:off x="6254472" y="5505926"/>
            <a:ext cx="7563564" cy="15240"/>
          </a:xfrm>
          <a:prstGeom prst="roundRect">
            <a:avLst>
              <a:gd name="adj" fmla="val 1279500"/>
            </a:avLst>
          </a:prstGeom>
          <a:solidFill>
            <a:srgbClr val="C1C3D0"/>
          </a:solidFill>
          <a:ln/>
        </p:spPr>
        <p:txBody>
          <a:bodyPr/>
          <a:lstStyle/>
          <a:p>
            <a:endParaRPr lang="en-IN"/>
          </a:p>
        </p:txBody>
      </p:sp>
      <p:pic>
        <p:nvPicPr>
          <p:cNvPr id="13" name="Image 2" descr="preencoded.png"/>
          <p:cNvPicPr>
            <a:picLocks noChangeAspect="1"/>
          </p:cNvPicPr>
          <p:nvPr/>
        </p:nvPicPr>
        <p:blipFill>
          <a:blip r:embed="rId5"/>
          <a:stretch>
            <a:fillRect/>
          </a:stretch>
        </p:blipFill>
        <p:spPr>
          <a:xfrm>
            <a:off x="791051" y="5548193"/>
            <a:ext cx="6491288" cy="1612702"/>
          </a:xfrm>
          <a:prstGeom prst="rect">
            <a:avLst/>
          </a:prstGeom>
          <a:solidFill>
            <a:schemeClr val="tx1"/>
          </a:solidFill>
        </p:spPr>
      </p:pic>
      <p:sp>
        <p:nvSpPr>
          <p:cNvPr id="14" name="Text 9"/>
          <p:cNvSpPr/>
          <p:nvPr/>
        </p:nvSpPr>
        <p:spPr>
          <a:xfrm>
            <a:off x="3963591" y="6137791"/>
            <a:ext cx="146209" cy="433388"/>
          </a:xfrm>
          <a:prstGeom prst="rect">
            <a:avLst/>
          </a:prstGeom>
          <a:noFill/>
          <a:ln/>
        </p:spPr>
        <p:txBody>
          <a:bodyPr wrap="none" lIns="0" tIns="0" rIns="0" bIns="0" rtlCol="0" anchor="t"/>
          <a:lstStyle/>
          <a:p>
            <a:pPr marL="0" indent="0" algn="ctr">
              <a:lnSpc>
                <a:spcPts val="3400"/>
              </a:lnSpc>
              <a:buNone/>
            </a:pPr>
            <a:r>
              <a:rPr lang="en-US" sz="2100" b="1" dirty="0">
                <a:solidFill>
                  <a:srgbClr val="272525"/>
                </a:solidFill>
                <a:latin typeface="Barlow Bold" pitchFamily="34" charset="0"/>
                <a:ea typeface="Barlow Bold" pitchFamily="34" charset="-122"/>
                <a:cs typeface="Barlow Bold" pitchFamily="34" charset="-120"/>
              </a:rPr>
              <a:t>3</a:t>
            </a:r>
            <a:endParaRPr lang="en-US" sz="2100" dirty="0"/>
          </a:p>
        </p:txBody>
      </p:sp>
      <p:sp>
        <p:nvSpPr>
          <p:cNvPr id="15" name="Text 10"/>
          <p:cNvSpPr/>
          <p:nvPr/>
        </p:nvSpPr>
        <p:spPr>
          <a:xfrm>
            <a:off x="7498913" y="576476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Personalization</a:t>
            </a:r>
            <a:endParaRPr lang="en-US" sz="2200" dirty="0"/>
          </a:p>
        </p:txBody>
      </p:sp>
      <p:sp>
        <p:nvSpPr>
          <p:cNvPr id="16" name="Text 11"/>
          <p:cNvSpPr/>
          <p:nvPr/>
        </p:nvSpPr>
        <p:spPr>
          <a:xfrm>
            <a:off x="7498913" y="6250900"/>
            <a:ext cx="6156603"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Offer customizable settings and preferences to cater to individual user needs.</a:t>
            </a:r>
            <a:endParaRPr lang="en-US" sz="1700" dirty="0"/>
          </a:p>
        </p:txBody>
      </p:sp>
      <p:sp>
        <p:nvSpPr>
          <p:cNvPr id="17" name="Rectangle 16">
            <a:extLst>
              <a:ext uri="{FF2B5EF4-FFF2-40B4-BE49-F238E27FC236}">
                <a16:creationId xmlns:a16="http://schemas.microsoft.com/office/drawing/2014/main" id="{E167164E-21AA-2101-A51E-845AB2417706}"/>
              </a:ext>
            </a:extLst>
          </p:cNvPr>
          <p:cNvSpPr/>
          <p:nvPr/>
        </p:nvSpPr>
        <p:spPr>
          <a:xfrm>
            <a:off x="12928922" y="7812911"/>
            <a:ext cx="1562582" cy="2204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6265AC4-30FA-8363-86F6-1B4C74E70712}"/>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2012752"/>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Conclusion</a:t>
            </a:r>
            <a:endParaRPr lang="en-US" sz="4450" dirty="0"/>
          </a:p>
        </p:txBody>
      </p:sp>
      <p:sp>
        <p:nvSpPr>
          <p:cNvPr id="4" name="Shape 1"/>
          <p:cNvSpPr/>
          <p:nvPr/>
        </p:nvSpPr>
        <p:spPr>
          <a:xfrm>
            <a:off x="6244709" y="3294102"/>
            <a:ext cx="379095" cy="379095"/>
          </a:xfrm>
          <a:prstGeom prst="roundRect">
            <a:avLst>
              <a:gd name="adj" fmla="val 51437"/>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6840379" y="3294102"/>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Empowering Users</a:t>
            </a:r>
            <a:endParaRPr lang="en-US" sz="2200" dirty="0"/>
          </a:p>
        </p:txBody>
      </p:sp>
      <p:sp>
        <p:nvSpPr>
          <p:cNvPr id="6" name="Text 3"/>
          <p:cNvSpPr/>
          <p:nvPr/>
        </p:nvSpPr>
        <p:spPr>
          <a:xfrm>
            <a:off x="6840379" y="3780234"/>
            <a:ext cx="3109793"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Budgetwise empowers users to take control of their finances, providing a comprehensive and user-friendly expense tracking solution.</a:t>
            </a:r>
            <a:endParaRPr lang="en-US" sz="1700" dirty="0"/>
          </a:p>
        </p:txBody>
      </p:sp>
      <p:sp>
        <p:nvSpPr>
          <p:cNvPr id="7" name="Shape 4"/>
          <p:cNvSpPr/>
          <p:nvPr/>
        </p:nvSpPr>
        <p:spPr>
          <a:xfrm>
            <a:off x="10166747" y="3294102"/>
            <a:ext cx="379095" cy="379095"/>
          </a:xfrm>
          <a:prstGeom prst="roundRect">
            <a:avLst>
              <a:gd name="adj" fmla="val 51437"/>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8" name="Text 5"/>
          <p:cNvSpPr/>
          <p:nvPr/>
        </p:nvSpPr>
        <p:spPr>
          <a:xfrm>
            <a:off x="10762417" y="3294102"/>
            <a:ext cx="3109793" cy="712470"/>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Continuous Improvement</a:t>
            </a:r>
            <a:endParaRPr lang="en-US" sz="2200" dirty="0"/>
          </a:p>
        </p:txBody>
      </p:sp>
      <p:sp>
        <p:nvSpPr>
          <p:cNvPr id="9" name="Text 6"/>
          <p:cNvSpPr/>
          <p:nvPr/>
        </p:nvSpPr>
        <p:spPr>
          <a:xfrm>
            <a:off x="10762417" y="4136469"/>
            <a:ext cx="3109793"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The Budgetwise team is committed to continuously improving the application, introducing new features and enhancements to better serve its users.</a:t>
            </a:r>
            <a:endParaRPr lang="en-US" sz="1700" dirty="0"/>
          </a:p>
        </p:txBody>
      </p:sp>
      <p:sp>
        <p:nvSpPr>
          <p:cNvPr id="10" name="Rectangle 9">
            <a:extLst>
              <a:ext uri="{FF2B5EF4-FFF2-40B4-BE49-F238E27FC236}">
                <a16:creationId xmlns:a16="http://schemas.microsoft.com/office/drawing/2014/main" id="{40873FDF-844F-C91B-3A50-19E138D58AEB}"/>
              </a:ext>
            </a:extLst>
          </p:cNvPr>
          <p:cNvSpPr/>
          <p:nvPr/>
        </p:nvSpPr>
        <p:spPr>
          <a:xfrm>
            <a:off x="12940496" y="7859210"/>
            <a:ext cx="1527858" cy="2314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59C1812-D98F-23AA-225A-FB0246BEBB4F}"/>
              </a:ext>
            </a:extLst>
          </p:cNvPr>
          <p:cNvSpPr/>
          <p:nvPr/>
        </p:nvSpPr>
        <p:spPr>
          <a:xfrm>
            <a:off x="6615350" y="7708742"/>
            <a:ext cx="801505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flipH="1">
            <a:off x="9583837" y="3296483"/>
            <a:ext cx="4190034" cy="6852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rPr>
              <a:t>Presented by</a:t>
            </a:r>
            <a:endParaRPr lang="en-US" sz="4450" dirty="0"/>
          </a:p>
        </p:txBody>
      </p:sp>
      <p:sp>
        <p:nvSpPr>
          <p:cNvPr id="3" name="Text 1"/>
          <p:cNvSpPr/>
          <p:nvPr/>
        </p:nvSpPr>
        <p:spPr>
          <a:xfrm>
            <a:off x="9583838" y="4884516"/>
            <a:ext cx="2546428" cy="566403"/>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rPr>
              <a:t>- SAI VENKAT KARNATI</a:t>
            </a:r>
            <a:endParaRPr lang="en-US" sz="2200" dirty="0"/>
          </a:p>
        </p:txBody>
      </p:sp>
      <p:sp>
        <p:nvSpPr>
          <p:cNvPr id="4" name="Text 2"/>
          <p:cNvSpPr/>
          <p:nvPr/>
        </p:nvSpPr>
        <p:spPr>
          <a:xfrm>
            <a:off x="758309" y="4410789"/>
            <a:ext cx="6292572" cy="1040130"/>
          </a:xfrm>
          <a:prstGeom prst="rect">
            <a:avLst/>
          </a:prstGeom>
          <a:noFill/>
          <a:ln/>
        </p:spPr>
        <p:txBody>
          <a:bodyPr wrap="square" lIns="0" tIns="0" rIns="0" bIns="0" rtlCol="0" anchor="t"/>
          <a:lstStyle/>
          <a:p>
            <a:pPr marL="0" indent="0">
              <a:lnSpc>
                <a:spcPts val="2700"/>
              </a:lnSpc>
              <a:buNone/>
            </a:pPr>
            <a:endParaRPr lang="en-US" sz="1700" dirty="0"/>
          </a:p>
        </p:txBody>
      </p:sp>
      <p:sp>
        <p:nvSpPr>
          <p:cNvPr id="5" name="Text 3"/>
          <p:cNvSpPr/>
          <p:nvPr/>
        </p:nvSpPr>
        <p:spPr>
          <a:xfrm>
            <a:off x="9583838" y="5787342"/>
            <a:ext cx="3090440" cy="1400536"/>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 KANIMUTHU MURUGESAN</a:t>
            </a:r>
            <a:endParaRPr lang="en-US" sz="2200" dirty="0"/>
          </a:p>
        </p:txBody>
      </p:sp>
      <p:sp>
        <p:nvSpPr>
          <p:cNvPr id="6" name="Text 4"/>
          <p:cNvSpPr/>
          <p:nvPr/>
        </p:nvSpPr>
        <p:spPr>
          <a:xfrm>
            <a:off x="7587139" y="4410789"/>
            <a:ext cx="6292572" cy="1040130"/>
          </a:xfrm>
          <a:prstGeom prst="rect">
            <a:avLst/>
          </a:prstGeom>
          <a:noFill/>
          <a:ln/>
        </p:spPr>
        <p:txBody>
          <a:bodyPr wrap="square" lIns="0" tIns="0" rIns="0" bIns="0" rtlCol="0" anchor="t"/>
          <a:lstStyle/>
          <a:p>
            <a:pPr marL="0" indent="0">
              <a:lnSpc>
                <a:spcPts val="2700"/>
              </a:lnSpc>
              <a:buNone/>
            </a:pPr>
            <a:endParaRPr lang="en-US" sz="1700" dirty="0"/>
          </a:p>
        </p:txBody>
      </p:sp>
      <p:pic>
        <p:nvPicPr>
          <p:cNvPr id="2050" name="Picture 2" descr="Speak Up: Giving a Memorable Presentation | gradPSYCH Blog">
            <a:extLst>
              <a:ext uri="{FF2B5EF4-FFF2-40B4-BE49-F238E27FC236}">
                <a16:creationId xmlns:a16="http://schemas.microsoft.com/office/drawing/2014/main" id="{CE98D5FB-A97D-2178-F33B-C0C6A506D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624" y="2176374"/>
            <a:ext cx="5919897" cy="4468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8AF1933-CC97-DA03-71DA-89A526572AE5}"/>
              </a:ext>
            </a:extLst>
          </p:cNvPr>
          <p:cNvSpPr/>
          <p:nvPr/>
        </p:nvSpPr>
        <p:spPr>
          <a:xfrm>
            <a:off x="12940496" y="7870785"/>
            <a:ext cx="1539433" cy="2314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46BA70A-3E9F-FAD3-9C9E-382947886E42}"/>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287317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58308" y="943507"/>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Problem Statement: </a:t>
            </a:r>
            <a:endParaRPr lang="en-US" sz="4450" dirty="0"/>
          </a:p>
        </p:txBody>
      </p:sp>
      <p:sp>
        <p:nvSpPr>
          <p:cNvPr id="4" name="Text 1"/>
          <p:cNvSpPr/>
          <p:nvPr/>
        </p:nvSpPr>
        <p:spPr>
          <a:xfrm>
            <a:off x="787079" y="1868716"/>
            <a:ext cx="13085013" cy="2647006"/>
          </a:xfrm>
          <a:prstGeom prst="rect">
            <a:avLst/>
          </a:prstGeom>
          <a:noFill/>
          <a:ln/>
        </p:spPr>
        <p:txBody>
          <a:bodyPr wrap="square" lIns="0" tIns="0" rIns="0" bIns="0" rtlCol="0" anchor="t"/>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Managing personal finances can be challenging, particularly for individuals who lack financial literacy or struggle with impulse spending. For example, a young professional might find it difficult to stick to a budget, save for future goals, and avoid accumulating debt. Traditional budgeting tools often require manual input and offer limited insights, leaving users feeling overwhelmed and unsure of how to improve their financial situation. Without clear visibility into their spending habits and financial health, users may struggle to make informed decisions about their money.</a:t>
            </a:r>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sp>
        <p:nvSpPr>
          <p:cNvPr id="2" name="Rectangle 1">
            <a:extLst>
              <a:ext uri="{FF2B5EF4-FFF2-40B4-BE49-F238E27FC236}">
                <a16:creationId xmlns:a16="http://schemas.microsoft.com/office/drawing/2014/main" id="{822E99A7-747F-B374-A723-51538E9E671C}"/>
              </a:ext>
            </a:extLst>
          </p:cNvPr>
          <p:cNvSpPr/>
          <p:nvPr/>
        </p:nvSpPr>
        <p:spPr>
          <a:xfrm>
            <a:off x="12894197" y="7812911"/>
            <a:ext cx="1597307" cy="2893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71B44F-B97F-2474-97BD-740BBF24D205}"/>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24686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58309" y="2061329"/>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Budgetwise: A Flexible Expense Tracking Solution</a:t>
            </a:r>
            <a:endParaRPr lang="en-US" sz="4450" dirty="0"/>
          </a:p>
        </p:txBody>
      </p:sp>
      <p:sp>
        <p:nvSpPr>
          <p:cNvPr id="4" name="Text 1"/>
          <p:cNvSpPr/>
          <p:nvPr/>
        </p:nvSpPr>
        <p:spPr>
          <a:xfrm>
            <a:off x="758309" y="3811667"/>
            <a:ext cx="7627382" cy="1733550"/>
          </a:xfrm>
          <a:prstGeom prst="rect">
            <a:avLst/>
          </a:prstGeom>
          <a:noFill/>
          <a:ln/>
        </p:spPr>
        <p:txBody>
          <a:bodyPr wrap="square" lIns="0" tIns="0" rIns="0" bIns="0" rtlCol="0" anchor="t"/>
          <a:lstStyle/>
          <a:p>
            <a:pPr marL="0" indent="0" algn="just">
              <a:lnSpc>
                <a:spcPts val="2700"/>
              </a:lnSpc>
              <a:buNone/>
            </a:pPr>
            <a:r>
              <a:rPr lang="en-US" sz="1700" dirty="0">
                <a:solidFill>
                  <a:srgbClr val="272525"/>
                </a:solidFill>
                <a:latin typeface="Montserrat" pitchFamily="34" charset="0"/>
                <a:ea typeface="Montserrat" pitchFamily="34" charset="-122"/>
                <a:cs typeface="Montserrat" pitchFamily="34" charset="-120"/>
              </a:rPr>
              <a:t>Budgetwise is a comprehensive expense tracking application that empowers users to seamlessly manage their finances. From intuitive account management to intelligent expense categorization, Budgetwise provides an organized and insightful platform to take control of your spending.</a:t>
            </a:r>
            <a:endParaRPr lang="en-US" sz="1700" dirty="0"/>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1026" name="Picture 2" descr="Budget management | Capitara">
            <a:extLst>
              <a:ext uri="{FF2B5EF4-FFF2-40B4-BE49-F238E27FC236}">
                <a16:creationId xmlns:a16="http://schemas.microsoft.com/office/drawing/2014/main" id="{DF220ADE-6BE5-550C-5B40-9E1125B3F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235" y="2258530"/>
            <a:ext cx="5687362" cy="35304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3FAC92A-E95B-33BD-12C5-C99164253D82}"/>
              </a:ext>
            </a:extLst>
          </p:cNvPr>
          <p:cNvSpPr/>
          <p:nvPr/>
        </p:nvSpPr>
        <p:spPr>
          <a:xfrm>
            <a:off x="12940496" y="7859210"/>
            <a:ext cx="1562582" cy="2777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A444510-06E1-936E-9283-3BA6A834CE40}"/>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127561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583775"/>
            <a:ext cx="6045041"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Introducing Budgetwise</a:t>
            </a:r>
            <a:endParaRPr lang="en-US" sz="4450" dirty="0"/>
          </a:p>
        </p:txBody>
      </p:sp>
      <p:sp>
        <p:nvSpPr>
          <p:cNvPr id="3" name="Text 1"/>
          <p:cNvSpPr/>
          <p:nvPr/>
        </p:nvSpPr>
        <p:spPr>
          <a:xfrm>
            <a:off x="758309" y="383798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User-Friendly Design</a:t>
            </a:r>
            <a:endParaRPr lang="en-US" sz="2200" dirty="0"/>
          </a:p>
        </p:txBody>
      </p:sp>
      <p:sp>
        <p:nvSpPr>
          <p:cNvPr id="4" name="Text 2"/>
          <p:cNvSpPr/>
          <p:nvPr/>
        </p:nvSpPr>
        <p:spPr>
          <a:xfrm>
            <a:off x="758309" y="4410789"/>
            <a:ext cx="6292572"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Budgetwise features a clean and intuitive interface, making it easy for users to navigate and track their expenses.</a:t>
            </a:r>
            <a:endParaRPr lang="en-US" sz="1700" dirty="0"/>
          </a:p>
        </p:txBody>
      </p:sp>
      <p:sp>
        <p:nvSpPr>
          <p:cNvPr id="5" name="Text 3"/>
          <p:cNvSpPr/>
          <p:nvPr/>
        </p:nvSpPr>
        <p:spPr>
          <a:xfrm>
            <a:off x="7587139" y="383798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Secure User Database</a:t>
            </a:r>
            <a:endParaRPr lang="en-US" sz="2200" dirty="0"/>
          </a:p>
        </p:txBody>
      </p:sp>
      <p:sp>
        <p:nvSpPr>
          <p:cNvPr id="6" name="Text 4"/>
          <p:cNvSpPr/>
          <p:nvPr/>
        </p:nvSpPr>
        <p:spPr>
          <a:xfrm>
            <a:off x="7587139" y="4410789"/>
            <a:ext cx="6292572"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Built on Spring Security, Budgetwise ensures the safety and privacy of user data, providing a reliable and trustworthy platform.</a:t>
            </a:r>
            <a:endParaRPr lang="en-US" sz="1700" dirty="0"/>
          </a:p>
        </p:txBody>
      </p:sp>
      <p:sp>
        <p:nvSpPr>
          <p:cNvPr id="7" name="Rectangle 6">
            <a:extLst>
              <a:ext uri="{FF2B5EF4-FFF2-40B4-BE49-F238E27FC236}">
                <a16:creationId xmlns:a16="http://schemas.microsoft.com/office/drawing/2014/main" id="{18B9C8DA-8285-3432-E3CA-269B1286FFC1}"/>
              </a:ext>
            </a:extLst>
          </p:cNvPr>
          <p:cNvSpPr/>
          <p:nvPr/>
        </p:nvSpPr>
        <p:spPr>
          <a:xfrm>
            <a:off x="12882623" y="7824486"/>
            <a:ext cx="1620455" cy="31251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AFD2615-90C4-CA37-7FE0-825664EC7477}"/>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213128" y="394575"/>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rPr>
              <a:t>Unique Feature Of Application</a:t>
            </a:r>
            <a:endParaRPr lang="en-US" sz="4450" dirty="0"/>
          </a:p>
        </p:txBody>
      </p:sp>
      <p:sp>
        <p:nvSpPr>
          <p:cNvPr id="4" name="Text 1"/>
          <p:cNvSpPr/>
          <p:nvPr/>
        </p:nvSpPr>
        <p:spPr>
          <a:xfrm>
            <a:off x="1527858" y="1819991"/>
            <a:ext cx="12049246" cy="5414185"/>
          </a:xfrm>
          <a:prstGeom prst="rect">
            <a:avLst/>
          </a:prstGeom>
          <a:noFill/>
          <a:ln/>
        </p:spPr>
        <p:txBody>
          <a:bodyPr wrap="square" lIns="0" tIns="0" rIns="0" bIns="0" rtlCol="0" anchor="t"/>
          <a:lstStyle/>
          <a:p>
            <a:pPr marL="0" indent="0" algn="just">
              <a:lnSpc>
                <a:spcPts val="2700"/>
              </a:lnSpc>
              <a:buNone/>
            </a:pPr>
            <a:endParaRPr lang="en-US" sz="1700" dirty="0"/>
          </a:p>
        </p:txBody>
      </p:sp>
      <p:sp>
        <p:nvSpPr>
          <p:cNvPr id="7" name="Text 4"/>
          <p:cNvSpPr/>
          <p:nvPr/>
        </p:nvSpPr>
        <p:spPr>
          <a:xfrm>
            <a:off x="1213128" y="5788938"/>
            <a:ext cx="2350175" cy="379214"/>
          </a:xfrm>
          <a:prstGeom prst="rect">
            <a:avLst/>
          </a:prstGeom>
          <a:noFill/>
          <a:ln/>
        </p:spPr>
        <p:txBody>
          <a:bodyPr wrap="none" lIns="0" tIns="0" rIns="0" bIns="0" rtlCol="0" anchor="t"/>
          <a:lstStyle/>
          <a:p>
            <a:pPr marL="0" indent="0" algn="l">
              <a:lnSpc>
                <a:spcPts val="2950"/>
              </a:lnSpc>
              <a:buNone/>
            </a:pPr>
            <a:endParaRPr lang="en-US" sz="2100" dirty="0"/>
          </a:p>
        </p:txBody>
      </p:sp>
      <p:sp>
        <p:nvSpPr>
          <p:cNvPr id="8" name="TextBox 7">
            <a:extLst>
              <a:ext uri="{FF2B5EF4-FFF2-40B4-BE49-F238E27FC236}">
                <a16:creationId xmlns:a16="http://schemas.microsoft.com/office/drawing/2014/main" id="{A28C2EB6-14ED-28A0-A4BF-40285D18C743}"/>
              </a:ext>
            </a:extLst>
          </p:cNvPr>
          <p:cNvSpPr txBox="1"/>
          <p:nvPr/>
        </p:nvSpPr>
        <p:spPr>
          <a:xfrm>
            <a:off x="972273" y="1666752"/>
            <a:ext cx="12327038" cy="4893647"/>
          </a:xfrm>
          <a:prstGeom prst="rect">
            <a:avLst/>
          </a:prstGeom>
          <a:solidFill>
            <a:schemeClr val="bg1">
              <a:lumMod val="95000"/>
            </a:schemeClr>
          </a:solid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Initial Expense Setup: </a:t>
            </a:r>
            <a:r>
              <a:rPr lang="en-IN" sz="2400" dirty="0">
                <a:latin typeface="Times New Roman" panose="02020603050405020304" pitchFamily="18" charset="0"/>
                <a:cs typeface="Times New Roman" panose="02020603050405020304" pitchFamily="18" charset="0"/>
              </a:rPr>
              <a:t>User enters fixed expense details (amount, due date) for the first time.</a:t>
            </a:r>
          </a:p>
          <a:p>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Automatic Due Date Update: </a:t>
            </a:r>
            <a:r>
              <a:rPr lang="en-IN" sz="2400" dirty="0">
                <a:latin typeface="Times New Roman" panose="02020603050405020304" pitchFamily="18" charset="0"/>
                <a:cs typeface="Times New Roman" panose="02020603050405020304" pitchFamily="18" charset="0"/>
              </a:rPr>
              <a:t>After payment, the due date is automatically updated to the same date next month.</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Real-Time Dashboard Reflection: </a:t>
            </a:r>
            <a:r>
              <a:rPr lang="en-IN" sz="2400" dirty="0">
                <a:latin typeface="Times New Roman" panose="02020603050405020304" pitchFamily="18" charset="0"/>
                <a:cs typeface="Times New Roman" panose="02020603050405020304" pitchFamily="18" charset="0"/>
              </a:rPr>
              <a:t>Updated due date and details are immediately visible on the dashboard.</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Account Selection for Payment: </a:t>
            </a:r>
            <a:r>
              <a:rPr lang="en-IN" sz="2400" dirty="0">
                <a:latin typeface="Times New Roman" panose="02020603050405020304" pitchFamily="18" charset="0"/>
                <a:cs typeface="Times New Roman" panose="02020603050405020304" pitchFamily="18" charset="0"/>
              </a:rPr>
              <a:t>User is prompted to choose which account to use for processing the payment.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makes expense management simpler, with automatic updates and flexible payment options.</a:t>
            </a:r>
          </a:p>
        </p:txBody>
      </p:sp>
      <p:sp>
        <p:nvSpPr>
          <p:cNvPr id="2" name="Rectangle 1">
            <a:extLst>
              <a:ext uri="{FF2B5EF4-FFF2-40B4-BE49-F238E27FC236}">
                <a16:creationId xmlns:a16="http://schemas.microsoft.com/office/drawing/2014/main" id="{CB2E652B-20A4-05A3-C14D-29443633F4BB}"/>
              </a:ext>
            </a:extLst>
          </p:cNvPr>
          <p:cNvSpPr/>
          <p:nvPr/>
        </p:nvSpPr>
        <p:spPr>
          <a:xfrm>
            <a:off x="12917347" y="7824486"/>
            <a:ext cx="1551007" cy="2546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AD3B11B-2D22-972E-7A76-3046B6ED6132}"/>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135012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58309" y="1839397"/>
            <a:ext cx="6082665"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Accounts Microservices</a:t>
            </a:r>
            <a:endParaRPr lang="en-US" sz="4450" dirty="0"/>
          </a:p>
        </p:txBody>
      </p:sp>
      <p:sp>
        <p:nvSpPr>
          <p:cNvPr id="6" name="Text 3"/>
          <p:cNvSpPr/>
          <p:nvPr/>
        </p:nvSpPr>
        <p:spPr>
          <a:xfrm>
            <a:off x="1462326" y="312074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Adding New Accounts</a:t>
            </a:r>
            <a:endParaRPr lang="en-US" sz="2200" dirty="0"/>
          </a:p>
        </p:txBody>
      </p:sp>
      <p:sp>
        <p:nvSpPr>
          <p:cNvPr id="7" name="Text 4"/>
          <p:cNvSpPr/>
          <p:nvPr/>
        </p:nvSpPr>
        <p:spPr>
          <a:xfrm>
            <a:off x="1462326" y="3606879"/>
            <a:ext cx="3001447"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Users can seamlessly add new accounts to Budgetwise, enabling them to track expenses across multiple financial institutions.</a:t>
            </a:r>
            <a:endParaRPr lang="en-US" sz="1700" dirty="0"/>
          </a:p>
        </p:txBody>
      </p:sp>
      <p:sp>
        <p:nvSpPr>
          <p:cNvPr id="9" name="Text 6"/>
          <p:cNvSpPr/>
          <p:nvPr/>
        </p:nvSpPr>
        <p:spPr>
          <a:xfrm>
            <a:off x="4828223" y="3193375"/>
            <a:ext cx="191572" cy="342067"/>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0" name="Text 7"/>
          <p:cNvSpPr/>
          <p:nvPr/>
        </p:nvSpPr>
        <p:spPr>
          <a:xfrm>
            <a:off x="5384363" y="3120747"/>
            <a:ext cx="3001447" cy="712470"/>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Deactivating and Reactivating Accounts</a:t>
            </a:r>
            <a:endParaRPr lang="en-US" sz="2200" dirty="0"/>
          </a:p>
        </p:txBody>
      </p:sp>
      <p:sp>
        <p:nvSpPr>
          <p:cNvPr id="11" name="Text 8"/>
          <p:cNvSpPr/>
          <p:nvPr/>
        </p:nvSpPr>
        <p:spPr>
          <a:xfrm>
            <a:off x="5384363" y="3963114"/>
            <a:ext cx="3001447" cy="242697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Budgetwise allows users to temporarily deactivate accounts and reactivate them when needed, providing flexibility in managing their financial landscape.</a:t>
            </a:r>
            <a:endParaRPr lang="en-US" sz="1700" dirty="0"/>
          </a:p>
        </p:txBody>
      </p:sp>
      <p:pic>
        <p:nvPicPr>
          <p:cNvPr id="13" name="Picture 12" descr="A screenshot of a phone&#10;&#10;Description automatically generated">
            <a:extLst>
              <a:ext uri="{FF2B5EF4-FFF2-40B4-BE49-F238E27FC236}">
                <a16:creationId xmlns:a16="http://schemas.microsoft.com/office/drawing/2014/main" id="{B1E1E0AD-674E-4A93-B123-E60313C95DCE}"/>
              </a:ext>
            </a:extLst>
          </p:cNvPr>
          <p:cNvPicPr>
            <a:picLocks noChangeAspect="1"/>
          </p:cNvPicPr>
          <p:nvPr/>
        </p:nvPicPr>
        <p:blipFill>
          <a:blip r:embed="rId3"/>
          <a:stretch>
            <a:fillRect/>
          </a:stretch>
        </p:blipFill>
        <p:spPr>
          <a:xfrm>
            <a:off x="8676555" y="1424121"/>
            <a:ext cx="5854551" cy="3001874"/>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42563B54-9CF4-639C-4277-2185FAF9F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6555" y="4791664"/>
            <a:ext cx="5535399" cy="2726736"/>
          </a:xfrm>
          <a:prstGeom prst="rect">
            <a:avLst/>
          </a:prstGeom>
        </p:spPr>
      </p:pic>
      <p:sp>
        <p:nvSpPr>
          <p:cNvPr id="2" name="Rectangle 1">
            <a:extLst>
              <a:ext uri="{FF2B5EF4-FFF2-40B4-BE49-F238E27FC236}">
                <a16:creationId xmlns:a16="http://schemas.microsoft.com/office/drawing/2014/main" id="{210A81DC-C2BD-362D-8D99-084BEFE3AE8B}"/>
              </a:ext>
            </a:extLst>
          </p:cNvPr>
          <p:cNvSpPr/>
          <p:nvPr/>
        </p:nvSpPr>
        <p:spPr>
          <a:xfrm>
            <a:off x="12917347" y="7812911"/>
            <a:ext cx="1613759" cy="3009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D7226B0-3F07-1736-9588-E80FF088914A}"/>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1908453"/>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Fixed Expenses and Bill Payments</a:t>
            </a:r>
            <a:endParaRPr lang="en-US" sz="4450" dirty="0"/>
          </a:p>
        </p:txBody>
      </p:sp>
      <p:sp>
        <p:nvSpPr>
          <p:cNvPr id="4" name="Shape 1"/>
          <p:cNvSpPr/>
          <p:nvPr/>
        </p:nvSpPr>
        <p:spPr>
          <a:xfrm>
            <a:off x="758309" y="3658791"/>
            <a:ext cx="3705463" cy="2662357"/>
          </a:xfrm>
          <a:prstGeom prst="roundRect">
            <a:avLst>
              <a:gd name="adj" fmla="val 732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974884" y="3875365"/>
            <a:ext cx="3244572"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Managing Fixed Expenses</a:t>
            </a:r>
            <a:endParaRPr lang="en-US" sz="2200" dirty="0"/>
          </a:p>
        </p:txBody>
      </p:sp>
      <p:sp>
        <p:nvSpPr>
          <p:cNvPr id="6" name="Text 3"/>
          <p:cNvSpPr/>
          <p:nvPr/>
        </p:nvSpPr>
        <p:spPr>
          <a:xfrm>
            <a:off x="974884" y="4361498"/>
            <a:ext cx="3272314" cy="173355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Budgetwise enables users to set up and track recurring fixed expenses, ensuring timely payments and better financial planning.</a:t>
            </a:r>
            <a:endParaRPr lang="en-US" sz="1700" dirty="0"/>
          </a:p>
        </p:txBody>
      </p:sp>
      <p:sp>
        <p:nvSpPr>
          <p:cNvPr id="7" name="Shape 4"/>
          <p:cNvSpPr/>
          <p:nvPr/>
        </p:nvSpPr>
        <p:spPr>
          <a:xfrm>
            <a:off x="4680347" y="3658791"/>
            <a:ext cx="3705463" cy="2662357"/>
          </a:xfrm>
          <a:prstGeom prst="roundRect">
            <a:avLst>
              <a:gd name="adj" fmla="val 732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8" name="Text 5"/>
          <p:cNvSpPr/>
          <p:nvPr/>
        </p:nvSpPr>
        <p:spPr>
          <a:xfrm>
            <a:off x="4896922" y="3875365"/>
            <a:ext cx="3272314" cy="712470"/>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Streamlined Bill Payments</a:t>
            </a:r>
            <a:endParaRPr lang="en-US" sz="2200" dirty="0"/>
          </a:p>
        </p:txBody>
      </p:sp>
      <p:sp>
        <p:nvSpPr>
          <p:cNvPr id="9" name="Text 6"/>
          <p:cNvSpPr/>
          <p:nvPr/>
        </p:nvSpPr>
        <p:spPr>
          <a:xfrm>
            <a:off x="4896922" y="4717733"/>
            <a:ext cx="3272314"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With Budgetwise, users can easily process bill payments, reducing the risk of missed or late payments.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58309" y="1908453"/>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rPr>
              <a:t>CATEGORY AND TRANSACTION SECTION</a:t>
            </a:r>
            <a:endParaRPr lang="en-US" sz="4450" dirty="0"/>
          </a:p>
        </p:txBody>
      </p:sp>
      <p:sp>
        <p:nvSpPr>
          <p:cNvPr id="4" name="Shape 1"/>
          <p:cNvSpPr/>
          <p:nvPr/>
        </p:nvSpPr>
        <p:spPr>
          <a:xfrm>
            <a:off x="758309" y="3658791"/>
            <a:ext cx="3705463" cy="2662357"/>
          </a:xfrm>
          <a:prstGeom prst="roundRect">
            <a:avLst>
              <a:gd name="adj" fmla="val 732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974884" y="3875365"/>
            <a:ext cx="3244572"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Managing Variable Expenses</a:t>
            </a:r>
            <a:endParaRPr lang="en-US" sz="2200" dirty="0"/>
          </a:p>
        </p:txBody>
      </p:sp>
      <p:sp>
        <p:nvSpPr>
          <p:cNvPr id="6" name="Text 3"/>
          <p:cNvSpPr/>
          <p:nvPr/>
        </p:nvSpPr>
        <p:spPr>
          <a:xfrm>
            <a:off x="974884" y="4361498"/>
            <a:ext cx="3272314" cy="173355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In Category section the user can view the amount they spent for the different category based on the specific month.</a:t>
            </a:r>
            <a:endParaRPr lang="en-US" sz="1700" dirty="0"/>
          </a:p>
        </p:txBody>
      </p:sp>
      <p:sp>
        <p:nvSpPr>
          <p:cNvPr id="7" name="Shape 4"/>
          <p:cNvSpPr/>
          <p:nvPr/>
        </p:nvSpPr>
        <p:spPr>
          <a:xfrm>
            <a:off x="4680347" y="3658791"/>
            <a:ext cx="3705463" cy="2662357"/>
          </a:xfrm>
          <a:prstGeom prst="roundRect">
            <a:avLst>
              <a:gd name="adj" fmla="val 732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8" name="Text 5"/>
          <p:cNvSpPr/>
          <p:nvPr/>
        </p:nvSpPr>
        <p:spPr>
          <a:xfrm>
            <a:off x="4896922" y="3875365"/>
            <a:ext cx="3272314" cy="712470"/>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rPr>
              <a:t>Transaction History</a:t>
            </a:r>
            <a:endParaRPr lang="en-US" sz="2200" dirty="0"/>
          </a:p>
        </p:txBody>
      </p:sp>
      <p:sp>
        <p:nvSpPr>
          <p:cNvPr id="9" name="Text 6"/>
          <p:cNvSpPr/>
          <p:nvPr/>
        </p:nvSpPr>
        <p:spPr>
          <a:xfrm>
            <a:off x="4896921" y="4717732"/>
            <a:ext cx="3355827" cy="1819989"/>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With this section the user can note his transaction history and able to gets the acknowledgement of recent transaction they commit</a:t>
            </a:r>
            <a:endParaRPr lang="en-US" sz="1700" dirty="0"/>
          </a:p>
        </p:txBody>
      </p:sp>
      <p:pic>
        <p:nvPicPr>
          <p:cNvPr id="11" name="Picture 10" descr="A screenshot of a computer&#10;&#10;Description automatically generated">
            <a:extLst>
              <a:ext uri="{FF2B5EF4-FFF2-40B4-BE49-F238E27FC236}">
                <a16:creationId xmlns:a16="http://schemas.microsoft.com/office/drawing/2014/main" id="{DEA31E78-060B-C8C7-0409-97CB11AA6BFE}"/>
              </a:ext>
            </a:extLst>
          </p:cNvPr>
          <p:cNvPicPr>
            <a:picLocks noChangeAspect="1"/>
          </p:cNvPicPr>
          <p:nvPr/>
        </p:nvPicPr>
        <p:blipFill>
          <a:blip r:embed="rId3"/>
          <a:stretch>
            <a:fillRect/>
          </a:stretch>
        </p:blipFill>
        <p:spPr>
          <a:xfrm>
            <a:off x="8685897" y="1032077"/>
            <a:ext cx="5713008" cy="5959035"/>
          </a:xfrm>
          <a:prstGeom prst="rect">
            <a:avLst/>
          </a:prstGeom>
        </p:spPr>
      </p:pic>
      <p:sp>
        <p:nvSpPr>
          <p:cNvPr id="2" name="Rectangle 1">
            <a:extLst>
              <a:ext uri="{FF2B5EF4-FFF2-40B4-BE49-F238E27FC236}">
                <a16:creationId xmlns:a16="http://schemas.microsoft.com/office/drawing/2014/main" id="{6492E118-F252-C935-F7D2-A1234B043F9F}"/>
              </a:ext>
            </a:extLst>
          </p:cNvPr>
          <p:cNvSpPr/>
          <p:nvPr/>
        </p:nvSpPr>
        <p:spPr>
          <a:xfrm>
            <a:off x="12871048" y="7836061"/>
            <a:ext cx="1608881" cy="2314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E5C4ECE-020A-EB56-3D8A-BFC6E06EEB74}"/>
              </a:ext>
            </a:extLst>
          </p:cNvPr>
          <p:cNvSpPr/>
          <p:nvPr/>
        </p:nvSpPr>
        <p:spPr>
          <a:xfrm>
            <a:off x="0" y="7708742"/>
            <a:ext cx="14630400" cy="520858"/>
          </a:xfrm>
          <a:prstGeom prst="rect">
            <a:avLst/>
          </a:prstGeom>
          <a:solidFill>
            <a:srgbClr val="EEEF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C0C0C0"/>
              </a:highlight>
            </a:endParaRPr>
          </a:p>
        </p:txBody>
      </p:sp>
    </p:spTree>
    <p:extLst>
      <p:ext uri="{BB962C8B-B14F-4D97-AF65-F5344CB8AC3E}">
        <p14:creationId xmlns:p14="http://schemas.microsoft.com/office/powerpoint/2010/main" val="253725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6330</TotalTime>
  <Words>672</Words>
  <Application>Microsoft Office PowerPoint</Application>
  <PresentationFormat>Custom</PresentationFormat>
  <Paragraphs>89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Montserrat Medium</vt:lpstr>
      <vt:lpstr>Montserrat</vt:lpstr>
      <vt:lpstr>Arial</vt:lpstr>
      <vt:lpstr>Barlow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Kanimuthu Murugesan(UST,IN)</cp:lastModifiedBy>
  <cp:revision>7</cp:revision>
  <dcterms:created xsi:type="dcterms:W3CDTF">2024-11-19T03:33:22Z</dcterms:created>
  <dcterms:modified xsi:type="dcterms:W3CDTF">2024-12-12T20:11:27Z</dcterms:modified>
</cp:coreProperties>
</file>