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8" r:id="rId2"/>
    <p:sldId id="267" r:id="rId3"/>
    <p:sldId id="273" r:id="rId4"/>
    <p:sldId id="269" r:id="rId5"/>
    <p:sldId id="270" r:id="rId6"/>
    <p:sldId id="276" r:id="rId7"/>
    <p:sldId id="277" r:id="rId8"/>
    <p:sldId id="271" r:id="rId9"/>
    <p:sldId id="272" r:id="rId10"/>
    <p:sldId id="284" r:id="rId11"/>
    <p:sldId id="285" r:id="rId12"/>
    <p:sldId id="274" r:id="rId13"/>
    <p:sldId id="275" r:id="rId14"/>
    <p:sldId id="278" r:id="rId15"/>
    <p:sldId id="280" r:id="rId16"/>
    <p:sldId id="279" r:id="rId17"/>
    <p:sldId id="281" r:id="rId18"/>
    <p:sldId id="282" r:id="rId19"/>
    <p:sldId id="283" r:id="rId20"/>
    <p:sldId id="301" r:id="rId21"/>
    <p:sldId id="286" r:id="rId22"/>
    <p:sldId id="287" r:id="rId23"/>
    <p:sldId id="288" r:id="rId24"/>
    <p:sldId id="289" r:id="rId25"/>
    <p:sldId id="292" r:id="rId26"/>
    <p:sldId id="290" r:id="rId27"/>
    <p:sldId id="294" r:id="rId28"/>
    <p:sldId id="295" r:id="rId29"/>
    <p:sldId id="296" r:id="rId30"/>
    <p:sldId id="297" r:id="rId31"/>
    <p:sldId id="298" r:id="rId32"/>
    <p:sldId id="299" r:id="rId33"/>
    <p:sldId id="293" r:id="rId34"/>
    <p:sldId id="300" r:id="rId35"/>
    <p:sldId id="305" r:id="rId36"/>
    <p:sldId id="302" r:id="rId37"/>
    <p:sldId id="303" r:id="rId38"/>
    <p:sldId id="30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5B562-C2F0-46B9-81AA-91E1BB9DD1CC}" type="datetimeFigureOut">
              <a:rPr lang="en-IN" smtClean="0"/>
              <a:t>01-11-2022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63F64B-C948-4ABF-BA43-9718B6F6239F}" type="slidenum">
              <a:rPr lang="en-IN" smtClean="0"/>
              <a:t>‹#›</a:t>
            </a:fld>
            <a:endParaRPr lang="en-IN"/>
          </a:p>
        </p:txBody>
      </p:sp>
    </p:spTree>
    <p:extLst>
      <p:ext uri="{BB962C8B-B14F-4D97-AF65-F5344CB8AC3E}">
        <p14:creationId xmlns:p14="http://schemas.microsoft.com/office/powerpoint/2010/main" val="4975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63F64B-C948-4ABF-BA43-9718B6F6239F}" type="slidenum">
              <a:rPr lang="en-IN" smtClean="0"/>
              <a:t>5</a:t>
            </a:fld>
            <a:endParaRPr lang="en-IN"/>
          </a:p>
        </p:txBody>
      </p:sp>
    </p:spTree>
    <p:extLst>
      <p:ext uri="{BB962C8B-B14F-4D97-AF65-F5344CB8AC3E}">
        <p14:creationId xmlns:p14="http://schemas.microsoft.com/office/powerpoint/2010/main" val="137195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11/1/2022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11/1/2022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World_Trade_Organization" TargetMode="External"/><Relationship Id="rId2" Type="http://schemas.openxmlformats.org/officeDocument/2006/relationships/hyperlink" Target="https://en.wikipedia.org/wiki/International_agreement" TargetMode="External"/><Relationship Id="rId1" Type="http://schemas.openxmlformats.org/officeDocument/2006/relationships/slideLayout" Target="../slideLayouts/slideLayout7.xml"/><Relationship Id="rId4" Type="http://schemas.openxmlformats.org/officeDocument/2006/relationships/hyperlink" Target="https://en.wikipedia.org/wiki/Intellectual_property"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byjus.com/free-ias-prep/world-trade-organization-wto/"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lideshare.net/GopinathanNarasimhan/industrial-design-ipr"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2209800"/>
            <a:ext cx="3140603" cy="2800767"/>
          </a:xfrm>
          <a:prstGeom prst="rect">
            <a:avLst/>
          </a:prstGeom>
          <a:noFill/>
        </p:spPr>
        <p:txBody>
          <a:bodyPr wrap="none" rtlCol="0">
            <a:spAutoFit/>
          </a:bodyPr>
          <a:lstStyle/>
          <a:p>
            <a:r>
              <a:rPr lang="en-US" sz="8800" b="1" dirty="0" smtClean="0"/>
              <a:t>Unit 4</a:t>
            </a:r>
          </a:p>
          <a:p>
            <a:r>
              <a:rPr lang="en-US" sz="8800" b="1" dirty="0" smtClean="0"/>
              <a:t>(IPR)</a:t>
            </a:r>
            <a:endParaRPr lang="en-IN" sz="8800" b="1" dirty="0"/>
          </a:p>
        </p:txBody>
      </p:sp>
    </p:spTree>
    <p:extLst>
      <p:ext uri="{BB962C8B-B14F-4D97-AF65-F5344CB8AC3E}">
        <p14:creationId xmlns:p14="http://schemas.microsoft.com/office/powerpoint/2010/main" val="2157740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ll about geographical indication status - Jammu Kashmir Latest News |  Tourism | Breaking News J&amp;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200"/>
            <a:ext cx="6781800" cy="5452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789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Šlovingas smuikas Vaisius different indications and ind - nhotcongnghiep.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543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74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rade Secrets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t="8250" r="17846"/>
          <a:stretch/>
        </p:blipFill>
        <p:spPr bwMode="auto">
          <a:xfrm>
            <a:off x="1008742" y="1066800"/>
            <a:ext cx="6698343" cy="496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03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de Secrets and Conflict of Interest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934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8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352800"/>
            <a:ext cx="7807036" cy="2677656"/>
          </a:xfrm>
          <a:prstGeom prst="rect">
            <a:avLst/>
          </a:prstGeom>
        </p:spPr>
        <p:txBody>
          <a:bodyPr wrap="square">
            <a:spAutoFit/>
          </a:bodyPr>
          <a:lstStyle/>
          <a:p>
            <a:pPr algn="just"/>
            <a:r>
              <a:rPr lang="en-US" sz="2400" b="1" dirty="0"/>
              <a:t>(i) Corporeal Property has a tangible (that can be clearly seen to </a:t>
            </a:r>
            <a:r>
              <a:rPr lang="en-US" sz="2400" b="1" dirty="0" smtClean="0"/>
              <a:t>exist )existence </a:t>
            </a:r>
            <a:r>
              <a:rPr lang="en-US" sz="2400" b="1" dirty="0"/>
              <a:t>in the world and is related to material things such as land, house, ornaments, silver, etc. </a:t>
            </a:r>
            <a:endParaRPr lang="en-US" sz="2400" b="1" dirty="0" smtClean="0"/>
          </a:p>
          <a:p>
            <a:pPr algn="just"/>
            <a:endParaRPr lang="en-US" sz="2400" b="1" dirty="0" smtClean="0"/>
          </a:p>
          <a:p>
            <a:pPr algn="just"/>
            <a:r>
              <a:rPr lang="en-US" sz="2400" b="1" dirty="0" smtClean="0"/>
              <a:t>(</a:t>
            </a:r>
            <a:r>
              <a:rPr lang="en-US" sz="2400" b="1" dirty="0"/>
              <a:t>ii) Incorporeal Property is intangible because it's existence is neither visible nor tangible. </a:t>
            </a:r>
            <a:endParaRPr lang="en-IN" sz="2400" b="1" dirty="0"/>
          </a:p>
        </p:txBody>
      </p:sp>
      <p:sp>
        <p:nvSpPr>
          <p:cNvPr id="3" name="Rectangle 2"/>
          <p:cNvSpPr/>
          <p:nvPr/>
        </p:nvSpPr>
        <p:spPr>
          <a:xfrm>
            <a:off x="762000" y="1066800"/>
            <a:ext cx="7239000" cy="2062103"/>
          </a:xfrm>
          <a:prstGeom prst="rect">
            <a:avLst/>
          </a:prstGeom>
        </p:spPr>
        <p:txBody>
          <a:bodyPr wrap="square">
            <a:spAutoFit/>
          </a:bodyPr>
          <a:lstStyle/>
          <a:p>
            <a:pPr algn="just"/>
            <a:r>
              <a:rPr lang="en-US" sz="3200" b="1" dirty="0" smtClean="0"/>
              <a:t>Property</a:t>
            </a:r>
          </a:p>
          <a:p>
            <a:pPr algn="just"/>
            <a:r>
              <a:rPr lang="en-US" sz="2400" dirty="0" smtClean="0"/>
              <a:t>The </a:t>
            </a:r>
            <a:r>
              <a:rPr lang="en-US" sz="2400" dirty="0"/>
              <a:t>term property includes all the legal rights of a person. That is to say that it includes complete ownership of a man on material as well as incorporeal things.</a:t>
            </a:r>
            <a:endParaRPr lang="en-US" sz="2400" dirty="0">
              <a:effectLst/>
            </a:endParaRPr>
          </a:p>
        </p:txBody>
      </p:sp>
    </p:spTree>
    <p:extLst>
      <p:ext uri="{BB962C8B-B14F-4D97-AF65-F5344CB8AC3E}">
        <p14:creationId xmlns:p14="http://schemas.microsoft.com/office/powerpoint/2010/main" val="163849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fference between Tangible and Intangible Assets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58092"/>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381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operty Management Definition a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0010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72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5" y="762000"/>
            <a:ext cx="701040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b="1" dirty="0"/>
              <a:t>Trade Related Aspects of Intellectual Property Rights (TRIPS)</a:t>
            </a:r>
          </a:p>
        </p:txBody>
      </p:sp>
      <p:sp>
        <p:nvSpPr>
          <p:cNvPr id="3" name="Rectangle 2"/>
          <p:cNvSpPr/>
          <p:nvPr/>
        </p:nvSpPr>
        <p:spPr>
          <a:xfrm>
            <a:off x="748145" y="1905000"/>
            <a:ext cx="7620000" cy="2677656"/>
          </a:xfrm>
          <a:prstGeom prst="rect">
            <a:avLst/>
          </a:prstGeom>
        </p:spPr>
        <p:txBody>
          <a:bodyPr wrap="square">
            <a:spAutoFit/>
          </a:bodyPr>
          <a:lstStyle/>
          <a:p>
            <a:pPr algn="just"/>
            <a:r>
              <a:rPr lang="en-US" sz="2800" dirty="0">
                <a:latin typeface="Times New Roman" pitchFamily="18" charset="0"/>
                <a:cs typeface="Times New Roman" pitchFamily="18" charset="0"/>
              </a:rPr>
              <a:t>is an </a:t>
            </a:r>
            <a:r>
              <a:rPr lang="en-US" sz="2800" dirty="0">
                <a:latin typeface="Times New Roman" pitchFamily="18" charset="0"/>
                <a:cs typeface="Times New Roman" pitchFamily="18" charset="0"/>
                <a:hlinkClick r:id="rId2" tooltip="International agreement"/>
              </a:rPr>
              <a:t>international legal agreement</a:t>
            </a:r>
            <a:r>
              <a:rPr lang="en-US" sz="2800" dirty="0">
                <a:latin typeface="Times New Roman" pitchFamily="18" charset="0"/>
                <a:cs typeface="Times New Roman" pitchFamily="18" charset="0"/>
              </a:rPr>
              <a:t> between all the member nations of the </a:t>
            </a:r>
            <a:r>
              <a:rPr lang="en-US" sz="2800" dirty="0">
                <a:latin typeface="Times New Roman" pitchFamily="18" charset="0"/>
                <a:cs typeface="Times New Roman" pitchFamily="18" charset="0"/>
                <a:hlinkClick r:id="rId3" tooltip="World Trade Organization"/>
              </a:rPr>
              <a:t>World Trade Organization</a:t>
            </a:r>
            <a:r>
              <a:rPr lang="en-US" sz="2800" dirty="0">
                <a:latin typeface="Times New Roman" pitchFamily="18" charset="0"/>
                <a:cs typeface="Times New Roman" pitchFamily="18" charset="0"/>
              </a:rPr>
              <a:t> (WTO). It establishes minimum standards for the regulation by national governments of different forms of </a:t>
            </a:r>
            <a:r>
              <a:rPr lang="en-US" sz="2800" dirty="0">
                <a:latin typeface="Times New Roman" pitchFamily="18" charset="0"/>
                <a:cs typeface="Times New Roman" pitchFamily="18" charset="0"/>
                <a:hlinkClick r:id="rId4" tooltip="Intellectual property"/>
              </a:rPr>
              <a:t>intellectual property</a:t>
            </a:r>
            <a:r>
              <a:rPr lang="en-US" sz="2800" dirty="0">
                <a:latin typeface="Times New Roman" pitchFamily="18" charset="0"/>
                <a:cs typeface="Times New Roman" pitchFamily="18" charset="0"/>
              </a:rPr>
              <a:t> (IP) as applied to nationals of other WTO member nations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649410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745" y="533400"/>
            <a:ext cx="7924800" cy="6001643"/>
          </a:xfrm>
          <a:prstGeom prst="rect">
            <a:avLst/>
          </a:prstGeom>
        </p:spPr>
        <p:txBody>
          <a:bodyPr wrap="square">
            <a:spAutoFit/>
          </a:bodyPr>
          <a:lstStyle/>
          <a:p>
            <a:pPr algn="just"/>
            <a:r>
              <a:rPr lang="en-US" sz="2400" dirty="0"/>
              <a:t>Trade Related Aspects of Intellectual Property Right (TRIPS) is an agreement on international IP rights.</a:t>
            </a:r>
          </a:p>
          <a:p>
            <a:pPr algn="just"/>
            <a:endParaRPr lang="en-US" sz="2400" dirty="0" smtClean="0"/>
          </a:p>
          <a:p>
            <a:pPr marL="342900" indent="-342900" algn="just">
              <a:buFont typeface="Wingdings" pitchFamily="2" charset="2"/>
              <a:buChar char="ü"/>
            </a:pPr>
            <a:r>
              <a:rPr lang="en-US" sz="2400" dirty="0" smtClean="0"/>
              <a:t>TRIPS </a:t>
            </a:r>
            <a:r>
              <a:rPr lang="en-US" sz="2400" dirty="0"/>
              <a:t>came into force in 1995, as part of the agreement that established the </a:t>
            </a:r>
            <a:r>
              <a:rPr lang="en-US" sz="2400" dirty="0">
                <a:hlinkClick r:id="rId2"/>
              </a:rPr>
              <a:t>World Trade </a:t>
            </a:r>
            <a:r>
              <a:rPr lang="en-US" sz="2400" dirty="0" err="1">
                <a:hlinkClick r:id="rId2"/>
              </a:rPr>
              <a:t>Organisation</a:t>
            </a:r>
            <a:r>
              <a:rPr lang="en-US" sz="2400" dirty="0">
                <a:hlinkClick r:id="rId2"/>
              </a:rPr>
              <a:t> (WTO</a:t>
            </a:r>
            <a:r>
              <a:rPr lang="en-US" sz="2400" dirty="0" smtClean="0">
                <a:hlinkClick r:id="rId2"/>
              </a:rPr>
              <a:t>)</a:t>
            </a:r>
            <a:r>
              <a:rPr lang="en-US" sz="2400" dirty="0" smtClean="0"/>
              <a:t>.</a:t>
            </a:r>
          </a:p>
          <a:p>
            <a:pPr marL="342900" indent="-342900" algn="just">
              <a:buFont typeface="Wingdings" pitchFamily="2" charset="2"/>
              <a:buChar char="ü"/>
            </a:pPr>
            <a:r>
              <a:rPr lang="en-US" sz="2400" dirty="0" smtClean="0"/>
              <a:t>TRIPS </a:t>
            </a:r>
            <a:r>
              <a:rPr lang="en-US" sz="2400" dirty="0"/>
              <a:t>establishes minimum standards for the availability, scope, and use of seven forms of intellectual property namely, trademarks, copyrights, geographical indications, patents, industrial designs, layout designs for integrated circuits, and undisclosed information or trade secrets. </a:t>
            </a:r>
            <a:endParaRPr lang="en-US" sz="2400" dirty="0" smtClean="0"/>
          </a:p>
          <a:p>
            <a:pPr marL="342900" indent="-342900" algn="just">
              <a:buFont typeface="Wingdings" pitchFamily="2" charset="2"/>
              <a:buChar char="ü"/>
            </a:pPr>
            <a:r>
              <a:rPr lang="en-US" sz="2400" dirty="0" smtClean="0"/>
              <a:t>It </a:t>
            </a:r>
            <a:r>
              <a:rPr lang="en-US" sz="2400" dirty="0"/>
              <a:t>applies basic international trade principles regarding intellectual property to member </a:t>
            </a:r>
            <a:r>
              <a:rPr lang="en-US" sz="2400" dirty="0" smtClean="0"/>
              <a:t>states.</a:t>
            </a:r>
          </a:p>
          <a:p>
            <a:pPr marL="342900" indent="-342900" algn="just">
              <a:buFont typeface="Wingdings" pitchFamily="2" charset="2"/>
              <a:buChar char="ü"/>
            </a:pPr>
            <a:r>
              <a:rPr lang="en-US" sz="2400" dirty="0" smtClean="0"/>
              <a:t>It </a:t>
            </a:r>
            <a:r>
              <a:rPr lang="en-US" sz="2400" dirty="0"/>
              <a:t>is applicable to all WTO members</a:t>
            </a:r>
            <a:r>
              <a:rPr lang="en-US" sz="2400" dirty="0" smtClean="0"/>
              <a:t>.</a:t>
            </a:r>
            <a:endParaRPr lang="en-US" sz="2400" dirty="0"/>
          </a:p>
        </p:txBody>
      </p:sp>
    </p:spTree>
    <p:extLst>
      <p:ext uri="{BB962C8B-B14F-4D97-AF65-F5344CB8AC3E}">
        <p14:creationId xmlns:p14="http://schemas.microsoft.com/office/powerpoint/2010/main" val="1496351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38200"/>
            <a:ext cx="7848600" cy="5632311"/>
          </a:xfrm>
          <a:prstGeom prst="rect">
            <a:avLst/>
          </a:prstGeom>
        </p:spPr>
        <p:txBody>
          <a:bodyPr wrap="square">
            <a:spAutoFit/>
          </a:bodyPr>
          <a:lstStyle/>
          <a:p>
            <a:pPr marL="285750" indent="-285750" algn="just">
              <a:buFont typeface="Wingdings" pitchFamily="2" charset="2"/>
              <a:buChar char="ü"/>
            </a:pPr>
            <a:r>
              <a:rPr lang="en-US" sz="2000" dirty="0"/>
              <a:t>TRIPS Agreement lays down the permissible exceptions and limitations for balancing the interests of intellectual property with the interests of public health and economic </a:t>
            </a:r>
            <a:r>
              <a:rPr lang="en-US" sz="2000" dirty="0" smtClean="0"/>
              <a:t>development.</a:t>
            </a:r>
          </a:p>
          <a:p>
            <a:pPr marL="285750" indent="-285750" algn="just">
              <a:buFont typeface="Wingdings" pitchFamily="2" charset="2"/>
              <a:buChar char="ü"/>
            </a:pPr>
            <a:r>
              <a:rPr lang="en-US" sz="2000" dirty="0" smtClean="0"/>
              <a:t>TRIPS </a:t>
            </a:r>
            <a:r>
              <a:rPr lang="en-US" sz="2000" dirty="0"/>
              <a:t>is the most comprehensive international agreement on IP and it has a major role in enabling trade in creativity and knowledge, in resolving trade disputes over intellectual property, and in assuring WTO members the latitude to achieve their domestic policy objectives. </a:t>
            </a:r>
          </a:p>
          <a:p>
            <a:pPr marL="285750" indent="-285750" algn="just">
              <a:buFont typeface="Wingdings" pitchFamily="2" charset="2"/>
              <a:buChar char="ü"/>
            </a:pPr>
            <a:r>
              <a:rPr lang="en-US" sz="2000" dirty="0"/>
              <a:t>It frames the IP system in terms of innovation, technology transfer and public welfare. </a:t>
            </a:r>
          </a:p>
          <a:p>
            <a:pPr marL="285750" indent="-285750" algn="just">
              <a:buFont typeface="Wingdings" pitchFamily="2" charset="2"/>
              <a:buChar char="ü"/>
            </a:pPr>
            <a:r>
              <a:rPr lang="en-US" sz="2000" dirty="0"/>
              <a:t>The TRIPS Council is responsible for administering and monitoring the operation of the TRIPS Agreement.</a:t>
            </a:r>
          </a:p>
          <a:p>
            <a:pPr marL="285750" indent="-285750" algn="just">
              <a:buFont typeface="Wingdings" pitchFamily="2" charset="2"/>
              <a:buChar char="ü"/>
            </a:pPr>
            <a:r>
              <a:rPr lang="en-US" sz="2000" dirty="0"/>
              <a:t>TRIPS was negotiated during the Uruguay Round of the General Agreement on Tariffs and Trade (GATT) in 1986–1994.</a:t>
            </a:r>
          </a:p>
          <a:p>
            <a:pPr marL="285750" indent="-285750" algn="just">
              <a:buFont typeface="Wingdings" pitchFamily="2" charset="2"/>
              <a:buChar char="ü"/>
            </a:pPr>
            <a:r>
              <a:rPr lang="en-US" sz="2000" dirty="0"/>
              <a:t>The TRIPS Agreement is also described as a “Berne and Paris-plus” Agreement.</a:t>
            </a:r>
          </a:p>
        </p:txBody>
      </p:sp>
    </p:spTree>
    <p:extLst>
      <p:ext uri="{BB962C8B-B14F-4D97-AF65-F5344CB8AC3E}">
        <p14:creationId xmlns:p14="http://schemas.microsoft.com/office/powerpoint/2010/main" val="117376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8001000" cy="5355312"/>
          </a:xfrm>
          <a:prstGeom prst="rect">
            <a:avLst/>
          </a:prstGeom>
        </p:spPr>
        <p:txBody>
          <a:bodyPr wrap="square">
            <a:spAutoFit/>
          </a:bodyPr>
          <a:lstStyle/>
          <a:p>
            <a:pPr algn="just">
              <a:lnSpc>
                <a:spcPct val="150000"/>
              </a:lnSpc>
            </a:pPr>
            <a:r>
              <a:rPr lang="en-IN" sz="3200" b="1" dirty="0">
                <a:solidFill>
                  <a:srgbClr val="00B050"/>
                </a:solidFill>
              </a:rPr>
              <a:t>Intellectual property rights (IPR) </a:t>
            </a:r>
            <a:endParaRPr lang="en-IN" sz="3200" b="1" dirty="0" smtClean="0">
              <a:solidFill>
                <a:srgbClr val="00B050"/>
              </a:solidFill>
            </a:endParaRPr>
          </a:p>
          <a:p>
            <a:pPr algn="just">
              <a:lnSpc>
                <a:spcPct val="150000"/>
              </a:lnSpc>
            </a:pPr>
            <a:r>
              <a:rPr lang="en-IN" sz="2800" b="1" dirty="0" smtClean="0">
                <a:solidFill>
                  <a:srgbClr val="C00000"/>
                </a:solidFill>
              </a:rPr>
              <a:t>refers </a:t>
            </a:r>
            <a:r>
              <a:rPr lang="en-IN" sz="2800" b="1" dirty="0">
                <a:solidFill>
                  <a:srgbClr val="C00000"/>
                </a:solidFill>
              </a:rPr>
              <a:t>to the legal rights given to the inventor or creator to protect his invention or creation for a certain period of time. </a:t>
            </a:r>
            <a:r>
              <a:rPr lang="en-IN" sz="2800" b="1" dirty="0" smtClean="0">
                <a:solidFill>
                  <a:srgbClr val="C00000"/>
                </a:solidFill>
              </a:rPr>
              <a:t> </a:t>
            </a:r>
            <a:r>
              <a:rPr lang="en-IN" sz="2800" b="1" dirty="0">
                <a:solidFill>
                  <a:srgbClr val="C00000"/>
                </a:solidFill>
              </a:rPr>
              <a:t>These legal rights confer an exclusive right to the inventor/creator or his assignee to fully utilize his invention/creation for a given period of time.</a:t>
            </a:r>
          </a:p>
        </p:txBody>
      </p:sp>
    </p:spTree>
    <p:extLst>
      <p:ext uri="{BB962C8B-B14F-4D97-AF65-F5344CB8AC3E}">
        <p14:creationId xmlns:p14="http://schemas.microsoft.com/office/powerpoint/2010/main" val="3501827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5044274"/>
              </p:ext>
            </p:extLst>
          </p:nvPr>
        </p:nvGraphicFramePr>
        <p:xfrm>
          <a:off x="685800" y="609600"/>
          <a:ext cx="7467600" cy="5825769"/>
        </p:xfrm>
        <a:graphic>
          <a:graphicData uri="http://schemas.openxmlformats.org/drawingml/2006/table">
            <a:tbl>
              <a:tblPr>
                <a:tableStyleId>{793D81CF-94F2-401A-BA57-92F5A7B2D0C5}</a:tableStyleId>
              </a:tblPr>
              <a:tblGrid>
                <a:gridCol w="2489200"/>
                <a:gridCol w="2489200"/>
                <a:gridCol w="2489200"/>
              </a:tblGrid>
              <a:tr h="271176">
                <a:tc>
                  <a:txBody>
                    <a:bodyPr/>
                    <a:lstStyle/>
                    <a:p>
                      <a:r>
                        <a:rPr lang="en-IN" sz="1600" dirty="0">
                          <a:latin typeface="Times New Roman" pitchFamily="18" charset="0"/>
                          <a:cs typeface="Times New Roman" pitchFamily="18" charset="0"/>
                        </a:rPr>
                        <a:t>Trademark</a:t>
                      </a:r>
                      <a:endParaRPr lang="en-IN" sz="1600" b="1" dirty="0">
                        <a:latin typeface="Times New Roman" pitchFamily="18" charset="0"/>
                        <a:cs typeface="Times New Roman" pitchFamily="18" charset="0"/>
                      </a:endParaRPr>
                    </a:p>
                  </a:txBody>
                  <a:tcPr marL="39420" marR="39420" marT="19710" marB="19710" anchor="ctr">
                    <a:solidFill>
                      <a:schemeClr val="accent2"/>
                    </a:solidFill>
                  </a:tcPr>
                </a:tc>
                <a:tc>
                  <a:txBody>
                    <a:bodyPr/>
                    <a:lstStyle/>
                    <a:p>
                      <a:r>
                        <a:rPr lang="en-IN" sz="1600" dirty="0">
                          <a:latin typeface="Times New Roman" pitchFamily="18" charset="0"/>
                          <a:cs typeface="Times New Roman" pitchFamily="18" charset="0"/>
                        </a:rPr>
                        <a:t>Patent</a:t>
                      </a:r>
                      <a:endParaRPr lang="en-IN" sz="1600" b="1" dirty="0">
                        <a:latin typeface="Times New Roman" pitchFamily="18" charset="0"/>
                        <a:cs typeface="Times New Roman" pitchFamily="18" charset="0"/>
                      </a:endParaRPr>
                    </a:p>
                  </a:txBody>
                  <a:tcPr marL="39420" marR="39420" marT="19710" marB="19710" anchor="ctr">
                    <a:solidFill>
                      <a:schemeClr val="accent2"/>
                    </a:solidFill>
                  </a:tcPr>
                </a:tc>
                <a:tc>
                  <a:txBody>
                    <a:bodyPr/>
                    <a:lstStyle/>
                    <a:p>
                      <a:r>
                        <a:rPr lang="en-IN" sz="1600" dirty="0">
                          <a:latin typeface="Times New Roman" pitchFamily="18" charset="0"/>
                          <a:cs typeface="Times New Roman" pitchFamily="18" charset="0"/>
                        </a:rPr>
                        <a:t>Copyright</a:t>
                      </a:r>
                      <a:endParaRPr lang="en-IN" sz="1600" b="1" dirty="0">
                        <a:latin typeface="Times New Roman" pitchFamily="18" charset="0"/>
                        <a:cs typeface="Times New Roman" pitchFamily="18" charset="0"/>
                      </a:endParaRPr>
                    </a:p>
                  </a:txBody>
                  <a:tcPr marL="39420" marR="39420" marT="19710" marB="19710" anchor="ctr">
                    <a:solidFill>
                      <a:schemeClr val="accent2"/>
                    </a:solidFill>
                  </a:tcPr>
                </a:tc>
              </a:tr>
              <a:tr h="1671803">
                <a:tc>
                  <a:txBody>
                    <a:bodyPr/>
                    <a:lstStyle/>
                    <a:p>
                      <a:r>
                        <a:rPr lang="en-US" sz="1600" dirty="0">
                          <a:latin typeface="Times New Roman" pitchFamily="18" charset="0"/>
                          <a:cs typeface="Times New Roman" pitchFamily="18" charset="0"/>
                        </a:rPr>
                        <a:t>Any word, phrase, symbol or design that recognizes and differentiates the source of one party's goods from those of another.</a:t>
                      </a:r>
                      <a:endParaRPr lang="en-US" sz="1600" b="1" dirty="0">
                        <a:latin typeface="Times New Roman" pitchFamily="18" charset="0"/>
                        <a:cs typeface="Times New Roman" pitchFamily="18" charset="0"/>
                      </a:endParaRPr>
                    </a:p>
                  </a:txBody>
                  <a:tcPr marL="39420" marR="39420" marT="19710" marB="19710" anchor="ctr"/>
                </a:tc>
                <a:tc>
                  <a:txBody>
                    <a:bodyPr/>
                    <a:lstStyle/>
                    <a:p>
                      <a:r>
                        <a:rPr lang="en-US" sz="1600" dirty="0">
                          <a:latin typeface="Times New Roman" pitchFamily="18" charset="0"/>
                          <a:cs typeface="Times New Roman" pitchFamily="18" charset="0"/>
                        </a:rPr>
                        <a:t>Inventions, such as procedure, manufacturer, composition, machines of matter as well as improvements to these.</a:t>
                      </a:r>
                      <a:endParaRPr lang="en-US" sz="1600" b="1" dirty="0">
                        <a:latin typeface="Times New Roman" pitchFamily="18" charset="0"/>
                        <a:cs typeface="Times New Roman" pitchFamily="18" charset="0"/>
                      </a:endParaRPr>
                    </a:p>
                  </a:txBody>
                  <a:tcPr marL="39420" marR="39420" marT="19710" marB="19710" anchor="ctr"/>
                </a:tc>
                <a:tc>
                  <a:txBody>
                    <a:bodyPr/>
                    <a:lstStyle/>
                    <a:p>
                      <a:r>
                        <a:rPr lang="en-US" sz="1600" dirty="0">
                          <a:latin typeface="Times New Roman" pitchFamily="18" charset="0"/>
                          <a:cs typeface="Times New Roman" pitchFamily="18" charset="0"/>
                        </a:rPr>
                        <a:t>Books, articles, music, photography, sculptures, dances, sound recordings, motion films and other original works of authorship.</a:t>
                      </a:r>
                      <a:endParaRPr lang="en-US" sz="1600" b="1" dirty="0">
                        <a:latin typeface="Times New Roman" pitchFamily="18" charset="0"/>
                        <a:cs typeface="Times New Roman" pitchFamily="18" charset="0"/>
                      </a:endParaRPr>
                    </a:p>
                  </a:txBody>
                  <a:tcPr marL="39420" marR="39420" marT="19710" marB="19710" anchor="ctr"/>
                </a:tc>
              </a:tr>
              <a:tr h="1438365">
                <a:tc>
                  <a:txBody>
                    <a:bodyPr/>
                    <a:lstStyle/>
                    <a:p>
                      <a:r>
                        <a:rPr lang="en-US" sz="1600" dirty="0">
                          <a:latin typeface="Times New Roman" pitchFamily="18" charset="0"/>
                          <a:cs typeface="Times New Roman" pitchFamily="18" charset="0"/>
                        </a:rPr>
                        <a:t>A mark must be distinguishable, in the sense that it must be able to identify the source of a certain good.</a:t>
                      </a:r>
                      <a:endParaRPr lang="en-US" sz="1600" b="1" dirty="0">
                        <a:latin typeface="Times New Roman" pitchFamily="18" charset="0"/>
                        <a:cs typeface="Times New Roman" pitchFamily="18" charset="0"/>
                      </a:endParaRPr>
                    </a:p>
                  </a:txBody>
                  <a:tcPr marL="39420" marR="39420" marT="19710" marB="19710" anchor="ctr"/>
                </a:tc>
                <a:tc>
                  <a:txBody>
                    <a:bodyPr/>
                    <a:lstStyle/>
                    <a:p>
                      <a:r>
                        <a:rPr lang="en-US" sz="1600" dirty="0">
                          <a:latin typeface="Times New Roman" pitchFamily="18" charset="0"/>
                          <a:cs typeface="Times New Roman" pitchFamily="18" charset="0"/>
                        </a:rPr>
                        <a:t>A fresh, valuable, and unusual invention is required.</a:t>
                      </a:r>
                      <a:endParaRPr lang="en-US" sz="1600" b="1" dirty="0">
                        <a:latin typeface="Times New Roman" pitchFamily="18" charset="0"/>
                        <a:cs typeface="Times New Roman" pitchFamily="18" charset="0"/>
                      </a:endParaRPr>
                    </a:p>
                  </a:txBody>
                  <a:tcPr marL="39420" marR="39420" marT="19710" marB="19710" anchor="ctr"/>
                </a:tc>
                <a:tc>
                  <a:txBody>
                    <a:bodyPr/>
                    <a:lstStyle/>
                    <a:p>
                      <a:r>
                        <a:rPr lang="en-US" sz="1600" dirty="0">
                          <a:latin typeface="Times New Roman" pitchFamily="18" charset="0"/>
                          <a:cs typeface="Times New Roman" pitchFamily="18" charset="0"/>
                        </a:rPr>
                        <a:t>A work must be unique, original, and created in a tangible manner.</a:t>
                      </a:r>
                      <a:endParaRPr lang="en-US" sz="1600" b="1" dirty="0">
                        <a:latin typeface="Times New Roman" pitchFamily="18" charset="0"/>
                        <a:cs typeface="Times New Roman" pitchFamily="18" charset="0"/>
                      </a:endParaRPr>
                    </a:p>
                  </a:txBody>
                  <a:tcPr marL="39420" marR="39420" marT="19710" marB="19710" anchor="ctr"/>
                </a:tc>
              </a:tr>
              <a:tr h="504614">
                <a:tc>
                  <a:txBody>
                    <a:bodyPr/>
                    <a:lstStyle/>
                    <a:p>
                      <a:r>
                        <a:rPr lang="en-US" sz="1600" dirty="0">
                          <a:latin typeface="Times New Roman" pitchFamily="18" charset="0"/>
                          <a:cs typeface="Times New Roman" pitchFamily="18" charset="0"/>
                        </a:rPr>
                        <a:t>As long as the mark is used in commerce.</a:t>
                      </a:r>
                      <a:endParaRPr lang="en-US" sz="1600" b="1" dirty="0">
                        <a:latin typeface="Times New Roman" pitchFamily="18" charset="0"/>
                        <a:cs typeface="Times New Roman" pitchFamily="18" charset="0"/>
                      </a:endParaRPr>
                    </a:p>
                  </a:txBody>
                  <a:tcPr marL="39420" marR="39420" marT="19710" marB="19710" anchor="ctr"/>
                </a:tc>
                <a:tc>
                  <a:txBody>
                    <a:bodyPr/>
                    <a:lstStyle/>
                    <a:p>
                      <a:r>
                        <a:rPr lang="en-IN" sz="1600" dirty="0">
                          <a:latin typeface="Times New Roman" pitchFamily="18" charset="0"/>
                          <a:cs typeface="Times New Roman" pitchFamily="18" charset="0"/>
                        </a:rPr>
                        <a:t>20 years</a:t>
                      </a:r>
                      <a:endParaRPr lang="en-IN" sz="1600" b="1" dirty="0">
                        <a:latin typeface="Times New Roman" pitchFamily="18" charset="0"/>
                        <a:cs typeface="Times New Roman" pitchFamily="18" charset="0"/>
                      </a:endParaRPr>
                    </a:p>
                  </a:txBody>
                  <a:tcPr marL="39420" marR="39420" marT="19710" marB="19710" anchor="ctr"/>
                </a:tc>
                <a:tc>
                  <a:txBody>
                    <a:bodyPr/>
                    <a:lstStyle/>
                    <a:p>
                      <a:r>
                        <a:rPr lang="en-US" sz="1600" dirty="0">
                          <a:latin typeface="Times New Roman" pitchFamily="18" charset="0"/>
                          <a:cs typeface="Times New Roman" pitchFamily="18" charset="0"/>
                        </a:rPr>
                        <a:t>Author’s life </a:t>
                      </a:r>
                      <a:r>
                        <a:rPr lang="en-US" sz="1600" dirty="0" smtClean="0">
                          <a:latin typeface="Times New Roman" pitchFamily="18" charset="0"/>
                          <a:cs typeface="Times New Roman" pitchFamily="18" charset="0"/>
                        </a:rPr>
                        <a:t>span</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70 </a:t>
                      </a:r>
                      <a:r>
                        <a:rPr lang="en-US" sz="1600" dirty="0">
                          <a:latin typeface="Times New Roman" pitchFamily="18" charset="0"/>
                          <a:cs typeface="Times New Roman" pitchFamily="18" charset="0"/>
                        </a:rPr>
                        <a:t>years.</a:t>
                      </a:r>
                      <a:endParaRPr lang="en-US" sz="1600" b="1" dirty="0">
                        <a:latin typeface="Times New Roman" pitchFamily="18" charset="0"/>
                        <a:cs typeface="Times New Roman" pitchFamily="18" charset="0"/>
                      </a:endParaRPr>
                    </a:p>
                  </a:txBody>
                  <a:tcPr marL="39420" marR="39420" marT="19710" marB="19710" anchor="ctr"/>
                </a:tc>
              </a:tr>
              <a:tr h="19052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Right to use the mark and to prohibit others from using identical marks in a way that could create confusion about the goods or services' origin.</a:t>
                      </a:r>
                    </a:p>
                  </a:txBody>
                  <a:tcPr marL="39420" marR="39420" marT="19710" marB="19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Right to restrict others from manufacturing, selling, or importing the patented invention.</a:t>
                      </a:r>
                    </a:p>
                  </a:txBody>
                  <a:tcPr marL="39420" marR="39420" marT="19710" marB="1971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Copyrighted works have the power to dictate their reproduction, creative works, circulation, public performance, and display.</a:t>
                      </a:r>
                    </a:p>
                  </a:txBody>
                  <a:tcPr marL="39420" marR="39420" marT="19710" marB="19710"/>
                </a:tc>
              </a:tr>
            </a:tbl>
          </a:graphicData>
        </a:graphic>
      </p:graphicFrame>
    </p:spTree>
    <p:extLst>
      <p:ext uri="{BB962C8B-B14F-4D97-AF65-F5344CB8AC3E}">
        <p14:creationId xmlns:p14="http://schemas.microsoft.com/office/powerpoint/2010/main" val="4081641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848600" cy="4031873"/>
          </a:xfrm>
          <a:prstGeom prst="rect">
            <a:avLst/>
          </a:prstGeom>
        </p:spPr>
        <p:txBody>
          <a:bodyPr wrap="square">
            <a:spAutoFit/>
          </a:bodyPr>
          <a:lstStyle/>
          <a:p>
            <a:pPr algn="just"/>
            <a:r>
              <a:rPr lang="en-IN" sz="3200" dirty="0"/>
              <a:t>Invention has to be of industrial use in order to be patentable. But </a:t>
            </a:r>
            <a:r>
              <a:rPr lang="en-IN" sz="3200" b="1" dirty="0"/>
              <a:t>if the use of invention is contrary to public order or morality or which causes serious danger to human, animal or plant life or health or to the environment, such invention is not patentable</a:t>
            </a:r>
            <a:r>
              <a:rPr lang="en-IN" sz="3200" dirty="0"/>
              <a:t>.13-Jan-2020</a:t>
            </a:r>
            <a:endParaRPr lang="en-IN" sz="3200" dirty="0">
              <a:effectLst/>
            </a:endParaRPr>
          </a:p>
        </p:txBody>
      </p:sp>
    </p:spTree>
    <p:extLst>
      <p:ext uri="{BB962C8B-B14F-4D97-AF65-F5344CB8AC3E}">
        <p14:creationId xmlns:p14="http://schemas.microsoft.com/office/powerpoint/2010/main" val="18835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 Tame the Perilous Skies of IP. Flight School What is intellectual  property? Why does IP exist? What is patentable? When should inventions be  disclosed?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3489" t="3233" r="11818" b="11919"/>
          <a:stretch/>
        </p:blipFill>
        <p:spPr bwMode="auto">
          <a:xfrm>
            <a:off x="803564" y="685800"/>
            <a:ext cx="7543800" cy="578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4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TENT Designed and Developed by IP Laboratory, MNNIT Allahabad , Uttar  Pradesh, India.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827818" cy="587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72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tent, Intellectual Property and Regulatory Affairs. - ppt video onlin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34059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3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315200" cy="4031873"/>
          </a:xfrm>
          <a:prstGeom prst="rect">
            <a:avLst/>
          </a:prstGeom>
        </p:spPr>
        <p:txBody>
          <a:bodyPr wrap="square">
            <a:spAutoFit/>
          </a:bodyPr>
          <a:lstStyle/>
          <a:p>
            <a:pPr algn="just"/>
            <a:r>
              <a:rPr lang="en-US" sz="4000" b="1" dirty="0"/>
              <a:t>Process of </a:t>
            </a:r>
            <a:r>
              <a:rPr lang="en-US" sz="4000" b="1" dirty="0" smtClean="0"/>
              <a:t>Patenting</a:t>
            </a:r>
          </a:p>
          <a:p>
            <a:pPr algn="just"/>
            <a:endParaRPr lang="en-US" sz="2400" b="1" dirty="0"/>
          </a:p>
          <a:p>
            <a:pPr algn="just"/>
            <a:r>
              <a:rPr lang="en-US" sz="2400" b="1" dirty="0"/>
              <a:t>• Be curious but do not disclose </a:t>
            </a:r>
            <a:r>
              <a:rPr lang="en-US" sz="2400" b="1" dirty="0" smtClean="0"/>
              <a:t>your invention</a:t>
            </a:r>
            <a:endParaRPr lang="en-US" sz="2400" b="1" dirty="0"/>
          </a:p>
          <a:p>
            <a:pPr algn="just"/>
            <a:r>
              <a:rPr lang="en-US" sz="2400" b="1" dirty="0"/>
              <a:t>• Keep a bound notebook to prove </a:t>
            </a:r>
            <a:r>
              <a:rPr lang="en-US" sz="2400" b="1" dirty="0" smtClean="0"/>
              <a:t>when you </a:t>
            </a:r>
            <a:r>
              <a:rPr lang="en-US" sz="2400" b="1" dirty="0"/>
              <a:t>got the idea</a:t>
            </a:r>
          </a:p>
          <a:p>
            <a:pPr algn="just"/>
            <a:r>
              <a:rPr lang="en-US" sz="2400" b="1" dirty="0"/>
              <a:t>• Develop the idea and produce a model</a:t>
            </a:r>
          </a:p>
          <a:p>
            <a:pPr algn="just"/>
            <a:r>
              <a:rPr lang="en-US" sz="2400" b="1" dirty="0"/>
              <a:t>• Write why your invention is </a:t>
            </a:r>
            <a:r>
              <a:rPr lang="en-US" sz="2400" b="1" dirty="0" smtClean="0"/>
              <a:t>needed, what </a:t>
            </a:r>
            <a:r>
              <a:rPr lang="en-US" sz="2400" b="1" dirty="0"/>
              <a:t>the existing products are in </a:t>
            </a:r>
            <a:r>
              <a:rPr lang="en-US" sz="2400" b="1" dirty="0" smtClean="0"/>
              <a:t>the market</a:t>
            </a:r>
            <a:r>
              <a:rPr lang="en-US" sz="2400" b="1" dirty="0"/>
              <a:t>, your new product, and what </a:t>
            </a:r>
            <a:r>
              <a:rPr lang="en-US" sz="2400" b="1" dirty="0" smtClean="0"/>
              <a:t>is unique </a:t>
            </a:r>
            <a:r>
              <a:rPr lang="en-US" sz="2400" b="1" dirty="0"/>
              <a:t>about your product</a:t>
            </a:r>
          </a:p>
          <a:p>
            <a:pPr algn="just"/>
            <a:endParaRPr lang="en-US" sz="2400" b="1" dirty="0"/>
          </a:p>
        </p:txBody>
      </p:sp>
    </p:spTree>
    <p:extLst>
      <p:ext uri="{BB962C8B-B14F-4D97-AF65-F5344CB8AC3E}">
        <p14:creationId xmlns:p14="http://schemas.microsoft.com/office/powerpoint/2010/main" val="295071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nline Patent Filling Procedure in India: Cost &amp; Flowchart"/>
          <p:cNvPicPr>
            <a:picLocks noChangeAspect="1" noChangeArrowheads="1"/>
          </p:cNvPicPr>
          <p:nvPr/>
        </p:nvPicPr>
        <p:blipFill rotWithShape="1">
          <a:blip r:embed="rId2">
            <a:extLst>
              <a:ext uri="{28A0092B-C50C-407E-A947-70E740481C1C}">
                <a14:useLocalDpi xmlns:a14="http://schemas.microsoft.com/office/drawing/2010/main" val="0"/>
              </a:ext>
            </a:extLst>
          </a:blip>
          <a:srcRect b="3861"/>
          <a:stretch/>
        </p:blipFill>
        <p:spPr bwMode="auto">
          <a:xfrm>
            <a:off x="2057400" y="789709"/>
            <a:ext cx="4572000" cy="534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006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848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12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7696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506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696200"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86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Intellectual Property? definition and classification - Business  Jarg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808580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711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659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8077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825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609601"/>
            <a:ext cx="761047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64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PT - Patent of Addition/Improvement PowerPoint Presentation, free download  - ID:78678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772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5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iling of patent application Publication of Grant of patent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20920"/>
          <a:stretch/>
        </p:blipFill>
        <p:spPr bwMode="auto">
          <a:xfrm>
            <a:off x="533400" y="609600"/>
            <a:ext cx="78486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43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28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070273" cy="1569660"/>
          </a:xfrm>
          <a:prstGeom prst="rect">
            <a:avLst/>
          </a:prstGeom>
        </p:spPr>
        <p:txBody>
          <a:bodyPr wrap="square">
            <a:spAutoFit/>
          </a:bodyPr>
          <a:lstStyle/>
          <a:p>
            <a:pPr algn="just"/>
            <a:r>
              <a:rPr lang="en-IN" sz="2400" dirty="0"/>
              <a:t>Patent infringement is </a:t>
            </a:r>
            <a:r>
              <a:rPr lang="en-IN" sz="2400" b="1" dirty="0"/>
              <a:t>the commission of a prohibited act with respect to a patented invention without permission from the patent holder</a:t>
            </a:r>
            <a:r>
              <a:rPr lang="en-IN" sz="2400" dirty="0"/>
              <a:t>. Permission may typically be granted in the form of a license.</a:t>
            </a:r>
          </a:p>
        </p:txBody>
      </p:sp>
      <p:sp>
        <p:nvSpPr>
          <p:cNvPr id="3" name="Rectangle 2"/>
          <p:cNvSpPr/>
          <p:nvPr/>
        </p:nvSpPr>
        <p:spPr>
          <a:xfrm>
            <a:off x="762000" y="2667000"/>
            <a:ext cx="7543800" cy="3416320"/>
          </a:xfrm>
          <a:prstGeom prst="rect">
            <a:avLst/>
          </a:prstGeom>
        </p:spPr>
        <p:txBody>
          <a:bodyPr wrap="square">
            <a:spAutoFit/>
          </a:bodyPr>
          <a:lstStyle/>
          <a:p>
            <a:pPr algn="just">
              <a:lnSpc>
                <a:spcPct val="150000"/>
              </a:lnSpc>
            </a:pPr>
            <a:r>
              <a:rPr lang="en-US" sz="2400" b="1" dirty="0"/>
              <a:t>Patent infringement is violation of a patentee's rights and different types of infringements have to be defended differently. Sometimes it is critical to understand the scope and meaning of the claims in the patent, because those will establish the protection an invention receives under the law</a:t>
            </a:r>
            <a:endParaRPr lang="en-IN" sz="2400" b="1" dirty="0"/>
          </a:p>
        </p:txBody>
      </p:sp>
    </p:spTree>
    <p:extLst>
      <p:ext uri="{BB962C8B-B14F-4D97-AF65-F5344CB8AC3E}">
        <p14:creationId xmlns:p14="http://schemas.microsoft.com/office/powerpoint/2010/main" val="160394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7772400" cy="5170646"/>
          </a:xfrm>
          <a:prstGeom prst="rect">
            <a:avLst/>
          </a:prstGeom>
        </p:spPr>
        <p:txBody>
          <a:bodyPr wrap="square">
            <a:spAutoFit/>
          </a:bodyPr>
          <a:lstStyle/>
          <a:p>
            <a:pPr algn="just"/>
            <a:r>
              <a:rPr lang="en-US" sz="2400" b="1" dirty="0"/>
              <a:t>Types of Patent </a:t>
            </a:r>
            <a:r>
              <a:rPr lang="en-US" sz="2400" b="1" dirty="0" smtClean="0"/>
              <a:t>Infringement</a:t>
            </a:r>
          </a:p>
          <a:p>
            <a:pPr algn="just"/>
            <a:endParaRPr lang="en-US" b="1" dirty="0"/>
          </a:p>
          <a:p>
            <a:pPr marL="342900" indent="-342900" algn="just">
              <a:buAutoNum type="alphaUcPeriod"/>
            </a:pPr>
            <a:r>
              <a:rPr lang="en-US" b="1" dirty="0" smtClean="0"/>
              <a:t>Direct </a:t>
            </a:r>
            <a:r>
              <a:rPr lang="en-US" b="1" dirty="0"/>
              <a:t>infringement:</a:t>
            </a:r>
            <a:r>
              <a:rPr lang="en-US" dirty="0"/>
              <a:t> Direct infringement is the most apparent and common type of infringement. This infringement includes marketing, sale or commercial use of a similar patented item or invention that performs substantially identical functions. </a:t>
            </a:r>
            <a:endParaRPr lang="en-US" dirty="0" smtClean="0"/>
          </a:p>
          <a:p>
            <a:pPr marL="342900" indent="-342900" algn="just">
              <a:buAutoNum type="alphaUcPeriod"/>
            </a:pPr>
            <a:endParaRPr lang="en-US" dirty="0" smtClean="0"/>
          </a:p>
          <a:p>
            <a:pPr algn="just"/>
            <a:r>
              <a:rPr lang="en-US" dirty="0" smtClean="0"/>
              <a:t>Direct </a:t>
            </a:r>
            <a:r>
              <a:rPr lang="en-US" dirty="0"/>
              <a:t>infringement is of two types - literal and nonliteral. </a:t>
            </a:r>
            <a:endParaRPr lang="en-US" dirty="0" smtClean="0"/>
          </a:p>
          <a:p>
            <a:pPr algn="just"/>
            <a:endParaRPr lang="en-US" dirty="0"/>
          </a:p>
          <a:p>
            <a:pPr algn="just"/>
            <a:r>
              <a:rPr lang="en-US" dirty="0" smtClean="0"/>
              <a:t>(a) Literal </a:t>
            </a:r>
            <a:r>
              <a:rPr lang="en-US" dirty="0"/>
              <a:t>infringement </a:t>
            </a:r>
            <a:r>
              <a:rPr lang="en-US" dirty="0" smtClean="0"/>
              <a:t>(</a:t>
            </a:r>
            <a:r>
              <a:rPr lang="en-IN" dirty="0" err="1"/>
              <a:t>Willful</a:t>
            </a:r>
            <a:r>
              <a:rPr lang="en-IN" dirty="0"/>
              <a:t> infringement </a:t>
            </a:r>
            <a:r>
              <a:rPr lang="en-IN" dirty="0" smtClean="0"/>
              <a:t>)</a:t>
            </a:r>
            <a:r>
              <a:rPr lang="en-US" dirty="0" smtClean="0"/>
              <a:t>occurs </a:t>
            </a:r>
            <a:r>
              <a:rPr lang="en-US" dirty="0"/>
              <a:t>when every component in the patent specification has been used in the alleged infringing product/ device or process. </a:t>
            </a:r>
            <a:endParaRPr lang="en-US" dirty="0" smtClean="0"/>
          </a:p>
          <a:p>
            <a:pPr algn="just"/>
            <a:endParaRPr lang="en-US" dirty="0"/>
          </a:p>
          <a:p>
            <a:pPr algn="just"/>
            <a:r>
              <a:rPr lang="en-US" dirty="0" smtClean="0"/>
              <a:t>(b) Non-literal infringement(</a:t>
            </a:r>
            <a:r>
              <a:rPr lang="en-IN" b="1" dirty="0"/>
              <a:t>Doctrine of Equivalents </a:t>
            </a:r>
            <a:r>
              <a:rPr lang="en-IN" b="1" dirty="0" smtClean="0"/>
              <a:t>Infringement)</a:t>
            </a:r>
            <a:r>
              <a:rPr lang="en-US" dirty="0" smtClean="0"/>
              <a:t> </a:t>
            </a:r>
            <a:r>
              <a:rPr lang="en-US" dirty="0"/>
              <a:t>occurs when the infringing device or process may be similar or equivalent to the claimed invention (performs substantially the same function, in substantially the same way and to achieve substantially the same result.</a:t>
            </a:r>
          </a:p>
        </p:txBody>
      </p:sp>
    </p:spTree>
    <p:extLst>
      <p:ext uri="{BB962C8B-B14F-4D97-AF65-F5344CB8AC3E}">
        <p14:creationId xmlns:p14="http://schemas.microsoft.com/office/powerpoint/2010/main" val="2830449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7543800" cy="4401205"/>
          </a:xfrm>
          <a:prstGeom prst="rect">
            <a:avLst/>
          </a:prstGeom>
        </p:spPr>
        <p:txBody>
          <a:bodyPr wrap="square">
            <a:spAutoFit/>
          </a:bodyPr>
          <a:lstStyle/>
          <a:p>
            <a:pPr algn="just"/>
            <a:r>
              <a:rPr lang="en-US" sz="2000" b="1" dirty="0" smtClean="0"/>
              <a:t>B. Indirect </a:t>
            </a:r>
            <a:r>
              <a:rPr lang="en-US" sz="2000" b="1" dirty="0"/>
              <a:t>infringement</a:t>
            </a:r>
            <a:r>
              <a:rPr lang="en-US" sz="2000" dirty="0"/>
              <a:t> is when the infringement has happened, however the infringement is facilitated by someone else. Indirect infringements are of two types:</a:t>
            </a:r>
          </a:p>
          <a:p>
            <a:pPr marL="342900" indent="-342900" algn="just">
              <a:buFont typeface="Wingdings" pitchFamily="2" charset="2"/>
              <a:buChar char="§"/>
            </a:pPr>
            <a:r>
              <a:rPr lang="en-US" sz="2000" b="1" dirty="0"/>
              <a:t>Inducted infringement</a:t>
            </a:r>
            <a:r>
              <a:rPr lang="en-US" sz="2000" dirty="0"/>
              <a:t> – where one actively induces the other person to infringe a patent by encouraging, assisting, aiding, inducing him/her to do so. Patent infringement by inducement typically means that the inducer willingly and knowingly aided in the infringement but may or may not have specifically intended to violate a patent infringement.;</a:t>
            </a:r>
          </a:p>
          <a:p>
            <a:pPr marL="342900" indent="-342900" algn="just">
              <a:buFont typeface="Wingdings" pitchFamily="2" charset="2"/>
              <a:buChar char="§"/>
            </a:pPr>
            <a:r>
              <a:rPr lang="en-US" sz="2000" b="1" dirty="0"/>
              <a:t>Contributory infringement</a:t>
            </a:r>
            <a:r>
              <a:rPr lang="en-US" sz="2000" dirty="0"/>
              <a:t> – where there is an intentional participation/assistance by one party in an act of infringement to the other party making them vicariously liable for the acts of the infringer.</a:t>
            </a:r>
          </a:p>
        </p:txBody>
      </p:sp>
    </p:spTree>
    <p:extLst>
      <p:ext uri="{BB962C8B-B14F-4D97-AF65-F5344CB8AC3E}">
        <p14:creationId xmlns:p14="http://schemas.microsoft.com/office/powerpoint/2010/main" val="149265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270" b="7306"/>
          <a:stretch/>
        </p:blipFill>
        <p:spPr bwMode="auto">
          <a:xfrm>
            <a:off x="692727" y="872835"/>
            <a:ext cx="7374080" cy="441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6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5324535"/>
          </a:xfrm>
          <a:prstGeom prst="rect">
            <a:avLst/>
          </a:prstGeom>
          <a:ln>
            <a:solidFill>
              <a:schemeClr val="accent1"/>
            </a:solidFill>
          </a:ln>
        </p:spPr>
        <p:txBody>
          <a:bodyPr wrap="square">
            <a:spAutoFit/>
          </a:bodyPr>
          <a:lstStyle/>
          <a:p>
            <a:pPr algn="just"/>
            <a:r>
              <a:rPr lang="en-US" sz="2000" b="1" dirty="0"/>
              <a:t>1.  Patents:</a:t>
            </a:r>
            <a:endParaRPr lang="en-US" sz="2000" dirty="0"/>
          </a:p>
          <a:p>
            <a:pPr algn="just"/>
            <a:r>
              <a:rPr lang="en-US" sz="2000" dirty="0"/>
              <a:t>A patent is an exclusive right granted for an invention, which is a </a:t>
            </a:r>
            <a:r>
              <a:rPr lang="en-US" sz="2000" b="1" dirty="0">
                <a:solidFill>
                  <a:srgbClr val="FF0000"/>
                </a:solidFill>
              </a:rPr>
              <a:t>product or a process </a:t>
            </a:r>
            <a:r>
              <a:rPr lang="en-US" sz="2000" dirty="0"/>
              <a:t>that provides, in general, a </a:t>
            </a:r>
            <a:r>
              <a:rPr lang="en-US" sz="2000" b="1" dirty="0">
                <a:solidFill>
                  <a:srgbClr val="FF0000"/>
                </a:solidFill>
              </a:rPr>
              <a:t>new way of doing something, or offers a new technical solution to a problem.</a:t>
            </a:r>
            <a:r>
              <a:rPr lang="en-US" sz="2000" dirty="0"/>
              <a:t> To get a patent, technical information about the invention must be disclosed to the public in a patent application</a:t>
            </a:r>
            <a:r>
              <a:rPr lang="en-US" sz="2000" dirty="0" smtClean="0"/>
              <a:t>.</a:t>
            </a:r>
          </a:p>
          <a:p>
            <a:pPr marL="342900" indent="-342900" algn="just">
              <a:buFont typeface="Wingdings" pitchFamily="2" charset="2"/>
              <a:buChar char="ü"/>
            </a:pPr>
            <a:r>
              <a:rPr lang="en-US" sz="2000" dirty="0"/>
              <a:t>P</a:t>
            </a:r>
            <a:r>
              <a:rPr lang="en-US" sz="2000" dirty="0" smtClean="0"/>
              <a:t>atent </a:t>
            </a:r>
            <a:r>
              <a:rPr lang="en-US" sz="2000" dirty="0"/>
              <a:t>protection means that the invention cannot be commercially made, used, distributed, imported or sold by others without the patent owner's consent</a:t>
            </a:r>
            <a:r>
              <a:rPr lang="en-US" sz="2000" dirty="0" smtClean="0"/>
              <a:t>.</a:t>
            </a:r>
            <a:r>
              <a:rPr lang="en-US" sz="2000" dirty="0"/>
              <a:t> </a:t>
            </a:r>
            <a:endParaRPr lang="en-US" sz="2000" dirty="0" smtClean="0"/>
          </a:p>
          <a:p>
            <a:pPr marL="342900" indent="-342900" algn="just">
              <a:buFont typeface="Wingdings" pitchFamily="2" charset="2"/>
              <a:buChar char="ü"/>
            </a:pPr>
            <a:r>
              <a:rPr lang="en-US" sz="2000" dirty="0" smtClean="0"/>
              <a:t>Patents are territorial </a:t>
            </a:r>
            <a:r>
              <a:rPr lang="en-US" sz="2000" dirty="0"/>
              <a:t>rights. In general, the exclusive rights are only applicable in the country or region in which a patent has been filed and granted, in accordance with the law of that country or </a:t>
            </a:r>
            <a:r>
              <a:rPr lang="en-US" sz="2000" dirty="0" smtClean="0"/>
              <a:t>region.</a:t>
            </a:r>
          </a:p>
          <a:p>
            <a:pPr marL="342900" indent="-342900" algn="just">
              <a:buFont typeface="Wingdings" pitchFamily="2" charset="2"/>
              <a:buChar char="ü"/>
            </a:pPr>
            <a:r>
              <a:rPr lang="en-US" sz="2000" dirty="0" smtClean="0"/>
              <a:t>The </a:t>
            </a:r>
            <a:r>
              <a:rPr lang="en-US" sz="2000" dirty="0"/>
              <a:t>protection is granted for a limited period, generally </a:t>
            </a:r>
            <a:r>
              <a:rPr lang="en-US" sz="2000" b="1" dirty="0">
                <a:solidFill>
                  <a:srgbClr val="FF0000"/>
                </a:solidFill>
              </a:rPr>
              <a:t>20 years fro</a:t>
            </a:r>
            <a:r>
              <a:rPr lang="en-US" sz="2000" dirty="0"/>
              <a:t>m the filing date of the application.</a:t>
            </a:r>
          </a:p>
          <a:p>
            <a:pPr algn="just"/>
            <a:endParaRPr lang="en-US" sz="2000" dirty="0"/>
          </a:p>
        </p:txBody>
      </p:sp>
    </p:spTree>
    <p:extLst>
      <p:ext uri="{BB962C8B-B14F-4D97-AF65-F5344CB8AC3E}">
        <p14:creationId xmlns:p14="http://schemas.microsoft.com/office/powerpoint/2010/main" val="2788123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001000" cy="1754326"/>
          </a:xfrm>
          <a:prstGeom prst="rect">
            <a:avLst/>
          </a:prstGeom>
        </p:spPr>
        <p:txBody>
          <a:bodyPr wrap="square">
            <a:spAutoFit/>
          </a:bodyPr>
          <a:lstStyle/>
          <a:p>
            <a:pPr algn="just"/>
            <a:r>
              <a:rPr lang="en-US" b="1" dirty="0"/>
              <a:t>2. Trademarks</a:t>
            </a:r>
            <a:endParaRPr lang="en-US" dirty="0"/>
          </a:p>
          <a:p>
            <a:pPr algn="just"/>
            <a:r>
              <a:rPr lang="en-US" dirty="0"/>
              <a:t>Popularly known as brand name in layman’s language, is a visual symbol which may be a word signature, name, device, label, numerals or combination of </a:t>
            </a:r>
            <a:r>
              <a:rPr lang="en-US" dirty="0" smtClean="0"/>
              <a:t>colors </a:t>
            </a:r>
            <a:r>
              <a:rPr lang="en-US" dirty="0"/>
              <a:t>used by one undertaking on goods or services or other articles of commerce to distinguish it from other similar goods or services originating from a different undertaking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23"/>
          <a:stretch/>
        </p:blipFill>
        <p:spPr bwMode="auto">
          <a:xfrm>
            <a:off x="609600" y="2819400"/>
            <a:ext cx="4648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24163"/>
            <a:ext cx="3048000"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222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3340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1371600"/>
            <a:ext cx="7543800" cy="2031325"/>
          </a:xfrm>
          <a:prstGeom prst="rect">
            <a:avLst/>
          </a:prstGeom>
        </p:spPr>
        <p:txBody>
          <a:bodyPr wrap="square">
            <a:spAutoFit/>
          </a:bodyPr>
          <a:lstStyle/>
          <a:p>
            <a:pPr algn="just"/>
            <a:endParaRPr lang="en-US" dirty="0" smtClean="0"/>
          </a:p>
          <a:p>
            <a:pPr algn="just"/>
            <a:r>
              <a:rPr lang="en-US" dirty="0" smtClean="0"/>
              <a:t>Design </a:t>
            </a:r>
            <a:r>
              <a:rPr lang="en-US" dirty="0"/>
              <a:t>means the features of shape, configuration, pattern or ornament or composition of lines or </a:t>
            </a:r>
            <a:r>
              <a:rPr lang="en-US" dirty="0" smtClean="0"/>
              <a:t>color </a:t>
            </a:r>
            <a:r>
              <a:rPr lang="en-US" dirty="0"/>
              <a:t>or combination thereof applied to any article whether two dimensional or three dimensional or in both forms, by any industrial process or means, whether manual, mechanical or chemical, separate or combined .</a:t>
            </a:r>
          </a:p>
        </p:txBody>
      </p:sp>
      <p:sp>
        <p:nvSpPr>
          <p:cNvPr id="5" name="Rectangle 4"/>
          <p:cNvSpPr/>
          <p:nvPr/>
        </p:nvSpPr>
        <p:spPr>
          <a:xfrm>
            <a:off x="757604" y="838200"/>
            <a:ext cx="2949846"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IN" sz="2400" b="1" dirty="0" smtClean="0">
                <a:hlinkClick r:id="rId3" tooltip="Industrial design ipr"/>
              </a:rPr>
              <a:t>3.Industrial </a:t>
            </a:r>
            <a:r>
              <a:rPr lang="en-IN" sz="2400" b="1" dirty="0">
                <a:hlinkClick r:id="rId3" tooltip="Industrial design ipr"/>
              </a:rPr>
              <a:t>design </a:t>
            </a:r>
            <a:endParaRPr lang="en-IN" sz="2400" b="1" dirty="0"/>
          </a:p>
        </p:txBody>
      </p:sp>
    </p:spTree>
    <p:extLst>
      <p:ext uri="{BB962C8B-B14F-4D97-AF65-F5344CB8AC3E}">
        <p14:creationId xmlns:p14="http://schemas.microsoft.com/office/powerpoint/2010/main" val="337684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001000" cy="2246769"/>
          </a:xfrm>
          <a:prstGeom prst="rect">
            <a:avLst/>
          </a:prstGeom>
        </p:spPr>
        <p:txBody>
          <a:bodyPr wrap="square">
            <a:spAutoFit/>
          </a:bodyPr>
          <a:lstStyle/>
          <a:p>
            <a:pPr algn="just"/>
            <a:r>
              <a:rPr lang="en-US" sz="2000" b="1" dirty="0" smtClean="0"/>
              <a:t>4</a:t>
            </a:r>
            <a:r>
              <a:rPr lang="en-US" sz="2000" b="1" dirty="0"/>
              <a:t>. Copyrights</a:t>
            </a:r>
            <a:endParaRPr lang="en-US" sz="2000" dirty="0"/>
          </a:p>
          <a:p>
            <a:pPr algn="just"/>
            <a:r>
              <a:rPr lang="en-US" sz="2000" dirty="0"/>
              <a:t>Copyright is a right given by the law to creators of literary, dramatic, musical and artistic works and producers of cinematograph films and sound recordings. It is a bundle of rights including, </a:t>
            </a:r>
            <a:r>
              <a:rPr lang="en-US" sz="2000" dirty="0" err="1"/>
              <a:t>interalia</a:t>
            </a:r>
            <a:r>
              <a:rPr lang="en-US" sz="2000" i="1" dirty="0"/>
              <a:t>, </a:t>
            </a:r>
            <a:r>
              <a:rPr lang="en-US" sz="2000" dirty="0"/>
              <a:t>rights of reproduction, communication to the public, adaptation, and translation of the work</a:t>
            </a:r>
          </a:p>
        </p:txBody>
      </p:sp>
      <p:pic>
        <p:nvPicPr>
          <p:cNvPr id="3074" name="Picture 2" descr="The Definite Types of Copyright in India (With Examples)"/>
          <p:cNvPicPr>
            <a:picLocks noChangeAspect="1" noChangeArrowheads="1"/>
          </p:cNvPicPr>
          <p:nvPr/>
        </p:nvPicPr>
        <p:blipFill rotWithShape="1">
          <a:blip r:embed="rId2">
            <a:extLst>
              <a:ext uri="{28A0092B-C50C-407E-A947-70E740481C1C}">
                <a14:useLocalDpi xmlns:a14="http://schemas.microsoft.com/office/drawing/2010/main" val="0"/>
              </a:ext>
            </a:extLst>
          </a:blip>
          <a:srcRect t="18788" r="7292"/>
          <a:stretch/>
        </p:blipFill>
        <p:spPr bwMode="auto">
          <a:xfrm>
            <a:off x="699655" y="3200400"/>
            <a:ext cx="7467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47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838200"/>
            <a:ext cx="8001000" cy="4893647"/>
          </a:xfrm>
          <a:prstGeom prst="rect">
            <a:avLst/>
          </a:prstGeom>
        </p:spPr>
        <p:txBody>
          <a:bodyPr wrap="square">
            <a:spAutoFit/>
          </a:bodyPr>
          <a:lstStyle/>
          <a:p>
            <a:pPr algn="just"/>
            <a:r>
              <a:rPr lang="en-US" sz="2400" b="1" dirty="0" smtClean="0"/>
              <a:t>5.Geographical </a:t>
            </a:r>
            <a:r>
              <a:rPr lang="en-US" sz="2400" b="1" dirty="0"/>
              <a:t>Indications</a:t>
            </a:r>
            <a:endParaRPr lang="en-US" sz="2400" dirty="0"/>
          </a:p>
          <a:p>
            <a:pPr algn="just"/>
            <a:r>
              <a:rPr lang="en-US" sz="2400" dirty="0"/>
              <a:t>A geographical indication (GI) is a sign used on products that have a specific geographical origin and possess qualities or a reputation that are due to that </a:t>
            </a:r>
            <a:r>
              <a:rPr lang="en-US" sz="2400" dirty="0" smtClean="0"/>
              <a:t>origin.</a:t>
            </a:r>
            <a:endParaRPr lang="en-US" sz="2400" dirty="0"/>
          </a:p>
          <a:p>
            <a:pPr algn="just"/>
            <a:r>
              <a:rPr lang="en-US" sz="2400" b="1" dirty="0" smtClean="0"/>
              <a:t>Plant </a:t>
            </a:r>
            <a:r>
              <a:rPr lang="en-US" sz="2400" b="1" dirty="0"/>
              <a:t>Varieties</a:t>
            </a:r>
            <a:endParaRPr lang="en-US" sz="2400" dirty="0"/>
          </a:p>
          <a:p>
            <a:pPr algn="just"/>
            <a:r>
              <a:rPr lang="en-US" sz="2400" dirty="0"/>
              <a:t>To accelerate agricultural development, it is necessary to protect plants breeders’ rights to stimulate investment for research and development for the development of new plant varieties. Simultaneously, it is helpful for the seed industry to ensure availability of high quality of seeds to the farmers </a:t>
            </a:r>
          </a:p>
        </p:txBody>
      </p:sp>
    </p:spTree>
    <p:extLst>
      <p:ext uri="{BB962C8B-B14F-4D97-AF65-F5344CB8AC3E}">
        <p14:creationId xmlns:p14="http://schemas.microsoft.com/office/powerpoint/2010/main" val="31271711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575</TotalTime>
  <Words>1258</Words>
  <Application>Microsoft Office PowerPoint</Application>
  <PresentationFormat>On-screen Show (4:3)</PresentationFormat>
  <Paragraphs>76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36</cp:revision>
  <dcterms:created xsi:type="dcterms:W3CDTF">2006-08-16T00:00:00Z</dcterms:created>
  <dcterms:modified xsi:type="dcterms:W3CDTF">2022-11-01T08:31:04Z</dcterms:modified>
</cp:coreProperties>
</file>