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92" r:id="rId5"/>
    <p:sldId id="275" r:id="rId6"/>
    <p:sldId id="276" r:id="rId7"/>
    <p:sldId id="293" r:id="rId8"/>
    <p:sldId id="277" r:id="rId9"/>
    <p:sldId id="278" r:id="rId10"/>
    <p:sldId id="279" r:id="rId11"/>
    <p:sldId id="280" r:id="rId12"/>
    <p:sldId id="281" r:id="rId13"/>
    <p:sldId id="282" r:id="rId14"/>
    <p:sldId id="284" r:id="rId15"/>
    <p:sldId id="285" r:id="rId16"/>
    <p:sldId id="286" r:id="rId17"/>
    <p:sldId id="287" r:id="rId18"/>
    <p:sldId id="289" r:id="rId19"/>
    <p:sldId id="290" r:id="rId20"/>
    <p:sldId id="294" r:id="rId21"/>
    <p:sldId id="295" r:id="rId22"/>
    <p:sldId id="296" r:id="rId23"/>
    <p:sldId id="297" r:id="rId24"/>
    <p:sldId id="298" r:id="rId25"/>
    <p:sldId id="291" r:id="rId26"/>
    <p:sldId id="261" r:id="rId27"/>
    <p:sldId id="262" r:id="rId28"/>
    <p:sldId id="304" r:id="rId29"/>
    <p:sldId id="266" r:id="rId30"/>
    <p:sldId id="263" r:id="rId31"/>
    <p:sldId id="269" r:id="rId32"/>
    <p:sldId id="267" r:id="rId33"/>
    <p:sldId id="268" r:id="rId34"/>
    <p:sldId id="299" r:id="rId35"/>
    <p:sldId id="270" r:id="rId36"/>
    <p:sldId id="300" r:id="rId37"/>
    <p:sldId id="271" r:id="rId38"/>
    <p:sldId id="305" r:id="rId39"/>
    <p:sldId id="272" r:id="rId40"/>
    <p:sldId id="301" r:id="rId41"/>
    <p:sldId id="264" r:id="rId42"/>
    <p:sldId id="273"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32" autoAdjust="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5935C-7C73-47E8-8D4D-B2E6D1484F2E}"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07815-4735-44C3-854B-38418D86FB2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0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5935C-7C73-47E8-8D4D-B2E6D1484F2E}"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16930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5935C-7C73-47E8-8D4D-B2E6D1484F2E}"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174289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5935C-7C73-47E8-8D4D-B2E6D1484F2E}"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24865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5935C-7C73-47E8-8D4D-B2E6D1484F2E}"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07815-4735-44C3-854B-38418D86FB2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9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5935C-7C73-47E8-8D4D-B2E6D1484F2E}"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362345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5935C-7C73-47E8-8D4D-B2E6D1484F2E}"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206085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935C-7C73-47E8-8D4D-B2E6D1484F2E}"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159613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25935C-7C73-47E8-8D4D-B2E6D1484F2E}" type="datetimeFigureOut">
              <a:rPr lang="en-IN" smtClean="0"/>
              <a:t>07-11-2022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12004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5935C-7C73-47E8-8D4D-B2E6D1484F2E}" type="datetimeFigureOut">
              <a:rPr lang="en-IN" smtClean="0"/>
              <a:t>07-11-2022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607815-4735-44C3-854B-38418D86FB2D}" type="slidenum">
              <a:rPr lang="en-IN" smtClean="0"/>
              <a:t>‹#›</a:t>
            </a:fld>
            <a:endParaRPr lang="en-IN"/>
          </a:p>
        </p:txBody>
      </p:sp>
    </p:spTree>
    <p:extLst>
      <p:ext uri="{BB962C8B-B14F-4D97-AF65-F5344CB8AC3E}">
        <p14:creationId xmlns:p14="http://schemas.microsoft.com/office/powerpoint/2010/main" val="90386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5935C-7C73-47E8-8D4D-B2E6D1484F2E}"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07815-4735-44C3-854B-38418D86FB2D}" type="slidenum">
              <a:rPr lang="en-IN" smtClean="0"/>
              <a:t>‹#›</a:t>
            </a:fld>
            <a:endParaRPr lang="en-IN"/>
          </a:p>
        </p:txBody>
      </p:sp>
    </p:spTree>
    <p:extLst>
      <p:ext uri="{BB962C8B-B14F-4D97-AF65-F5344CB8AC3E}">
        <p14:creationId xmlns:p14="http://schemas.microsoft.com/office/powerpoint/2010/main" val="392938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25935C-7C73-47E8-8D4D-B2E6D1484F2E}" type="datetimeFigureOut">
              <a:rPr lang="en-IN" smtClean="0"/>
              <a:t>07-11-2022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607815-4735-44C3-854B-38418D86FB2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403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A2C3-A2D7-46B2-994C-D367EFC5EEF2}"/>
              </a:ext>
            </a:extLst>
          </p:cNvPr>
          <p:cNvSpPr>
            <a:spLocks noGrp="1"/>
          </p:cNvSpPr>
          <p:nvPr>
            <p:ph type="ctrTitle"/>
          </p:nvPr>
        </p:nvSpPr>
        <p:spPr/>
        <p:txBody>
          <a:bodyPr/>
          <a:lstStyle/>
          <a:p>
            <a:r>
              <a:rPr lang="en-US" dirty="0"/>
              <a:t>Networking</a:t>
            </a:r>
            <a:endParaRPr lang="en-IN" dirty="0"/>
          </a:p>
        </p:txBody>
      </p:sp>
      <p:sp>
        <p:nvSpPr>
          <p:cNvPr id="3" name="Subtitle 2">
            <a:extLst>
              <a:ext uri="{FF2B5EF4-FFF2-40B4-BE49-F238E27FC236}">
                <a16:creationId xmlns:a16="http://schemas.microsoft.com/office/drawing/2014/main" id="{48AE50F6-A8B9-44A8-BD1D-D4E97518C16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6089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5016758"/>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Use the </a:t>
            </a:r>
            <a:r>
              <a:rPr lang="en-US" sz="4000" dirty="0" err="1">
                <a:latin typeface="Times New Roman" panose="02020603050405020304" pitchFamily="18" charset="0"/>
                <a:cs typeface="Times New Roman" panose="02020603050405020304" pitchFamily="18" charset="0"/>
              </a:rPr>
              <a:t>ip</a:t>
            </a:r>
            <a:r>
              <a:rPr lang="en-US" sz="4000" dirty="0">
                <a:latin typeface="Times New Roman" panose="02020603050405020304" pitchFamily="18" charset="0"/>
                <a:cs typeface="Times New Roman" panose="02020603050405020304" pitchFamily="18" charset="0"/>
              </a:rPr>
              <a:t> command with the route option to show routing information.</a:t>
            </a:r>
          </a:p>
          <a:p>
            <a:pPr algn="just"/>
            <a:endParaRPr lang="en-US" sz="4000"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user@host</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ip</a:t>
            </a:r>
            <a:r>
              <a:rPr lang="en-US" sz="4000" dirty="0">
                <a:latin typeface="Times New Roman" panose="02020603050405020304" pitchFamily="18" charset="0"/>
                <a:cs typeface="Times New Roman" panose="02020603050405020304" pitchFamily="18" charset="0"/>
              </a:rPr>
              <a:t> route</a:t>
            </a:r>
          </a:p>
          <a:p>
            <a:pPr algn="just"/>
            <a:endParaRPr lang="en-US" sz="4000"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Add the -6 option to show the IPv6 routing table:</a:t>
            </a:r>
          </a:p>
          <a:p>
            <a:pPr algn="just"/>
            <a:endParaRPr lang="en-US" sz="4000"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user@host</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ip</a:t>
            </a:r>
            <a:r>
              <a:rPr lang="en-US" sz="4000" dirty="0">
                <a:latin typeface="Times New Roman" panose="02020603050405020304" pitchFamily="18" charset="0"/>
                <a:cs typeface="Times New Roman" panose="02020603050405020304" pitchFamily="18" charset="0"/>
              </a:rPr>
              <a:t> -6 route</a:t>
            </a: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Displaying the Routing Table</a:t>
            </a:r>
          </a:p>
        </p:txBody>
      </p:sp>
    </p:spTree>
    <p:extLst>
      <p:ext uri="{BB962C8B-B14F-4D97-AF65-F5344CB8AC3E}">
        <p14:creationId xmlns:p14="http://schemas.microsoft.com/office/powerpoint/2010/main" val="424646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31319" y="743076"/>
            <a:ext cx="10506974" cy="600164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To trace the path that network traffic takes to reach a remote host through multiple routers, use either traceroute or </a:t>
            </a:r>
            <a:r>
              <a:rPr lang="en-US" sz="3200" dirty="0" err="1">
                <a:latin typeface="Times New Roman" panose="02020603050405020304" pitchFamily="18" charset="0"/>
                <a:cs typeface="Times New Roman" panose="02020603050405020304" pitchFamily="18" charset="0"/>
              </a:rPr>
              <a:t>tracepath</a:t>
            </a:r>
            <a:r>
              <a:rPr lang="en-US" sz="3200" dirty="0">
                <a:latin typeface="Times New Roman" panose="02020603050405020304" pitchFamily="18" charset="0"/>
                <a:cs typeface="Times New Roman" panose="02020603050405020304" pitchFamily="18" charset="0"/>
              </a:rPr>
              <a:t>. </a:t>
            </a:r>
          </a:p>
          <a:p>
            <a:pPr algn="just"/>
            <a:r>
              <a:rPr lang="en-US" sz="3200" dirty="0">
                <a:latin typeface="Times New Roman" panose="02020603050405020304" pitchFamily="18" charset="0"/>
                <a:cs typeface="Times New Roman" panose="02020603050405020304" pitchFamily="18" charset="0"/>
              </a:rPr>
              <a:t>This can identify whether an issue is with one of your routers or an intermediate one. </a:t>
            </a:r>
          </a:p>
          <a:p>
            <a:pPr algn="just"/>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user@host</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tracepath</a:t>
            </a:r>
            <a:r>
              <a:rPr lang="en-US" sz="3200" b="1" dirty="0">
                <a:latin typeface="Times New Roman" panose="02020603050405020304" pitchFamily="18" charset="0"/>
                <a:cs typeface="Times New Roman" panose="02020603050405020304" pitchFamily="18" charset="0"/>
              </a:rPr>
              <a:t> access.redhat.com</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round trip timing (RTT) and the maximum transmission unit (MTU) size. </a:t>
            </a:r>
          </a:p>
          <a:p>
            <a:pPr algn="just"/>
            <a:r>
              <a:rPr lang="en-US" sz="3200" dirty="0">
                <a:latin typeface="Times New Roman" panose="02020603050405020304" pitchFamily="18" charset="0"/>
                <a:cs typeface="Times New Roman" panose="02020603050405020304" pitchFamily="18" charset="0"/>
              </a:rPr>
              <a:t>The </a:t>
            </a:r>
            <a:r>
              <a:rPr lang="en-US" sz="3200" b="1" dirty="0" err="1">
                <a:latin typeface="Times New Roman" panose="02020603050405020304" pitchFamily="18" charset="0"/>
                <a:cs typeface="Times New Roman" panose="02020603050405020304" pitchFamily="18" charset="0"/>
              </a:rPr>
              <a:t>asymm</a:t>
            </a:r>
            <a:r>
              <a:rPr lang="en-US" sz="3200" dirty="0">
                <a:latin typeface="Times New Roman" panose="02020603050405020304" pitchFamily="18" charset="0"/>
                <a:cs typeface="Times New Roman" panose="02020603050405020304" pitchFamily="18" charset="0"/>
              </a:rPr>
              <a:t> indication means </a:t>
            </a:r>
            <a:r>
              <a:rPr lang="en-US" sz="3200" b="1" dirty="0">
                <a:latin typeface="Times New Roman" panose="02020603050405020304" pitchFamily="18" charset="0"/>
                <a:cs typeface="Times New Roman" panose="02020603050405020304" pitchFamily="18" charset="0"/>
              </a:rPr>
              <a:t>traffic reached that router and returned from that router</a:t>
            </a:r>
            <a:r>
              <a:rPr lang="en-US" sz="3200" dirty="0">
                <a:latin typeface="Times New Roman" panose="02020603050405020304" pitchFamily="18" charset="0"/>
                <a:cs typeface="Times New Roman" panose="02020603050405020304" pitchFamily="18" charset="0"/>
              </a:rPr>
              <a:t> using different (asymmetric) routes. </a:t>
            </a: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Tracing Routes Taken by Traffic</a:t>
            </a:r>
          </a:p>
        </p:txBody>
      </p:sp>
    </p:spTree>
    <p:extLst>
      <p:ext uri="{BB962C8B-B14F-4D97-AF65-F5344CB8AC3E}">
        <p14:creationId xmlns:p14="http://schemas.microsoft.com/office/powerpoint/2010/main" val="325664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Display socket settings</a:t>
            </a:r>
          </a:p>
        </p:txBody>
      </p:sp>
      <p:pic>
        <p:nvPicPr>
          <p:cNvPr id="7" name="Picture 6">
            <a:extLst>
              <a:ext uri="{FF2B5EF4-FFF2-40B4-BE49-F238E27FC236}">
                <a16:creationId xmlns:a16="http://schemas.microsoft.com/office/drawing/2014/main" id="{90A44E1C-44DD-39E0-51AA-D27781AECDE6}"/>
              </a:ext>
            </a:extLst>
          </p:cNvPr>
          <p:cNvPicPr>
            <a:picLocks noChangeAspect="1"/>
          </p:cNvPicPr>
          <p:nvPr/>
        </p:nvPicPr>
        <p:blipFill>
          <a:blip r:embed="rId2"/>
          <a:stretch>
            <a:fillRect/>
          </a:stretch>
        </p:blipFill>
        <p:spPr>
          <a:xfrm>
            <a:off x="0" y="805772"/>
            <a:ext cx="12192000" cy="5246455"/>
          </a:xfrm>
          <a:prstGeom prst="rect">
            <a:avLst/>
          </a:prstGeom>
        </p:spPr>
      </p:pic>
    </p:spTree>
    <p:extLst>
      <p:ext uri="{BB962C8B-B14F-4D97-AF65-F5344CB8AC3E}">
        <p14:creationId xmlns:p14="http://schemas.microsoft.com/office/powerpoint/2010/main" val="65646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Configuring Networking from the Command Line</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4832092"/>
          </a:xfrm>
          <a:prstGeom prst="rect">
            <a:avLst/>
          </a:prstGeom>
          <a:noFill/>
        </p:spPr>
        <p:txBody>
          <a:bodyPr wrap="square">
            <a:spAutoFit/>
          </a:bodyPr>
          <a:lstStyle/>
          <a:p>
            <a:r>
              <a:rPr lang="en-US" sz="2200" dirty="0" err="1"/>
              <a:t>NetworkManager</a:t>
            </a:r>
            <a:r>
              <a:rPr lang="en-US" sz="2200" dirty="0"/>
              <a:t> is a daemon that monitors and manages network settings. </a:t>
            </a:r>
          </a:p>
          <a:p>
            <a:endParaRPr lang="en-US" sz="2200" dirty="0"/>
          </a:p>
          <a:p>
            <a:r>
              <a:rPr lang="en-US" sz="2200" dirty="0"/>
              <a:t>Command-line and graphical tools talk to </a:t>
            </a:r>
            <a:r>
              <a:rPr lang="en-US" sz="2200" dirty="0" err="1"/>
              <a:t>NetworkManager</a:t>
            </a:r>
            <a:r>
              <a:rPr lang="en-US" sz="2200" dirty="0"/>
              <a:t> and save configuration files in the /</a:t>
            </a:r>
            <a:r>
              <a:rPr lang="en-US" sz="2200" dirty="0" err="1"/>
              <a:t>etc</a:t>
            </a:r>
            <a:r>
              <a:rPr lang="en-US" sz="2200" dirty="0"/>
              <a:t>/</a:t>
            </a:r>
            <a:r>
              <a:rPr lang="en-US" sz="2200" dirty="0" err="1"/>
              <a:t>sysconfig</a:t>
            </a:r>
            <a:r>
              <a:rPr lang="en-US" sz="2200" dirty="0"/>
              <a:t>/network-scripts directory.</a:t>
            </a:r>
          </a:p>
          <a:p>
            <a:endParaRPr lang="en-US" sz="2200" dirty="0"/>
          </a:p>
          <a:p>
            <a:pPr marL="285750" indent="-285750">
              <a:buFont typeface="Arial" panose="020B0604020202020204" pitchFamily="34" charset="0"/>
              <a:buChar char="•"/>
            </a:pPr>
            <a:r>
              <a:rPr lang="en-US" sz="2200" dirty="0"/>
              <a:t>A device is a network interface.</a:t>
            </a:r>
          </a:p>
          <a:p>
            <a:endParaRPr lang="en-US" sz="2200" dirty="0"/>
          </a:p>
          <a:p>
            <a:pPr marL="285750" indent="-285750">
              <a:buFont typeface="Arial" panose="020B0604020202020204" pitchFamily="34" charset="0"/>
              <a:buChar char="•"/>
            </a:pPr>
            <a:r>
              <a:rPr lang="en-US" sz="2200" dirty="0"/>
              <a:t>A connection is a collection of settings that can be configured for a device.</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Only one connection can be active for any one device at a time.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Multiple connections may exist for use by different devices or to allow a configuration to be altered for the same device</a:t>
            </a:r>
          </a:p>
          <a:p>
            <a:endParaRPr lang="en-US" sz="2200" dirty="0"/>
          </a:p>
        </p:txBody>
      </p:sp>
    </p:spTree>
    <p:extLst>
      <p:ext uri="{BB962C8B-B14F-4D97-AF65-F5344CB8AC3E}">
        <p14:creationId xmlns:p14="http://schemas.microsoft.com/office/powerpoint/2010/main" val="316906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Configuring Networking from the Command Line</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3139321"/>
          </a:xfrm>
          <a:prstGeom prst="rect">
            <a:avLst/>
          </a:prstGeom>
          <a:noFill/>
        </p:spPr>
        <p:txBody>
          <a:bodyPr wrap="square">
            <a:spAutoFit/>
          </a:bodyPr>
          <a:lstStyle/>
          <a:p>
            <a:pPr marL="285750" indent="-285750">
              <a:buFont typeface="Arial" panose="020B0604020202020204" pitchFamily="34" charset="0"/>
              <a:buChar char="•"/>
            </a:pPr>
            <a:r>
              <a:rPr lang="en-US" sz="2200" dirty="0"/>
              <a:t>Each connection has a name or ID that identifies it.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a:t>
            </a:r>
            <a:r>
              <a:rPr lang="en-US" sz="2200" dirty="0" err="1"/>
              <a:t>nmcli</a:t>
            </a:r>
            <a:r>
              <a:rPr lang="en-US" sz="2200" dirty="0"/>
              <a:t> utility is used to create and edit connection files from the command line.</a:t>
            </a:r>
          </a:p>
          <a:p>
            <a:pPr marL="285750" indent="-285750">
              <a:buFont typeface="Arial" panose="020B0604020202020204" pitchFamily="34" charset="0"/>
              <a:buChar char="•"/>
            </a:pPr>
            <a:endParaRPr lang="en-US" sz="2200" dirty="0"/>
          </a:p>
          <a:p>
            <a:r>
              <a:rPr lang="en-US" sz="2200" b="1" dirty="0"/>
              <a:t>Viewing Networking Information</a:t>
            </a:r>
          </a:p>
          <a:p>
            <a:endParaRPr lang="en-US" sz="2200" dirty="0"/>
          </a:p>
          <a:p>
            <a:r>
              <a:rPr lang="en-US" sz="2200" dirty="0"/>
              <a:t>The </a:t>
            </a:r>
            <a:r>
              <a:rPr lang="en-US" sz="2200" dirty="0" err="1"/>
              <a:t>nmcli</a:t>
            </a:r>
            <a:r>
              <a:rPr lang="en-US" sz="2200" dirty="0"/>
              <a:t> dev status command displays the status of all network devices:</a:t>
            </a:r>
          </a:p>
          <a:p>
            <a:endParaRPr lang="en-US" sz="2200" dirty="0"/>
          </a:p>
          <a:p>
            <a:r>
              <a:rPr lang="en-US" sz="2200" dirty="0"/>
              <a:t>[</a:t>
            </a:r>
            <a:r>
              <a:rPr lang="en-US" sz="2200" dirty="0" err="1"/>
              <a:t>user@host</a:t>
            </a:r>
            <a:r>
              <a:rPr lang="en-US" sz="2200" dirty="0"/>
              <a:t> ~]$ </a:t>
            </a:r>
            <a:r>
              <a:rPr lang="en-US" sz="2200" dirty="0" err="1"/>
              <a:t>nmcli</a:t>
            </a:r>
            <a:r>
              <a:rPr lang="en-US" sz="2200" dirty="0"/>
              <a:t> dev status</a:t>
            </a:r>
          </a:p>
        </p:txBody>
      </p:sp>
      <p:pic>
        <p:nvPicPr>
          <p:cNvPr id="5" name="Picture 4">
            <a:extLst>
              <a:ext uri="{FF2B5EF4-FFF2-40B4-BE49-F238E27FC236}">
                <a16:creationId xmlns:a16="http://schemas.microsoft.com/office/drawing/2014/main" id="{AB4FE86B-6B34-9B8C-E4D1-A330C5288086}"/>
              </a:ext>
            </a:extLst>
          </p:cNvPr>
          <p:cNvPicPr>
            <a:picLocks noChangeAspect="1"/>
          </p:cNvPicPr>
          <p:nvPr/>
        </p:nvPicPr>
        <p:blipFill>
          <a:blip r:embed="rId2"/>
          <a:stretch>
            <a:fillRect/>
          </a:stretch>
        </p:blipFill>
        <p:spPr>
          <a:xfrm>
            <a:off x="4281302" y="3429000"/>
            <a:ext cx="6384294" cy="1108276"/>
          </a:xfrm>
          <a:prstGeom prst="rect">
            <a:avLst/>
          </a:prstGeom>
        </p:spPr>
      </p:pic>
    </p:spTree>
    <p:extLst>
      <p:ext uri="{BB962C8B-B14F-4D97-AF65-F5344CB8AC3E}">
        <p14:creationId xmlns:p14="http://schemas.microsoft.com/office/powerpoint/2010/main" val="210896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Configuring Networking from the Command Line</a:t>
            </a:r>
          </a:p>
        </p:txBody>
      </p:sp>
      <p:pic>
        <p:nvPicPr>
          <p:cNvPr id="7" name="Picture 6">
            <a:extLst>
              <a:ext uri="{FF2B5EF4-FFF2-40B4-BE49-F238E27FC236}">
                <a16:creationId xmlns:a16="http://schemas.microsoft.com/office/drawing/2014/main" id="{3019CB9E-0EBF-2FFA-D3EC-9D19328977B4}"/>
              </a:ext>
            </a:extLst>
          </p:cNvPr>
          <p:cNvPicPr>
            <a:picLocks noChangeAspect="1"/>
          </p:cNvPicPr>
          <p:nvPr/>
        </p:nvPicPr>
        <p:blipFill>
          <a:blip r:embed="rId2"/>
          <a:stretch>
            <a:fillRect/>
          </a:stretch>
        </p:blipFill>
        <p:spPr>
          <a:xfrm>
            <a:off x="617615" y="896644"/>
            <a:ext cx="10820615" cy="3057757"/>
          </a:xfrm>
          <a:prstGeom prst="rect">
            <a:avLst/>
          </a:prstGeom>
        </p:spPr>
      </p:pic>
    </p:spTree>
    <p:extLst>
      <p:ext uri="{BB962C8B-B14F-4D97-AF65-F5344CB8AC3E}">
        <p14:creationId xmlns:p14="http://schemas.microsoft.com/office/powerpoint/2010/main" val="77974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Adding a network connection</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3816429"/>
          </a:xfrm>
          <a:prstGeom prst="rect">
            <a:avLst/>
          </a:prstGeom>
          <a:noFill/>
        </p:spPr>
        <p:txBody>
          <a:bodyPr wrap="square">
            <a:spAutoFit/>
          </a:bodyPr>
          <a:lstStyle/>
          <a:p>
            <a:pPr marL="342900" indent="-342900">
              <a:buFont typeface="Arial" panose="020B0604020202020204" pitchFamily="34" charset="0"/>
              <a:buChar char="•"/>
            </a:pPr>
            <a:r>
              <a:rPr lang="en-US" sz="2200" dirty="0"/>
              <a:t>The </a:t>
            </a:r>
            <a:r>
              <a:rPr lang="en-US" sz="2200" b="1" dirty="0" err="1"/>
              <a:t>nmcli</a:t>
            </a:r>
            <a:r>
              <a:rPr lang="en-US" sz="2200" b="1" dirty="0"/>
              <a:t> con add </a:t>
            </a:r>
            <a:r>
              <a:rPr lang="en-US" sz="2200" dirty="0"/>
              <a:t>command is used to add new network connections. </a:t>
            </a:r>
          </a:p>
          <a:p>
            <a:endParaRPr lang="en-US" sz="2200" dirty="0"/>
          </a:p>
          <a:p>
            <a:r>
              <a:rPr lang="en-US" sz="2200" b="1" dirty="0"/>
              <a:t>Add a new connection named eno2 for the interface eno2, which gets IPv4 networking information using DHCP and </a:t>
            </a:r>
            <a:r>
              <a:rPr lang="en-US" sz="2200" b="1" dirty="0" err="1"/>
              <a:t>autoconnects</a:t>
            </a:r>
            <a:r>
              <a:rPr lang="en-US" sz="2200" b="1" dirty="0"/>
              <a:t> on startup. </a:t>
            </a:r>
          </a:p>
          <a:p>
            <a:endParaRPr lang="en-US" sz="2200" dirty="0"/>
          </a:p>
          <a:p>
            <a:r>
              <a:rPr lang="en-US" sz="2200" dirty="0"/>
              <a:t>It also gets IPv6 networking settings by listening for router advertisements on the local link. </a:t>
            </a:r>
          </a:p>
          <a:p>
            <a:endParaRPr lang="en-US" sz="2200" dirty="0"/>
          </a:p>
          <a:p>
            <a:r>
              <a:rPr lang="en-US" sz="2200" dirty="0"/>
              <a:t>The name of the configuration file is based on the value of the con-name option, eno2, and is saved to the /</a:t>
            </a:r>
            <a:r>
              <a:rPr lang="en-US" sz="2200" dirty="0" err="1"/>
              <a:t>etc</a:t>
            </a:r>
            <a:r>
              <a:rPr lang="en-US" sz="2200" dirty="0"/>
              <a:t>/</a:t>
            </a:r>
            <a:r>
              <a:rPr lang="en-US" sz="2200" dirty="0" err="1"/>
              <a:t>sysconfig</a:t>
            </a:r>
            <a:r>
              <a:rPr lang="en-US" sz="2200" dirty="0"/>
              <a:t>/network-scripts/ifcfg-eno2 file.</a:t>
            </a:r>
          </a:p>
          <a:p>
            <a:endParaRPr lang="en-US" sz="2200" dirty="0"/>
          </a:p>
          <a:p>
            <a:r>
              <a:rPr lang="en-US" sz="2200" b="1" dirty="0"/>
              <a:t>[</a:t>
            </a:r>
            <a:r>
              <a:rPr lang="en-US" sz="2200" b="1" dirty="0" err="1"/>
              <a:t>root@host</a:t>
            </a:r>
            <a:r>
              <a:rPr lang="en-US" sz="2200" b="1" dirty="0"/>
              <a:t> ~]# </a:t>
            </a:r>
            <a:r>
              <a:rPr lang="en-US" sz="2200" b="1" dirty="0" err="1"/>
              <a:t>nmcli</a:t>
            </a:r>
            <a:r>
              <a:rPr lang="en-US" sz="2200" b="1" dirty="0"/>
              <a:t> con add con-name eno2 type ethernet </a:t>
            </a:r>
            <a:r>
              <a:rPr lang="en-US" sz="2200" b="1" dirty="0" err="1"/>
              <a:t>ifname</a:t>
            </a:r>
            <a:r>
              <a:rPr lang="en-US" sz="2200" b="1" dirty="0"/>
              <a:t> eno2</a:t>
            </a:r>
          </a:p>
        </p:txBody>
      </p:sp>
    </p:spTree>
    <p:extLst>
      <p:ext uri="{BB962C8B-B14F-4D97-AF65-F5344CB8AC3E}">
        <p14:creationId xmlns:p14="http://schemas.microsoft.com/office/powerpoint/2010/main" val="270621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Adding a network connection</a:t>
            </a:r>
          </a:p>
        </p:txBody>
      </p:sp>
      <p:sp>
        <p:nvSpPr>
          <p:cNvPr id="4" name="TextBox 3">
            <a:extLst>
              <a:ext uri="{FF2B5EF4-FFF2-40B4-BE49-F238E27FC236}">
                <a16:creationId xmlns:a16="http://schemas.microsoft.com/office/drawing/2014/main" id="{572BE0A1-A60F-5282-AFB4-6704358FEDAE}"/>
              </a:ext>
            </a:extLst>
          </p:cNvPr>
          <p:cNvSpPr txBox="1"/>
          <p:nvPr/>
        </p:nvSpPr>
        <p:spPr>
          <a:xfrm>
            <a:off x="135383" y="760611"/>
            <a:ext cx="11884981" cy="4493538"/>
          </a:xfrm>
          <a:prstGeom prst="rect">
            <a:avLst/>
          </a:prstGeom>
          <a:noFill/>
        </p:spPr>
        <p:txBody>
          <a:bodyPr wrap="square">
            <a:spAutoFit/>
          </a:bodyPr>
          <a:lstStyle/>
          <a:p>
            <a:r>
              <a:rPr lang="en-US" sz="2200" b="1" dirty="0"/>
              <a:t>Create an eno2 connection for the eno2 device with a static IPv4 address, using the IPv4 address and network prefix 192.168.0.5/24 and default gateway 192.168.0.254, but still </a:t>
            </a:r>
            <a:r>
              <a:rPr lang="en-US" sz="2200" b="1" dirty="0" err="1"/>
              <a:t>autoconnects</a:t>
            </a:r>
            <a:r>
              <a:rPr lang="en-US" sz="2200" b="1" dirty="0"/>
              <a:t> at startup and saves its configuration into the same file.</a:t>
            </a:r>
          </a:p>
          <a:p>
            <a:endParaRPr lang="en-US" sz="2200" dirty="0"/>
          </a:p>
          <a:p>
            <a:r>
              <a:rPr lang="en-US" sz="2200" dirty="0"/>
              <a:t>Note: Due to screen size limitations, terminate the first line with a shell \ escape and complete the command on the next line.</a:t>
            </a:r>
          </a:p>
          <a:p>
            <a:endParaRPr lang="en-US" sz="2200" dirty="0"/>
          </a:p>
          <a:p>
            <a:r>
              <a:rPr lang="en-US" sz="2200" b="1" dirty="0" err="1"/>
              <a:t>nmcli</a:t>
            </a:r>
            <a:r>
              <a:rPr lang="en-US" sz="2200" b="1" dirty="0"/>
              <a:t> con add con-name eno3 type ethernet </a:t>
            </a:r>
            <a:r>
              <a:rPr lang="en-US" sz="2200" b="1" dirty="0" err="1"/>
              <a:t>ifname</a:t>
            </a:r>
            <a:r>
              <a:rPr lang="en-US" sz="2200" b="1" dirty="0"/>
              <a:t> eno3 ipv4.address 192.168.0.5/24 ipv4.gateway 192.168.0.254</a:t>
            </a:r>
          </a:p>
          <a:p>
            <a:endParaRPr lang="en-US" sz="2200" dirty="0"/>
          </a:p>
          <a:p>
            <a:r>
              <a:rPr lang="en-US" sz="2200" dirty="0"/>
              <a:t>OR</a:t>
            </a:r>
          </a:p>
          <a:p>
            <a:r>
              <a:rPr lang="en-US" sz="2200" dirty="0" err="1"/>
              <a:t>nmcli</a:t>
            </a:r>
            <a:r>
              <a:rPr lang="en-US" sz="2200" dirty="0"/>
              <a:t> con add con-name eno2 type ethernet </a:t>
            </a:r>
            <a:r>
              <a:rPr lang="en-US" sz="2200" dirty="0" err="1"/>
              <a:t>ifname</a:t>
            </a:r>
            <a:r>
              <a:rPr lang="en-US" sz="2200" dirty="0"/>
              <a:t> eno2 \</a:t>
            </a:r>
          </a:p>
          <a:p>
            <a:r>
              <a:rPr lang="en-US" sz="2200" dirty="0"/>
              <a:t>ipv4.address 192.168.0.5/24 ipv4.gateway 192.168.0.254</a:t>
            </a:r>
          </a:p>
        </p:txBody>
      </p:sp>
    </p:spTree>
    <p:extLst>
      <p:ext uri="{BB962C8B-B14F-4D97-AF65-F5344CB8AC3E}">
        <p14:creationId xmlns:p14="http://schemas.microsoft.com/office/powerpoint/2010/main" val="110365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Adding a network connection</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4493538"/>
          </a:xfrm>
          <a:prstGeom prst="rect">
            <a:avLst/>
          </a:prstGeom>
          <a:noFill/>
        </p:spPr>
        <p:txBody>
          <a:bodyPr wrap="square">
            <a:spAutoFit/>
          </a:bodyPr>
          <a:lstStyle/>
          <a:p>
            <a:endParaRPr lang="en-US" sz="2200" dirty="0"/>
          </a:p>
          <a:p>
            <a:endParaRPr lang="en-US" sz="2200" dirty="0"/>
          </a:p>
          <a:p>
            <a:r>
              <a:rPr lang="en-US" sz="2200" dirty="0"/>
              <a:t>Create an </a:t>
            </a:r>
            <a:r>
              <a:rPr lang="en-US" sz="2200" b="1" dirty="0"/>
              <a:t>eno4</a:t>
            </a:r>
            <a:r>
              <a:rPr lang="en-US" sz="2200" dirty="0"/>
              <a:t> connection for the </a:t>
            </a:r>
            <a:r>
              <a:rPr lang="en-US" sz="2200" b="1" dirty="0"/>
              <a:t>eno4</a:t>
            </a:r>
            <a:r>
              <a:rPr lang="en-US" sz="2200" dirty="0"/>
              <a:t> device with </a:t>
            </a:r>
            <a:r>
              <a:rPr lang="en-US" sz="2200" b="1" dirty="0"/>
              <a:t>static IPv6 and IPv4 addresses</a:t>
            </a:r>
            <a:r>
              <a:rPr lang="en-US" sz="2200" dirty="0"/>
              <a:t>, using the IPv6 address and network prefix 2001:db8:0:1::c000:207/64 and default IPv6 gateway 2001:db8:0:1::1, and the IPv4 address and network prefix 192.0.2.7/24 and default IPv4 gateway 192.0.2.1, but still </a:t>
            </a:r>
            <a:r>
              <a:rPr lang="en-US" sz="2200" dirty="0" err="1"/>
              <a:t>autoconnects</a:t>
            </a:r>
            <a:r>
              <a:rPr lang="en-US" sz="2200" dirty="0"/>
              <a:t> at startup and saves its configuration into /</a:t>
            </a:r>
            <a:r>
              <a:rPr lang="en-US" sz="2200" dirty="0" err="1"/>
              <a:t>etc</a:t>
            </a:r>
            <a:r>
              <a:rPr lang="en-US" sz="2200" dirty="0"/>
              <a:t>/</a:t>
            </a:r>
            <a:r>
              <a:rPr lang="en-US" sz="2200" dirty="0" err="1"/>
              <a:t>sysconfig</a:t>
            </a:r>
            <a:r>
              <a:rPr lang="en-US" sz="2200" dirty="0"/>
              <a:t>/network-scripts/ifcfg-eno4. </a:t>
            </a:r>
          </a:p>
          <a:p>
            <a:endParaRPr lang="en-US" sz="2200" dirty="0"/>
          </a:p>
          <a:p>
            <a:r>
              <a:rPr lang="en-US" sz="2200" dirty="0"/>
              <a:t>Due to screen size limitations, terminate the first line with a shell \ escape and complete the command on the next line.</a:t>
            </a:r>
          </a:p>
          <a:p>
            <a:endParaRPr lang="en-US" sz="2200" dirty="0"/>
          </a:p>
          <a:p>
            <a:r>
              <a:rPr lang="en-US" sz="2200" b="1" dirty="0"/>
              <a:t>[</a:t>
            </a:r>
            <a:r>
              <a:rPr lang="en-US" sz="2200" b="1" dirty="0" err="1"/>
              <a:t>root@host</a:t>
            </a:r>
            <a:r>
              <a:rPr lang="en-US" sz="2200" b="1" dirty="0"/>
              <a:t> ~]# </a:t>
            </a:r>
            <a:r>
              <a:rPr lang="en-US" sz="2200" b="1" dirty="0" err="1"/>
              <a:t>nmcli</a:t>
            </a:r>
            <a:r>
              <a:rPr lang="en-US" sz="2200" b="1" dirty="0"/>
              <a:t> con add con-name eno4 type ethernet </a:t>
            </a:r>
            <a:r>
              <a:rPr lang="en-US" sz="2200" b="1" dirty="0" err="1"/>
              <a:t>ifname</a:t>
            </a:r>
            <a:r>
              <a:rPr lang="en-US" sz="2200" b="1" dirty="0"/>
              <a:t> eno4  ipv6.address 2001:db8:0:1::c000:207/64 ipv6.gateway 2001:db8:0:1::1 ipv4.address 192.0.2.7/24 ipv4.gateway 192.0.2.1</a:t>
            </a:r>
          </a:p>
        </p:txBody>
      </p:sp>
    </p:spTree>
    <p:extLst>
      <p:ext uri="{BB962C8B-B14F-4D97-AF65-F5344CB8AC3E}">
        <p14:creationId xmlns:p14="http://schemas.microsoft.com/office/powerpoint/2010/main" val="88208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4493538"/>
          </a:xfrm>
          <a:prstGeom prst="rect">
            <a:avLst/>
          </a:prstGeom>
          <a:noFill/>
        </p:spPr>
        <p:txBody>
          <a:bodyPr wrap="square">
            <a:spAutoFit/>
          </a:bodyPr>
          <a:lstStyle/>
          <a:p>
            <a:r>
              <a:rPr lang="en-US" sz="2200" dirty="0"/>
              <a:t>The </a:t>
            </a:r>
            <a:r>
              <a:rPr lang="en-US" sz="2200" b="1" dirty="0" err="1"/>
              <a:t>nmcli</a:t>
            </a:r>
            <a:r>
              <a:rPr lang="en-US" sz="2200" b="1" dirty="0"/>
              <a:t> con up </a:t>
            </a:r>
            <a:r>
              <a:rPr lang="en-US" sz="2200" dirty="0"/>
              <a:t>name command activates the connection name on the network interface it is bound to. </a:t>
            </a:r>
          </a:p>
          <a:p>
            <a:endParaRPr lang="en-US" sz="2200" dirty="0"/>
          </a:p>
          <a:p>
            <a:r>
              <a:rPr lang="en-US" sz="2200" dirty="0"/>
              <a:t>Note that the command takes the name of a connection, not the name of the network interface. Remember that the </a:t>
            </a:r>
            <a:r>
              <a:rPr lang="en-US" sz="2200" dirty="0" err="1"/>
              <a:t>nmcli</a:t>
            </a:r>
            <a:r>
              <a:rPr lang="en-US" sz="2200" dirty="0"/>
              <a:t> con show command displays the names of all available connections.</a:t>
            </a:r>
          </a:p>
          <a:p>
            <a:endParaRPr lang="en-US" sz="2200" dirty="0"/>
          </a:p>
          <a:p>
            <a:r>
              <a:rPr lang="en-US" sz="2200" dirty="0"/>
              <a:t>[</a:t>
            </a:r>
            <a:r>
              <a:rPr lang="en-US" sz="2200" dirty="0" err="1"/>
              <a:t>root@host</a:t>
            </a:r>
            <a:r>
              <a:rPr lang="en-US" sz="2200" dirty="0"/>
              <a:t> ~]# </a:t>
            </a:r>
            <a:r>
              <a:rPr lang="en-US" sz="2200" b="1" dirty="0" err="1"/>
              <a:t>nmcli</a:t>
            </a:r>
            <a:r>
              <a:rPr lang="en-US" sz="2200" b="1" dirty="0"/>
              <a:t> con up static-ens3</a:t>
            </a:r>
          </a:p>
          <a:p>
            <a:endParaRPr lang="en-US" sz="2200" dirty="0"/>
          </a:p>
          <a:p>
            <a:endParaRPr lang="en-US" sz="2200" dirty="0"/>
          </a:p>
          <a:p>
            <a:r>
              <a:rPr lang="en-US" sz="2200" dirty="0"/>
              <a:t>The </a:t>
            </a:r>
            <a:r>
              <a:rPr lang="en-US" sz="2200" dirty="0" err="1"/>
              <a:t>nmcli</a:t>
            </a:r>
            <a:r>
              <a:rPr lang="en-US" sz="2200" dirty="0"/>
              <a:t> dev disconnect device command disconnects the network interface device and brings it down. This command can be abbreviated </a:t>
            </a:r>
            <a:r>
              <a:rPr lang="en-US" sz="2200" dirty="0" err="1"/>
              <a:t>nmcli</a:t>
            </a:r>
            <a:r>
              <a:rPr lang="en-US" sz="2200" dirty="0"/>
              <a:t> dev dis device:</a:t>
            </a:r>
          </a:p>
          <a:p>
            <a:endParaRPr lang="en-US" sz="2200" dirty="0"/>
          </a:p>
          <a:p>
            <a:r>
              <a:rPr lang="en-US" sz="2200" dirty="0"/>
              <a:t>[</a:t>
            </a:r>
            <a:r>
              <a:rPr lang="en-US" sz="2200" dirty="0" err="1"/>
              <a:t>root@host</a:t>
            </a:r>
            <a:r>
              <a:rPr lang="en-US" sz="2200" dirty="0"/>
              <a:t> ~]# </a:t>
            </a:r>
            <a:r>
              <a:rPr lang="en-US" sz="2200" b="1" dirty="0" err="1"/>
              <a:t>nmcli</a:t>
            </a:r>
            <a:r>
              <a:rPr lang="en-US" sz="2200" b="1" dirty="0"/>
              <a:t> dev dis ens3</a:t>
            </a:r>
          </a:p>
        </p:txBody>
      </p:sp>
    </p:spTree>
    <p:extLst>
      <p:ext uri="{BB962C8B-B14F-4D97-AF65-F5344CB8AC3E}">
        <p14:creationId xmlns:p14="http://schemas.microsoft.com/office/powerpoint/2010/main" val="10018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network port on a system has a name, which you use to configure and identify it.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 Hat Enterprise Linux uses names like eth0, eth1, and eth2 for each network interface. </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Network interface names start with the type of interface: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Ethernet interfaces begin with </a:t>
            </a:r>
            <a:r>
              <a:rPr lang="en-US" sz="2400" dirty="0" err="1">
                <a:latin typeface="Times New Roman" panose="02020603050405020304" pitchFamily="18" charset="0"/>
                <a:cs typeface="Times New Roman" panose="02020603050405020304" pitchFamily="18" charset="0"/>
              </a:rPr>
              <a:t>en</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WLAN interfaces begin with </a:t>
            </a:r>
            <a:r>
              <a:rPr lang="en-US" sz="2400" dirty="0" err="1">
                <a:latin typeface="Times New Roman" panose="02020603050405020304" pitchFamily="18" charset="0"/>
                <a:cs typeface="Times New Roman" panose="02020603050405020304" pitchFamily="18" charset="0"/>
              </a:rPr>
              <a:t>wl</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WWAN interfaces begin with </a:t>
            </a:r>
            <a:r>
              <a:rPr lang="en-US" sz="2400" dirty="0" err="1">
                <a:latin typeface="Times New Roman" panose="02020603050405020304" pitchFamily="18" charset="0"/>
                <a:cs typeface="Times New Roman" panose="02020603050405020304" pitchFamily="18" charset="0"/>
              </a:rPr>
              <a:t>ww</a:t>
            </a:r>
            <a:r>
              <a:rPr lang="en-US" sz="2400" dirty="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r>
              <a:rPr lang="en-US" sz="2400" dirty="0">
                <a:latin typeface="Arial Black" panose="020B0A04020102020204" pitchFamily="34" charset="0"/>
              </a:rPr>
              <a:t>Describing Network Interface Names</a:t>
            </a:r>
          </a:p>
        </p:txBody>
      </p:sp>
    </p:spTree>
    <p:extLst>
      <p:ext uri="{BB962C8B-B14F-4D97-AF65-F5344CB8AC3E}">
        <p14:creationId xmlns:p14="http://schemas.microsoft.com/office/powerpoint/2010/main" val="170199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3816429"/>
          </a:xfrm>
          <a:prstGeom prst="rect">
            <a:avLst/>
          </a:prstGeom>
          <a:noFill/>
        </p:spPr>
        <p:txBody>
          <a:bodyPr wrap="square">
            <a:spAutoFit/>
          </a:bodyPr>
          <a:lstStyle/>
          <a:p>
            <a:r>
              <a:rPr lang="en-US" sz="2200" b="1" dirty="0"/>
              <a:t>Show all connections.</a:t>
            </a:r>
          </a:p>
          <a:p>
            <a:endParaRPr lang="en-US" sz="2200" b="1" dirty="0"/>
          </a:p>
          <a:p>
            <a:r>
              <a:rPr lang="en-US" sz="2200" dirty="0"/>
              <a:t>[</a:t>
            </a:r>
            <a:r>
              <a:rPr lang="en-US" sz="2200" dirty="0" err="1"/>
              <a:t>student@servera</a:t>
            </a:r>
            <a:r>
              <a:rPr lang="en-US" sz="2200" dirty="0"/>
              <a:t> ~]$ </a:t>
            </a:r>
            <a:r>
              <a:rPr lang="en-US" sz="2200" dirty="0" err="1"/>
              <a:t>nmcli</a:t>
            </a:r>
            <a:r>
              <a:rPr lang="en-US" sz="2200" dirty="0"/>
              <a:t> con show</a:t>
            </a:r>
          </a:p>
          <a:p>
            <a:endParaRPr lang="en-US" sz="2200" b="1" dirty="0"/>
          </a:p>
          <a:p>
            <a:r>
              <a:rPr lang="en-US" sz="2200" b="1" dirty="0"/>
              <a:t>Display only the active connection.</a:t>
            </a:r>
          </a:p>
          <a:p>
            <a:r>
              <a:rPr lang="en-US" sz="2200" dirty="0" err="1"/>
              <a:t>nmcli</a:t>
            </a:r>
            <a:r>
              <a:rPr lang="en-US" sz="2200" dirty="0"/>
              <a:t> con show –active</a:t>
            </a:r>
          </a:p>
          <a:p>
            <a:endParaRPr lang="en-US" sz="2200" b="1" dirty="0"/>
          </a:p>
          <a:p>
            <a:endParaRPr lang="en-US" sz="2200" b="1" dirty="0"/>
          </a:p>
          <a:p>
            <a:r>
              <a:rPr lang="en-US" sz="2200" b="1" dirty="0"/>
              <a:t>Display all configuration settings for the active connection.</a:t>
            </a:r>
          </a:p>
          <a:p>
            <a:endParaRPr lang="en-US" sz="2200" b="1" dirty="0"/>
          </a:p>
          <a:p>
            <a:r>
              <a:rPr lang="en-US" sz="2200" dirty="0"/>
              <a:t>[</a:t>
            </a:r>
            <a:r>
              <a:rPr lang="en-US" sz="2200" dirty="0" err="1"/>
              <a:t>student@servera</a:t>
            </a:r>
            <a:r>
              <a:rPr lang="en-US" sz="2200" dirty="0"/>
              <a:t> ~]$ </a:t>
            </a:r>
            <a:r>
              <a:rPr lang="en-US" sz="2200" dirty="0" err="1"/>
              <a:t>nmcli</a:t>
            </a:r>
            <a:r>
              <a:rPr lang="en-US" sz="2200" dirty="0"/>
              <a:t> con show "Wired connection 1"</a:t>
            </a:r>
          </a:p>
        </p:txBody>
      </p:sp>
    </p:spTree>
    <p:extLst>
      <p:ext uri="{BB962C8B-B14F-4D97-AF65-F5344CB8AC3E}">
        <p14:creationId xmlns:p14="http://schemas.microsoft.com/office/powerpoint/2010/main" val="390937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2800767"/>
          </a:xfrm>
          <a:prstGeom prst="rect">
            <a:avLst/>
          </a:prstGeom>
          <a:noFill/>
        </p:spPr>
        <p:txBody>
          <a:bodyPr wrap="square">
            <a:spAutoFit/>
          </a:bodyPr>
          <a:lstStyle/>
          <a:p>
            <a:r>
              <a:rPr lang="en-US" sz="2200" b="1" dirty="0"/>
              <a:t>Show device status.</a:t>
            </a:r>
          </a:p>
          <a:p>
            <a:endParaRPr lang="en-US" sz="2200" b="1" dirty="0"/>
          </a:p>
          <a:p>
            <a:r>
              <a:rPr lang="en-US" sz="2200" dirty="0"/>
              <a:t>[</a:t>
            </a:r>
            <a:r>
              <a:rPr lang="en-US" sz="2200" dirty="0" err="1"/>
              <a:t>student@servera</a:t>
            </a:r>
            <a:r>
              <a:rPr lang="en-US" sz="2200" dirty="0"/>
              <a:t> ~]$ </a:t>
            </a:r>
            <a:r>
              <a:rPr lang="en-US" sz="2200" dirty="0" err="1"/>
              <a:t>nmcli</a:t>
            </a:r>
            <a:r>
              <a:rPr lang="en-US" sz="2200" dirty="0"/>
              <a:t> dev status</a:t>
            </a:r>
          </a:p>
          <a:p>
            <a:endParaRPr lang="en-US" sz="2200" b="1" dirty="0"/>
          </a:p>
          <a:p>
            <a:endParaRPr lang="en-US" sz="2200" b="1" dirty="0"/>
          </a:p>
          <a:p>
            <a:r>
              <a:rPr lang="en-US" sz="2200" b="1" dirty="0"/>
              <a:t>Display the settings for the </a:t>
            </a:r>
            <a:r>
              <a:rPr lang="en-US" sz="2200" b="1" dirty="0" err="1"/>
              <a:t>enX</a:t>
            </a:r>
            <a:r>
              <a:rPr lang="en-US" sz="2200" b="1" dirty="0"/>
              <a:t> device.</a:t>
            </a:r>
          </a:p>
          <a:p>
            <a:endParaRPr lang="en-US" sz="2200" b="1" dirty="0"/>
          </a:p>
          <a:p>
            <a:r>
              <a:rPr lang="en-US" sz="2200" dirty="0"/>
              <a:t>[</a:t>
            </a:r>
            <a:r>
              <a:rPr lang="en-US" sz="2200" dirty="0" err="1"/>
              <a:t>student@servera</a:t>
            </a:r>
            <a:r>
              <a:rPr lang="en-US" sz="2200" dirty="0"/>
              <a:t> ~]$ </a:t>
            </a:r>
            <a:r>
              <a:rPr lang="en-US" sz="2200" dirty="0" err="1"/>
              <a:t>nmcli</a:t>
            </a:r>
            <a:r>
              <a:rPr lang="en-US" sz="2200" dirty="0"/>
              <a:t> dev show </a:t>
            </a:r>
            <a:r>
              <a:rPr lang="en-US" sz="2200" dirty="0" err="1"/>
              <a:t>enX</a:t>
            </a:r>
            <a:endParaRPr lang="en-US" sz="2200" dirty="0"/>
          </a:p>
        </p:txBody>
      </p:sp>
    </p:spTree>
    <p:extLst>
      <p:ext uri="{BB962C8B-B14F-4D97-AF65-F5344CB8AC3E}">
        <p14:creationId xmlns:p14="http://schemas.microsoft.com/office/powerpoint/2010/main" val="309917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51733"/>
            <a:ext cx="11884981" cy="4832092"/>
          </a:xfrm>
          <a:prstGeom prst="rect">
            <a:avLst/>
          </a:prstGeom>
          <a:noFill/>
        </p:spPr>
        <p:txBody>
          <a:bodyPr wrap="square">
            <a:spAutoFit/>
          </a:bodyPr>
          <a:lstStyle/>
          <a:p>
            <a:r>
              <a:rPr lang="en-US" sz="2200" b="1" dirty="0"/>
              <a:t>Create a static connection with the same IPv4 address, network prefix, and default gateway. Name the new connection static-</a:t>
            </a:r>
            <a:r>
              <a:rPr lang="en-US" sz="2200" b="1" dirty="0" err="1"/>
              <a:t>addr</a:t>
            </a:r>
            <a:r>
              <a:rPr lang="en-US" sz="2200" b="1" dirty="0"/>
              <a:t>.</a:t>
            </a:r>
          </a:p>
          <a:p>
            <a:endParaRPr lang="en-US" sz="2200" dirty="0"/>
          </a:p>
          <a:p>
            <a:r>
              <a:rPr lang="en-US" sz="2200" dirty="0" err="1"/>
              <a:t>sudo</a:t>
            </a:r>
            <a:r>
              <a:rPr lang="en-US" sz="2200" dirty="0"/>
              <a:t> </a:t>
            </a:r>
            <a:r>
              <a:rPr lang="en-US" sz="2200" dirty="0" err="1"/>
              <a:t>nmcli</a:t>
            </a:r>
            <a:r>
              <a:rPr lang="en-US" sz="2200" dirty="0"/>
              <a:t> con add con-name "static-</a:t>
            </a:r>
            <a:r>
              <a:rPr lang="en-US" sz="2200" dirty="0" err="1"/>
              <a:t>addr</a:t>
            </a:r>
            <a:r>
              <a:rPr lang="en-US" sz="2200" dirty="0"/>
              <a:t>" </a:t>
            </a:r>
            <a:r>
              <a:rPr lang="en-US" sz="2200" dirty="0" err="1"/>
              <a:t>ifname</a:t>
            </a:r>
            <a:r>
              <a:rPr lang="en-US" sz="2200" dirty="0"/>
              <a:t> </a:t>
            </a:r>
            <a:r>
              <a:rPr lang="en-US" sz="2200" dirty="0" err="1"/>
              <a:t>enX</a:t>
            </a:r>
            <a:r>
              <a:rPr lang="en-US" sz="2200" dirty="0"/>
              <a:t>  type ethernet ipv4.method manual  </a:t>
            </a:r>
          </a:p>
          <a:p>
            <a:r>
              <a:rPr lang="en-US" sz="2200" dirty="0"/>
              <a:t>ipv4.address 172.25.250.10/24 ipv4.gateway 172.25.250.254</a:t>
            </a:r>
          </a:p>
          <a:p>
            <a:endParaRPr lang="en-US" sz="2200" dirty="0"/>
          </a:p>
          <a:p>
            <a:r>
              <a:rPr lang="en-US" sz="2200" b="1" dirty="0"/>
              <a:t>Modify the new connection to add the DNS setting.</a:t>
            </a:r>
          </a:p>
          <a:p>
            <a:endParaRPr lang="en-US" sz="2200" dirty="0"/>
          </a:p>
          <a:p>
            <a:r>
              <a:rPr lang="en-US" sz="2200" dirty="0"/>
              <a:t>[</a:t>
            </a:r>
            <a:r>
              <a:rPr lang="en-US" sz="2200" dirty="0" err="1"/>
              <a:t>student@servera</a:t>
            </a:r>
            <a:r>
              <a:rPr lang="en-US" sz="2200" dirty="0"/>
              <a:t> ~]$ </a:t>
            </a:r>
            <a:r>
              <a:rPr lang="en-US" sz="2200" dirty="0" err="1"/>
              <a:t>sudo</a:t>
            </a:r>
            <a:r>
              <a:rPr lang="en-US" sz="2200" dirty="0"/>
              <a:t> </a:t>
            </a:r>
            <a:r>
              <a:rPr lang="en-US" sz="2200" dirty="0" err="1"/>
              <a:t>nmcli</a:t>
            </a:r>
            <a:r>
              <a:rPr lang="en-US" sz="2200" dirty="0"/>
              <a:t> con mod "static-</a:t>
            </a:r>
            <a:r>
              <a:rPr lang="en-US" sz="2200" dirty="0" err="1"/>
              <a:t>addr</a:t>
            </a:r>
            <a:r>
              <a:rPr lang="en-US" sz="2200" dirty="0"/>
              <a:t>" ipv4.dns 172.25.250.254</a:t>
            </a:r>
          </a:p>
          <a:p>
            <a:endParaRPr lang="en-US" sz="2200" dirty="0"/>
          </a:p>
          <a:p>
            <a:endParaRPr lang="en-US" sz="2200" b="1" dirty="0"/>
          </a:p>
          <a:p>
            <a:r>
              <a:rPr lang="en-US" sz="2200" b="1" dirty="0"/>
              <a:t>View all connections.</a:t>
            </a:r>
          </a:p>
          <a:p>
            <a:endParaRPr lang="en-US" sz="2200" dirty="0"/>
          </a:p>
          <a:p>
            <a:r>
              <a:rPr lang="en-US" sz="2200" dirty="0"/>
              <a:t>[</a:t>
            </a:r>
            <a:r>
              <a:rPr lang="en-US" sz="2200" dirty="0" err="1"/>
              <a:t>student@servera</a:t>
            </a:r>
            <a:r>
              <a:rPr lang="en-US" sz="2200" dirty="0"/>
              <a:t> ~]$ </a:t>
            </a:r>
            <a:r>
              <a:rPr lang="en-US" sz="2200" dirty="0" err="1"/>
              <a:t>nmcli</a:t>
            </a:r>
            <a:r>
              <a:rPr lang="en-US" sz="2200" dirty="0"/>
              <a:t> con show</a:t>
            </a:r>
          </a:p>
        </p:txBody>
      </p:sp>
    </p:spTree>
    <p:extLst>
      <p:ext uri="{BB962C8B-B14F-4D97-AF65-F5344CB8AC3E}">
        <p14:creationId xmlns:p14="http://schemas.microsoft.com/office/powerpoint/2010/main" val="306238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51733"/>
            <a:ext cx="11884981" cy="3816429"/>
          </a:xfrm>
          <a:prstGeom prst="rect">
            <a:avLst/>
          </a:prstGeom>
          <a:noFill/>
        </p:spPr>
        <p:txBody>
          <a:bodyPr wrap="square">
            <a:spAutoFit/>
          </a:bodyPr>
          <a:lstStyle/>
          <a:p>
            <a:r>
              <a:rPr lang="en-US" sz="2200" b="1" dirty="0"/>
              <a:t>View the active connection.</a:t>
            </a:r>
          </a:p>
          <a:p>
            <a:endParaRPr lang="en-US" sz="2200" b="1" dirty="0"/>
          </a:p>
          <a:p>
            <a:r>
              <a:rPr lang="en-US" sz="2200" dirty="0"/>
              <a:t>[</a:t>
            </a:r>
            <a:r>
              <a:rPr lang="en-US" sz="2200" dirty="0" err="1"/>
              <a:t>student@servera</a:t>
            </a:r>
            <a:r>
              <a:rPr lang="en-US" sz="2200" dirty="0"/>
              <a:t> ~]$ </a:t>
            </a:r>
            <a:r>
              <a:rPr lang="en-US" sz="2200" dirty="0" err="1"/>
              <a:t>nmcli</a:t>
            </a:r>
            <a:r>
              <a:rPr lang="en-US" sz="2200" dirty="0"/>
              <a:t> con show --active</a:t>
            </a:r>
          </a:p>
          <a:p>
            <a:endParaRPr lang="en-US" sz="2200" b="1" dirty="0"/>
          </a:p>
          <a:p>
            <a:r>
              <a:rPr lang="en-US" sz="2200" b="1" dirty="0"/>
              <a:t>Activate the new static-</a:t>
            </a:r>
            <a:r>
              <a:rPr lang="en-US" sz="2200" b="1" dirty="0" err="1"/>
              <a:t>addr</a:t>
            </a:r>
            <a:r>
              <a:rPr lang="en-US" sz="2200" b="1" dirty="0"/>
              <a:t> connection.</a:t>
            </a:r>
          </a:p>
          <a:p>
            <a:endParaRPr lang="en-US" sz="2200" b="1" dirty="0"/>
          </a:p>
          <a:p>
            <a:r>
              <a:rPr lang="en-US" sz="2200" dirty="0"/>
              <a:t>[</a:t>
            </a:r>
            <a:r>
              <a:rPr lang="en-US" sz="2200" dirty="0" err="1"/>
              <a:t>student@servera</a:t>
            </a:r>
            <a:r>
              <a:rPr lang="en-US" sz="2200" dirty="0"/>
              <a:t> ~]$ </a:t>
            </a:r>
            <a:r>
              <a:rPr lang="en-US" sz="2200" dirty="0" err="1"/>
              <a:t>sudo</a:t>
            </a:r>
            <a:r>
              <a:rPr lang="en-US" sz="2200" dirty="0"/>
              <a:t> </a:t>
            </a:r>
            <a:r>
              <a:rPr lang="en-US" sz="2200" dirty="0" err="1"/>
              <a:t>nmcli</a:t>
            </a:r>
            <a:r>
              <a:rPr lang="en-US" sz="2200" dirty="0"/>
              <a:t> con up "static-</a:t>
            </a:r>
            <a:r>
              <a:rPr lang="en-US" sz="2200" dirty="0" err="1"/>
              <a:t>addr</a:t>
            </a:r>
            <a:r>
              <a:rPr lang="en-US" sz="2200" dirty="0"/>
              <a:t>“</a:t>
            </a:r>
          </a:p>
          <a:p>
            <a:endParaRPr lang="en-US" sz="2200" dirty="0"/>
          </a:p>
          <a:p>
            <a:r>
              <a:rPr lang="en-US" sz="2200" b="1" dirty="0"/>
              <a:t>Verify the new active connection.</a:t>
            </a:r>
          </a:p>
          <a:p>
            <a:endParaRPr lang="en-US" sz="2200" dirty="0"/>
          </a:p>
          <a:p>
            <a:r>
              <a:rPr lang="en-US" sz="2200" dirty="0"/>
              <a:t>[</a:t>
            </a:r>
            <a:r>
              <a:rPr lang="en-US" sz="2200" dirty="0" err="1"/>
              <a:t>student@servera</a:t>
            </a:r>
            <a:r>
              <a:rPr lang="en-US" sz="2200" dirty="0"/>
              <a:t> ~]$ </a:t>
            </a:r>
            <a:r>
              <a:rPr lang="en-US" sz="2200" dirty="0" err="1"/>
              <a:t>nmcli</a:t>
            </a:r>
            <a:r>
              <a:rPr lang="en-US" sz="2200" dirty="0"/>
              <a:t> con show --active</a:t>
            </a:r>
          </a:p>
        </p:txBody>
      </p:sp>
    </p:spTree>
    <p:extLst>
      <p:ext uri="{BB962C8B-B14F-4D97-AF65-F5344CB8AC3E}">
        <p14:creationId xmlns:p14="http://schemas.microsoft.com/office/powerpoint/2010/main" val="3251175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51733"/>
            <a:ext cx="11884981" cy="4154984"/>
          </a:xfrm>
          <a:prstGeom prst="rect">
            <a:avLst/>
          </a:prstGeom>
          <a:noFill/>
        </p:spPr>
        <p:txBody>
          <a:bodyPr wrap="square">
            <a:spAutoFit/>
          </a:bodyPr>
          <a:lstStyle/>
          <a:p>
            <a:r>
              <a:rPr lang="en-US" sz="2200" b="1" dirty="0"/>
              <a:t>Configure the original connection so that it does not start at boot, and verify that the static connection is used when the system reboots.</a:t>
            </a:r>
          </a:p>
          <a:p>
            <a:endParaRPr lang="en-US" sz="2200" b="1" dirty="0"/>
          </a:p>
          <a:p>
            <a:r>
              <a:rPr lang="en-US" sz="2200" b="1" dirty="0"/>
              <a:t>Disable the original connection from </a:t>
            </a:r>
            <a:r>
              <a:rPr lang="en-US" sz="2200" b="1" dirty="0" err="1"/>
              <a:t>autostarting</a:t>
            </a:r>
            <a:r>
              <a:rPr lang="en-US" sz="2200" b="1" dirty="0"/>
              <a:t> at boot.</a:t>
            </a:r>
          </a:p>
          <a:p>
            <a:endParaRPr lang="en-US" sz="2200" b="1" dirty="0"/>
          </a:p>
          <a:p>
            <a:r>
              <a:rPr lang="en-US" sz="2200" dirty="0"/>
              <a:t>[</a:t>
            </a:r>
            <a:r>
              <a:rPr lang="en-US" sz="2200" dirty="0" err="1"/>
              <a:t>student@servera</a:t>
            </a:r>
            <a:r>
              <a:rPr lang="en-US" sz="2200" dirty="0"/>
              <a:t> ~]$ </a:t>
            </a:r>
            <a:r>
              <a:rPr lang="en-US" sz="2200" dirty="0" err="1"/>
              <a:t>sudo</a:t>
            </a:r>
            <a:r>
              <a:rPr lang="en-US" sz="2200" dirty="0"/>
              <a:t> </a:t>
            </a:r>
            <a:r>
              <a:rPr lang="en-US" sz="2200" dirty="0" err="1"/>
              <a:t>nmcli</a:t>
            </a:r>
            <a:r>
              <a:rPr lang="en-US" sz="2200" dirty="0"/>
              <a:t> con mod "Wired connection 1" \</a:t>
            </a:r>
          </a:p>
          <a:p>
            <a:r>
              <a:rPr lang="en-US" sz="2200" dirty="0" err="1"/>
              <a:t>connection.autoconnect</a:t>
            </a:r>
            <a:r>
              <a:rPr lang="en-US" sz="2200" dirty="0"/>
              <a:t> no</a:t>
            </a:r>
          </a:p>
          <a:p>
            <a:endParaRPr lang="en-US" sz="2200" b="1" dirty="0"/>
          </a:p>
          <a:p>
            <a:r>
              <a:rPr lang="en-US" sz="2200" b="1" dirty="0"/>
              <a:t>Reboot the system.</a:t>
            </a:r>
          </a:p>
          <a:p>
            <a:endParaRPr lang="en-US" sz="2200" b="1" dirty="0"/>
          </a:p>
          <a:p>
            <a:r>
              <a:rPr lang="en-US" sz="2200" dirty="0"/>
              <a:t>[</a:t>
            </a:r>
            <a:r>
              <a:rPr lang="en-US" sz="2200" dirty="0" err="1"/>
              <a:t>student@servera</a:t>
            </a:r>
            <a:r>
              <a:rPr lang="en-US" sz="2200" dirty="0"/>
              <a:t> ~]$ </a:t>
            </a:r>
            <a:r>
              <a:rPr lang="en-US" sz="2200" dirty="0" err="1"/>
              <a:t>sudo</a:t>
            </a:r>
            <a:r>
              <a:rPr lang="en-US" sz="2200" dirty="0"/>
              <a:t> </a:t>
            </a:r>
            <a:r>
              <a:rPr lang="en-US" sz="2200" dirty="0" err="1"/>
              <a:t>systemctl</a:t>
            </a:r>
            <a:r>
              <a:rPr lang="en-US" sz="2200" dirty="0"/>
              <a:t> reboot</a:t>
            </a:r>
          </a:p>
          <a:p>
            <a:endParaRPr lang="en-US" sz="2200" b="1" dirty="0"/>
          </a:p>
        </p:txBody>
      </p:sp>
    </p:spTree>
    <p:extLst>
      <p:ext uri="{BB962C8B-B14F-4D97-AF65-F5344CB8AC3E}">
        <p14:creationId xmlns:p14="http://schemas.microsoft.com/office/powerpoint/2010/main" val="2077384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898864" y="94980"/>
            <a:ext cx="8227380" cy="461665"/>
          </a:xfrm>
          <a:prstGeom prst="rect">
            <a:avLst/>
          </a:prstGeom>
          <a:noFill/>
        </p:spPr>
        <p:txBody>
          <a:bodyPr wrap="square">
            <a:spAutoFit/>
          </a:bodyPr>
          <a:lstStyle/>
          <a:p>
            <a:r>
              <a:rPr lang="en-US" sz="2400" b="1" dirty="0"/>
              <a:t>Controlling network connections</a:t>
            </a:r>
          </a:p>
        </p:txBody>
      </p:sp>
      <p:sp>
        <p:nvSpPr>
          <p:cNvPr id="4" name="TextBox 3">
            <a:extLst>
              <a:ext uri="{FF2B5EF4-FFF2-40B4-BE49-F238E27FC236}">
                <a16:creationId xmlns:a16="http://schemas.microsoft.com/office/drawing/2014/main" id="{572BE0A1-A60F-5282-AFB4-6704358FEDAE}"/>
              </a:ext>
            </a:extLst>
          </p:cNvPr>
          <p:cNvSpPr txBox="1"/>
          <p:nvPr/>
        </p:nvSpPr>
        <p:spPr>
          <a:xfrm>
            <a:off x="144261" y="760611"/>
            <a:ext cx="11884981" cy="3816429"/>
          </a:xfrm>
          <a:prstGeom prst="rect">
            <a:avLst/>
          </a:prstGeom>
          <a:noFill/>
        </p:spPr>
        <p:txBody>
          <a:bodyPr wrap="square">
            <a:spAutoFit/>
          </a:bodyPr>
          <a:lstStyle/>
          <a:p>
            <a:r>
              <a:rPr lang="en-US" sz="2200" dirty="0"/>
              <a:t>Use </a:t>
            </a:r>
            <a:r>
              <a:rPr lang="en-US" sz="2200" b="1" dirty="0" err="1"/>
              <a:t>nmcli</a:t>
            </a:r>
            <a:r>
              <a:rPr lang="en-US" sz="2200" b="1" dirty="0"/>
              <a:t> dev dis </a:t>
            </a:r>
            <a:r>
              <a:rPr lang="en-US" sz="2200" dirty="0"/>
              <a:t>device to deactivate a network interface.</a:t>
            </a:r>
          </a:p>
          <a:p>
            <a:endParaRPr lang="en-US" sz="2200" dirty="0"/>
          </a:p>
          <a:p>
            <a:r>
              <a:rPr lang="en-US" sz="2200" dirty="0"/>
              <a:t>The </a:t>
            </a:r>
            <a:r>
              <a:rPr lang="en-US" sz="2200" b="1" dirty="0" err="1"/>
              <a:t>nmcli</a:t>
            </a:r>
            <a:r>
              <a:rPr lang="en-US" sz="2200" b="1" dirty="0"/>
              <a:t> con down </a:t>
            </a:r>
            <a:r>
              <a:rPr lang="en-US" sz="2200" dirty="0"/>
              <a:t>name command is normally not the best way to deactivate a network interface because it brings down the connection. </a:t>
            </a:r>
          </a:p>
          <a:p>
            <a:endParaRPr lang="en-US" sz="2200" dirty="0"/>
          </a:p>
          <a:p>
            <a:r>
              <a:rPr lang="en-US" sz="2200" dirty="0"/>
              <a:t>However, by default, most wired system connections are configured with </a:t>
            </a:r>
            <a:r>
              <a:rPr lang="en-US" sz="2200" dirty="0" err="1"/>
              <a:t>autoconnect</a:t>
            </a:r>
            <a:r>
              <a:rPr lang="en-US" sz="2200" dirty="0"/>
              <a:t> enabled. </a:t>
            </a:r>
          </a:p>
          <a:p>
            <a:endParaRPr lang="en-US" sz="2200" dirty="0"/>
          </a:p>
          <a:p>
            <a:r>
              <a:rPr lang="en-US" sz="2200" dirty="0"/>
              <a:t>This activates the connection as soon as its network interface is available. Since the connection's network interface is still available, </a:t>
            </a:r>
            <a:r>
              <a:rPr lang="en-US" sz="2200" b="1" dirty="0" err="1"/>
              <a:t>nmcli</a:t>
            </a:r>
            <a:r>
              <a:rPr lang="en-US" sz="2200" b="1" dirty="0"/>
              <a:t> con down </a:t>
            </a:r>
            <a:r>
              <a:rPr lang="en-US" sz="2200" dirty="0"/>
              <a:t>name brings the interface down, but then </a:t>
            </a:r>
            <a:r>
              <a:rPr lang="en-US" sz="2200" dirty="0" err="1"/>
              <a:t>NetworkManager</a:t>
            </a:r>
            <a:r>
              <a:rPr lang="en-US" sz="2200" dirty="0"/>
              <a:t> immediately brings it up again unless the connection is entirely disconnected from the interface.</a:t>
            </a:r>
            <a:endParaRPr lang="en-US" sz="2200" b="1" dirty="0"/>
          </a:p>
        </p:txBody>
      </p:sp>
    </p:spTree>
    <p:extLst>
      <p:ext uri="{BB962C8B-B14F-4D97-AF65-F5344CB8AC3E}">
        <p14:creationId xmlns:p14="http://schemas.microsoft.com/office/powerpoint/2010/main" val="317487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698" y="382386"/>
            <a:ext cx="11313622" cy="5324535"/>
          </a:xfrm>
          <a:prstGeom prst="rect">
            <a:avLst/>
          </a:prstGeom>
          <a:noFill/>
        </p:spPr>
        <p:txBody>
          <a:bodyPr wrap="square" rtlCol="0">
            <a:spAutoFit/>
          </a:bodyPr>
          <a:lstStyle/>
          <a:p>
            <a:r>
              <a:rPr lang="en-US" sz="3200" b="1" dirty="0">
                <a:latin typeface="+mj-lt"/>
              </a:rPr>
              <a:t>Network Configuration Files</a:t>
            </a:r>
          </a:p>
          <a:p>
            <a:endParaRPr lang="en-US" dirty="0"/>
          </a:p>
          <a:p>
            <a:r>
              <a:rPr lang="en-US" dirty="0"/>
              <a:t>Each network connection has a configuration file that defines IP assignments and other relevant parameters for it. The networking subsystem reads this file and applies the settings at the time the connection is activated.</a:t>
            </a:r>
          </a:p>
          <a:p>
            <a:endParaRPr lang="en-US" dirty="0"/>
          </a:p>
          <a:p>
            <a:r>
              <a:rPr lang="en-US" dirty="0"/>
              <a:t> Connection configuration files (or connection profiles) are stored in a central location under the directory</a:t>
            </a:r>
          </a:p>
          <a:p>
            <a:endParaRPr lang="en-US" dirty="0"/>
          </a:p>
          <a:p>
            <a:r>
              <a:rPr lang="en-US" sz="2000" b="1" i="1" dirty="0"/>
              <a:t>/</a:t>
            </a:r>
            <a:r>
              <a:rPr lang="en-US" sz="2000" b="1" i="1" dirty="0" err="1"/>
              <a:t>etc</a:t>
            </a:r>
            <a:r>
              <a:rPr lang="en-US" sz="2000" b="1" i="1" dirty="0"/>
              <a:t>/</a:t>
            </a:r>
            <a:r>
              <a:rPr lang="en-US" sz="2000" b="1" i="1" dirty="0" err="1"/>
              <a:t>sysconfig</a:t>
            </a:r>
            <a:r>
              <a:rPr lang="en-US" sz="2000" b="1" i="1" dirty="0"/>
              <a:t>/network-scripts/</a:t>
            </a:r>
            <a:r>
              <a:rPr lang="en-US" sz="2000" b="1" i="1" dirty="0" err="1"/>
              <a:t>ifcfg</a:t>
            </a:r>
            <a:r>
              <a:rPr lang="en-US" sz="2000" b="1" i="1" dirty="0"/>
              <a:t>-name</a:t>
            </a:r>
            <a:endParaRPr lang="en-IN" sz="2000" dirty="0"/>
          </a:p>
          <a:p>
            <a:endParaRPr lang="en-US" sz="2000" b="1" i="1" dirty="0"/>
          </a:p>
          <a:p>
            <a:r>
              <a:rPr lang="en-US" sz="2000" dirty="0"/>
              <a:t>The filenames begin with  </a:t>
            </a:r>
            <a:r>
              <a:rPr lang="en-US" sz="2000" b="1" i="1" dirty="0" err="1"/>
              <a:t>ifcfg</a:t>
            </a:r>
            <a:r>
              <a:rPr lang="en-US" sz="2000" b="1" i="1" dirty="0"/>
              <a:t>- </a:t>
            </a:r>
            <a:r>
              <a:rPr lang="en-US" sz="2000" dirty="0"/>
              <a:t>and are followed by the name of the connection.</a:t>
            </a:r>
          </a:p>
          <a:p>
            <a:r>
              <a:rPr lang="en-US" sz="2000" dirty="0"/>
              <a:t>For example let connection names be ifgcfg-enp0s3,ifcfg-LPU, </a:t>
            </a:r>
            <a:r>
              <a:rPr lang="en-US" sz="2000" dirty="0" err="1"/>
              <a:t>ifcfg</a:t>
            </a:r>
            <a:r>
              <a:rPr lang="en-US" sz="2000" dirty="0"/>
              <a:t>-NS etc.</a:t>
            </a:r>
          </a:p>
          <a:p>
            <a:endParaRPr lang="en-US" sz="2000" dirty="0"/>
          </a:p>
          <a:p>
            <a:r>
              <a:rPr lang="en-US" sz="2000" dirty="0"/>
              <a:t>The final location of configuration file will be:</a:t>
            </a:r>
          </a:p>
          <a:p>
            <a:endParaRPr lang="en-US" sz="2000" dirty="0"/>
          </a:p>
          <a:p>
            <a:r>
              <a:rPr lang="en-US" sz="2000" b="1" i="1" dirty="0"/>
              <a:t>/</a:t>
            </a:r>
            <a:r>
              <a:rPr lang="en-US" sz="2000" b="1" i="1" dirty="0" err="1"/>
              <a:t>etc</a:t>
            </a:r>
            <a:r>
              <a:rPr lang="en-US" sz="2000" b="1" i="1" dirty="0"/>
              <a:t>/</a:t>
            </a:r>
            <a:r>
              <a:rPr lang="en-US" sz="2000" b="1" i="1" dirty="0" err="1"/>
              <a:t>sysconfig</a:t>
            </a:r>
            <a:r>
              <a:rPr lang="en-US" sz="2000" b="1" i="1" dirty="0"/>
              <a:t>/network-scripts/ifcfg-enp0s3    </a:t>
            </a:r>
            <a:r>
              <a:rPr lang="en-US" sz="1600" i="1" dirty="0"/>
              <a:t>(default connection established at the time of system installation)</a:t>
            </a:r>
          </a:p>
          <a:p>
            <a:r>
              <a:rPr lang="en-US" sz="2000" b="1" i="1" dirty="0"/>
              <a:t>/</a:t>
            </a:r>
            <a:r>
              <a:rPr lang="en-US" sz="2000" b="1" i="1" dirty="0" err="1"/>
              <a:t>etc</a:t>
            </a:r>
            <a:r>
              <a:rPr lang="en-US" sz="2000" b="1" i="1" dirty="0"/>
              <a:t>/</a:t>
            </a:r>
            <a:r>
              <a:rPr lang="en-US" sz="2000" b="1" i="1" dirty="0" err="1"/>
              <a:t>sysconfig</a:t>
            </a:r>
            <a:r>
              <a:rPr lang="en-US" sz="2000" b="1" i="1" dirty="0"/>
              <a:t>/network-scripts/</a:t>
            </a:r>
            <a:r>
              <a:rPr lang="en-US" sz="2000" b="1" i="1" dirty="0" err="1"/>
              <a:t>ifcfg</a:t>
            </a:r>
            <a:r>
              <a:rPr lang="en-US" sz="2000" b="1" i="1" dirty="0"/>
              <a:t>-LPU</a:t>
            </a:r>
            <a:endParaRPr lang="en-IN" sz="2000" dirty="0"/>
          </a:p>
          <a:p>
            <a:r>
              <a:rPr lang="en-US" sz="2000" b="1" i="1" dirty="0"/>
              <a:t>/</a:t>
            </a:r>
            <a:r>
              <a:rPr lang="en-US" sz="2000" b="1" i="1" dirty="0" err="1"/>
              <a:t>etc</a:t>
            </a:r>
            <a:r>
              <a:rPr lang="en-US" sz="2000" b="1" i="1" dirty="0"/>
              <a:t>/</a:t>
            </a:r>
            <a:r>
              <a:rPr lang="en-US" sz="2000" b="1" i="1" dirty="0" err="1"/>
              <a:t>sysconfig</a:t>
            </a:r>
            <a:r>
              <a:rPr lang="en-US" sz="2000" b="1" i="1" dirty="0"/>
              <a:t>/network-scripts/</a:t>
            </a:r>
            <a:r>
              <a:rPr lang="en-US" sz="2000" b="1" i="1" dirty="0" err="1"/>
              <a:t>ifcfg</a:t>
            </a:r>
            <a:r>
              <a:rPr lang="en-US" sz="2000" b="1" i="1" dirty="0"/>
              <a:t>-NS</a:t>
            </a:r>
          </a:p>
        </p:txBody>
      </p:sp>
    </p:spTree>
    <p:extLst>
      <p:ext uri="{BB962C8B-B14F-4D97-AF65-F5344CB8AC3E}">
        <p14:creationId xmlns:p14="http://schemas.microsoft.com/office/powerpoint/2010/main" val="17266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258" y="249382"/>
            <a:ext cx="11587942" cy="3170099"/>
          </a:xfrm>
          <a:prstGeom prst="rect">
            <a:avLst/>
          </a:prstGeom>
          <a:noFill/>
        </p:spPr>
        <p:txBody>
          <a:bodyPr wrap="square" rtlCol="0">
            <a:spAutoFit/>
          </a:bodyPr>
          <a:lstStyle/>
          <a:p>
            <a:r>
              <a:rPr lang="en-US" sz="3600" b="1" dirty="0">
                <a:latin typeface="+mj-lt"/>
              </a:rPr>
              <a:t>Attributes of Network Configuration File</a:t>
            </a:r>
          </a:p>
          <a:p>
            <a:endParaRPr lang="en-US" sz="2400" dirty="0"/>
          </a:p>
          <a:p>
            <a:r>
              <a:rPr lang="en-US" sz="2800" dirty="0"/>
              <a:t>Whenever we open a network configuration file of a particular file it contains a set of attributes.</a:t>
            </a:r>
          </a:p>
          <a:p>
            <a:r>
              <a:rPr lang="en-US" sz="2800" dirty="0"/>
              <a:t>The command to open network configuration files</a:t>
            </a:r>
            <a:r>
              <a:rPr lang="en-IN" sz="2800" dirty="0"/>
              <a:t>:</a:t>
            </a:r>
          </a:p>
          <a:p>
            <a:r>
              <a:rPr lang="en-US" sz="2800" b="1" i="1" dirty="0"/>
              <a:t>cat   /</a:t>
            </a:r>
            <a:r>
              <a:rPr lang="en-US" sz="2800" b="1" i="1" dirty="0" err="1"/>
              <a:t>etc</a:t>
            </a:r>
            <a:r>
              <a:rPr lang="en-US" sz="2800" b="1" i="1" dirty="0"/>
              <a:t>/</a:t>
            </a:r>
            <a:r>
              <a:rPr lang="en-US" sz="2800" b="1" i="1" dirty="0" err="1"/>
              <a:t>sysconfig</a:t>
            </a:r>
            <a:r>
              <a:rPr lang="en-US" sz="2800" b="1" i="1" dirty="0"/>
              <a:t>/network-scripts/ifcfg-enp0s3</a:t>
            </a:r>
          </a:p>
          <a:p>
            <a:r>
              <a:rPr lang="en-US" sz="2800" dirty="0"/>
              <a:t>Output display all attributes.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165" t="35115" r="38182" b="38880"/>
          <a:stretch/>
        </p:blipFill>
        <p:spPr>
          <a:xfrm>
            <a:off x="5807429" y="3192937"/>
            <a:ext cx="6295600" cy="2909455"/>
          </a:xfrm>
          <a:prstGeom prst="rect">
            <a:avLst/>
          </a:prstGeom>
        </p:spPr>
      </p:pic>
    </p:spTree>
    <p:extLst>
      <p:ext uri="{BB962C8B-B14F-4D97-AF65-F5344CB8AC3E}">
        <p14:creationId xmlns:p14="http://schemas.microsoft.com/office/powerpoint/2010/main" val="2277400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165" t="35115" r="38182" b="38880"/>
          <a:stretch/>
        </p:blipFill>
        <p:spPr>
          <a:xfrm>
            <a:off x="593641" y="625151"/>
            <a:ext cx="10660302" cy="4926563"/>
          </a:xfrm>
          <a:prstGeom prst="rect">
            <a:avLst/>
          </a:prstGeom>
        </p:spPr>
      </p:pic>
    </p:spTree>
    <p:extLst>
      <p:ext uri="{BB962C8B-B14F-4D97-AF65-F5344CB8AC3E}">
        <p14:creationId xmlns:p14="http://schemas.microsoft.com/office/powerpoint/2010/main" val="44724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44" y="257695"/>
            <a:ext cx="11729258" cy="6370975"/>
          </a:xfrm>
          <a:prstGeom prst="rect">
            <a:avLst/>
          </a:prstGeom>
          <a:noFill/>
        </p:spPr>
        <p:txBody>
          <a:bodyPr wrap="square" rtlCol="0">
            <a:spAutoFit/>
          </a:bodyPr>
          <a:lstStyle/>
          <a:p>
            <a:r>
              <a:rPr lang="en-US" sz="2800" b="1" i="1" dirty="0">
                <a:latin typeface="+mj-lt"/>
              </a:rPr>
              <a:t>Network Manager Service </a:t>
            </a:r>
          </a:p>
          <a:p>
            <a:endParaRPr lang="en-US" dirty="0"/>
          </a:p>
          <a:p>
            <a:r>
              <a:rPr lang="en-US" dirty="0"/>
              <a:t>Network Manager is the default interface and connection configuration, administration, and monitoring service used in </a:t>
            </a:r>
          </a:p>
          <a:p>
            <a:r>
              <a:rPr lang="en-US" dirty="0"/>
              <a:t>RHEL 8. This service has a daemon program called Network Manager, which is responsible for keeping available interfaces and connections up and active. </a:t>
            </a:r>
          </a:p>
          <a:p>
            <a:endParaRPr lang="en-US" dirty="0"/>
          </a:p>
          <a:p>
            <a:r>
              <a:rPr lang="en-US" dirty="0"/>
              <a:t>It offers a powerful command line tool called </a:t>
            </a:r>
            <a:r>
              <a:rPr lang="en-US" sz="2000" b="1" i="1" dirty="0" err="1"/>
              <a:t>nmcli</a:t>
            </a:r>
            <a:r>
              <a:rPr lang="en-US" dirty="0"/>
              <a:t> to manage interfaces and connections, and to control the service. </a:t>
            </a:r>
          </a:p>
          <a:p>
            <a:endParaRPr lang="en-US" dirty="0"/>
          </a:p>
          <a:p>
            <a:r>
              <a:rPr lang="en-US" dirty="0"/>
              <a:t>In </a:t>
            </a:r>
            <a:r>
              <a:rPr lang="en-US" dirty="0" err="1"/>
              <a:t>nmci</a:t>
            </a:r>
            <a:r>
              <a:rPr lang="en-US" dirty="0"/>
              <a:t> we have two categories of commands:</a:t>
            </a:r>
          </a:p>
          <a:p>
            <a:pPr marL="400050" indent="-400050">
              <a:buFont typeface="+mj-lt"/>
              <a:buAutoNum type="romanLcPeriod"/>
            </a:pPr>
            <a:r>
              <a:rPr lang="en-US" dirty="0"/>
              <a:t>Connection </a:t>
            </a:r>
          </a:p>
          <a:p>
            <a:r>
              <a:rPr lang="en-US" dirty="0"/>
              <a:t>		- mainly used for changing or modifying attributes of a connection.</a:t>
            </a:r>
          </a:p>
          <a:p>
            <a:r>
              <a:rPr lang="en-US" dirty="0"/>
              <a:t>		- syntax : </a:t>
            </a:r>
            <a:r>
              <a:rPr lang="en-US" b="1" i="1" dirty="0" err="1"/>
              <a:t>nmcli</a:t>
            </a:r>
            <a:r>
              <a:rPr lang="en-US" b="1" i="1" dirty="0"/>
              <a:t> connection &lt;operation&gt;  &lt;arguments&gt; or</a:t>
            </a:r>
          </a:p>
          <a:p>
            <a:r>
              <a:rPr lang="en-US" b="1" i="1" dirty="0"/>
              <a:t>				</a:t>
            </a:r>
            <a:r>
              <a:rPr lang="en-US" b="1" i="1" dirty="0" err="1"/>
              <a:t>nmcli</a:t>
            </a:r>
            <a:r>
              <a:rPr lang="en-US" b="1" i="1" dirty="0"/>
              <a:t> con &lt;operation&gt;  &lt;arguments&gt; </a:t>
            </a:r>
          </a:p>
          <a:p>
            <a:pPr marL="400050" indent="-400050">
              <a:buAutoNum type="romanLcPeriod" startAt="2"/>
            </a:pPr>
            <a:r>
              <a:rPr lang="en-US" dirty="0"/>
              <a:t>Display</a:t>
            </a:r>
          </a:p>
          <a:p>
            <a:r>
              <a:rPr lang="en-US" dirty="0"/>
              <a:t>		- It is used to display network connections and their status.</a:t>
            </a:r>
          </a:p>
          <a:p>
            <a:r>
              <a:rPr lang="en-US" dirty="0"/>
              <a:t>		- syntax : </a:t>
            </a:r>
            <a:r>
              <a:rPr lang="en-US" b="1" i="1" dirty="0" err="1"/>
              <a:t>nmcli</a:t>
            </a:r>
            <a:r>
              <a:rPr lang="en-US" b="1" i="1" dirty="0"/>
              <a:t> device &lt;operation&gt;  &lt;arguments&gt; or</a:t>
            </a:r>
          </a:p>
          <a:p>
            <a:r>
              <a:rPr lang="en-US" b="1" i="1" dirty="0"/>
              <a:t>				</a:t>
            </a:r>
            <a:r>
              <a:rPr lang="en-US" b="1" i="1" dirty="0" err="1"/>
              <a:t>nmcli</a:t>
            </a:r>
            <a:r>
              <a:rPr lang="en-US" b="1" i="1" dirty="0"/>
              <a:t> dev &lt;operation&gt;  &lt;arguments&gt; </a:t>
            </a: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606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4031873"/>
          </a:xfrm>
          <a:prstGeom prst="rect">
            <a:avLst/>
          </a:prstGeom>
          <a:noFill/>
        </p:spPr>
        <p:txBody>
          <a:bodyPr wrap="square" rtlCol="0">
            <a:spAutoFit/>
          </a:bodyPr>
          <a:lstStyle/>
          <a:p>
            <a:pPr marL="342900" indent="-3429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oN</a:t>
            </a:r>
            <a:r>
              <a:rPr lang="en-US" sz="3200" dirty="0">
                <a:latin typeface="Times New Roman" panose="02020603050405020304" pitchFamily="18" charset="0"/>
                <a:cs typeface="Times New Roman" panose="02020603050405020304" pitchFamily="18" charset="0"/>
              </a:rPr>
              <a:t> indicates that this is an onboard device and the server's firmware provided index number N for the device. So eno1 is onboard Ethernet device 1.</a:t>
            </a:r>
          </a:p>
          <a:p>
            <a:pPr marL="342900" indent="-3429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sN</a:t>
            </a:r>
            <a:r>
              <a:rPr lang="en-US" sz="3200" dirty="0">
                <a:latin typeface="Times New Roman" panose="02020603050405020304" pitchFamily="18" charset="0"/>
                <a:cs typeface="Times New Roman" panose="02020603050405020304" pitchFamily="18" charset="0"/>
              </a:rPr>
              <a:t> indicates that this device is in PCI (</a:t>
            </a:r>
            <a:r>
              <a:rPr lang="en-US" sz="3200" i="0" dirty="0">
                <a:solidFill>
                  <a:srgbClr val="202124"/>
                </a:solidFill>
                <a:effectLst/>
                <a:latin typeface="arial" panose="020B0604020202020204" pitchFamily="34" charset="0"/>
              </a:rPr>
              <a:t>Peripheral Component Interconnect)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hotplug</a:t>
            </a:r>
            <a:r>
              <a:rPr lang="en-US" sz="3200" dirty="0">
                <a:latin typeface="Times New Roman" panose="02020603050405020304" pitchFamily="18" charset="0"/>
                <a:cs typeface="Times New Roman" panose="02020603050405020304" pitchFamily="18" charset="0"/>
              </a:rPr>
              <a:t> slot N. So ens3 is an Ethernet card in PCI </a:t>
            </a:r>
            <a:r>
              <a:rPr lang="en-US" sz="3200" dirty="0" err="1">
                <a:latin typeface="Times New Roman" panose="02020603050405020304" pitchFamily="18" charset="0"/>
                <a:cs typeface="Times New Roman" panose="02020603050405020304" pitchFamily="18" charset="0"/>
              </a:rPr>
              <a:t>hotplug</a:t>
            </a:r>
            <a:r>
              <a:rPr lang="en-US" sz="3200" dirty="0">
                <a:latin typeface="Times New Roman" panose="02020603050405020304" pitchFamily="18" charset="0"/>
                <a:cs typeface="Times New Roman" panose="02020603050405020304" pitchFamily="18" charset="0"/>
              </a:rPr>
              <a:t> slot 3.</a:t>
            </a:r>
          </a:p>
          <a:p>
            <a:pPr marL="342900" indent="-3429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r>
              <a:rPr lang="en-US" sz="2400" dirty="0">
                <a:latin typeface="Arial Black" panose="020B0A04020102020204" pitchFamily="34" charset="0"/>
              </a:rPr>
              <a:t>Describing Network Interface Names</a:t>
            </a:r>
          </a:p>
        </p:txBody>
      </p:sp>
    </p:spTree>
    <p:extLst>
      <p:ext uri="{BB962C8B-B14F-4D97-AF65-F5344CB8AC3E}">
        <p14:creationId xmlns:p14="http://schemas.microsoft.com/office/powerpoint/2010/main" val="3254906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197" y="390699"/>
            <a:ext cx="11172305" cy="2954655"/>
          </a:xfrm>
          <a:prstGeom prst="rect">
            <a:avLst/>
          </a:prstGeom>
          <a:noFill/>
        </p:spPr>
        <p:txBody>
          <a:bodyPr wrap="square" rtlCol="0">
            <a:spAutoFit/>
          </a:bodyPr>
          <a:lstStyle/>
          <a:p>
            <a:r>
              <a:rPr lang="en-IN" sz="2400" b="1" dirty="0">
                <a:latin typeface="+mj-lt"/>
              </a:rPr>
              <a:t>To show all connections which are both active and inactive :</a:t>
            </a:r>
          </a:p>
          <a:p>
            <a:endParaRPr lang="en-IN" b="1" dirty="0">
              <a:latin typeface="+mj-lt"/>
            </a:endParaRPr>
          </a:p>
          <a:p>
            <a:r>
              <a:rPr lang="en-IN" b="1" i="1" dirty="0"/>
              <a:t># </a:t>
            </a:r>
            <a:r>
              <a:rPr lang="en-IN" b="1" i="1" dirty="0" err="1"/>
              <a:t>nmcli</a:t>
            </a:r>
            <a:r>
              <a:rPr lang="en-IN" b="1" i="1" dirty="0"/>
              <a:t> connection  show</a:t>
            </a:r>
          </a:p>
          <a:p>
            <a:endParaRPr lang="en-IN" b="1" dirty="0">
              <a:latin typeface="+mj-lt"/>
            </a:endParaRPr>
          </a:p>
          <a:p>
            <a:r>
              <a:rPr lang="en-IN" dirty="0"/>
              <a:t>This command show all the connection along with their names and the devices they are attached with it. It also their UUID and type of the network.</a:t>
            </a:r>
          </a:p>
          <a:p>
            <a:endParaRPr lang="en-IN" dirty="0"/>
          </a:p>
          <a:p>
            <a:endParaRPr lang="en-IN" dirty="0"/>
          </a:p>
          <a:p>
            <a:endParaRPr lang="en-IN" dirty="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165" t="34821" r="35703" b="55041"/>
          <a:stretch/>
        </p:blipFill>
        <p:spPr>
          <a:xfrm>
            <a:off x="631767" y="2680335"/>
            <a:ext cx="8984040" cy="1500967"/>
          </a:xfrm>
          <a:prstGeom prst="rect">
            <a:avLst/>
          </a:prstGeom>
        </p:spPr>
      </p:pic>
      <p:cxnSp>
        <p:nvCxnSpPr>
          <p:cNvPr id="6" name="Straight Arrow Connector 5"/>
          <p:cNvCxnSpPr/>
          <p:nvPr/>
        </p:nvCxnSpPr>
        <p:spPr>
          <a:xfrm>
            <a:off x="5852160" y="12469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0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633" y="249381"/>
            <a:ext cx="11338560" cy="5109091"/>
          </a:xfrm>
          <a:prstGeom prst="rect">
            <a:avLst/>
          </a:prstGeom>
          <a:noFill/>
        </p:spPr>
        <p:txBody>
          <a:bodyPr wrap="square" rtlCol="0">
            <a:spAutoFit/>
          </a:bodyPr>
          <a:lstStyle/>
          <a:p>
            <a:r>
              <a:rPr lang="en-IN" sz="2800" b="1" dirty="0">
                <a:latin typeface="+mj-lt"/>
              </a:rPr>
              <a:t>To Activate and Deactivate the connection:</a:t>
            </a:r>
          </a:p>
          <a:p>
            <a:endParaRPr lang="en-IN" sz="2800" b="1" dirty="0">
              <a:latin typeface="+mj-lt"/>
            </a:endParaRPr>
          </a:p>
          <a:p>
            <a:endParaRPr lang="en-IN" dirty="0"/>
          </a:p>
          <a:p>
            <a:r>
              <a:rPr lang="en-IN" dirty="0"/>
              <a:t>To activate connection we use </a:t>
            </a:r>
          </a:p>
          <a:p>
            <a:endParaRPr lang="en-IN" dirty="0"/>
          </a:p>
          <a:p>
            <a:r>
              <a:rPr lang="en-IN" b="1" i="1" dirty="0"/>
              <a:t># </a:t>
            </a:r>
            <a:r>
              <a:rPr lang="en-IN" b="1" i="1" dirty="0" err="1"/>
              <a:t>nmcli</a:t>
            </a:r>
            <a:r>
              <a:rPr lang="en-IN" b="1" i="1" dirty="0"/>
              <a:t> connection up &lt;</a:t>
            </a:r>
            <a:r>
              <a:rPr lang="en-IN" b="1" i="1" dirty="0" err="1"/>
              <a:t>Connection_Name</a:t>
            </a:r>
            <a:r>
              <a:rPr lang="en-IN" b="1" i="1" dirty="0"/>
              <a:t>&gt;</a:t>
            </a:r>
            <a:endParaRPr lang="en-IN" dirty="0"/>
          </a:p>
          <a:p>
            <a:r>
              <a:rPr lang="en-IN" dirty="0"/>
              <a:t>Ex:  # </a:t>
            </a:r>
            <a:r>
              <a:rPr lang="en-IN" i="1" dirty="0" err="1"/>
              <a:t>nmcli</a:t>
            </a:r>
            <a:r>
              <a:rPr lang="en-IN" i="1" dirty="0"/>
              <a:t> connection up enp0s3</a:t>
            </a:r>
          </a:p>
          <a:p>
            <a:endParaRPr lang="en-IN" i="1" dirty="0"/>
          </a:p>
          <a:p>
            <a:endParaRPr lang="en-IN" i="1" dirty="0"/>
          </a:p>
          <a:p>
            <a:endParaRPr lang="en-IN" i="1" dirty="0"/>
          </a:p>
          <a:p>
            <a:endParaRPr lang="en-IN" i="1" dirty="0"/>
          </a:p>
          <a:p>
            <a:r>
              <a:rPr lang="en-IN" i="1" dirty="0"/>
              <a:t>To deactivate the connection we use</a:t>
            </a:r>
          </a:p>
          <a:p>
            <a:endParaRPr lang="en-IN" i="1" dirty="0"/>
          </a:p>
          <a:p>
            <a:r>
              <a:rPr lang="en-IN" b="1" i="1" dirty="0"/>
              <a:t># </a:t>
            </a:r>
            <a:r>
              <a:rPr lang="en-IN" b="1" i="1" dirty="0" err="1"/>
              <a:t>nmcli</a:t>
            </a:r>
            <a:r>
              <a:rPr lang="en-IN" b="1" i="1" dirty="0"/>
              <a:t> connection down &lt;</a:t>
            </a:r>
            <a:r>
              <a:rPr lang="en-IN" b="1" i="1" dirty="0" err="1"/>
              <a:t>Connection_Name</a:t>
            </a:r>
            <a:r>
              <a:rPr lang="en-IN" b="1" i="1" dirty="0"/>
              <a:t>&gt;</a:t>
            </a:r>
            <a:endParaRPr lang="en-IN" i="1" dirty="0"/>
          </a:p>
          <a:p>
            <a:r>
              <a:rPr lang="en-IN" dirty="0"/>
              <a:t>Ex: # </a:t>
            </a:r>
            <a:r>
              <a:rPr lang="en-IN" dirty="0" err="1"/>
              <a:t>nmcli</a:t>
            </a:r>
            <a:r>
              <a:rPr lang="en-IN" dirty="0"/>
              <a:t> connection down enp0s3</a:t>
            </a:r>
          </a:p>
          <a:p>
            <a:endParaRPr lang="en-IN" dirty="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092" t="47456" r="35702" b="47402"/>
          <a:stretch/>
        </p:blipFill>
        <p:spPr>
          <a:xfrm>
            <a:off x="282633" y="2618507"/>
            <a:ext cx="5818909" cy="60683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182" t="52515" r="35870" b="42537"/>
          <a:stretch/>
        </p:blipFill>
        <p:spPr>
          <a:xfrm>
            <a:off x="282633" y="4849090"/>
            <a:ext cx="6184669" cy="612372"/>
          </a:xfrm>
          <a:prstGeom prst="rect">
            <a:avLst/>
          </a:prstGeom>
        </p:spPr>
      </p:pic>
    </p:spTree>
    <p:extLst>
      <p:ext uri="{BB962C8B-B14F-4D97-AF65-F5344CB8AC3E}">
        <p14:creationId xmlns:p14="http://schemas.microsoft.com/office/powerpoint/2010/main" val="313036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887" y="365760"/>
            <a:ext cx="11213869" cy="3693319"/>
          </a:xfrm>
          <a:prstGeom prst="rect">
            <a:avLst/>
          </a:prstGeom>
          <a:noFill/>
        </p:spPr>
        <p:txBody>
          <a:bodyPr wrap="square" rtlCol="0">
            <a:spAutoFit/>
          </a:bodyPr>
          <a:lstStyle/>
          <a:p>
            <a:r>
              <a:rPr lang="en-IN" dirty="0"/>
              <a:t>To add new Network Connection</a:t>
            </a:r>
          </a:p>
          <a:p>
            <a:endParaRPr lang="en-IN" dirty="0"/>
          </a:p>
          <a:p>
            <a:endParaRPr lang="en-IN" dirty="0"/>
          </a:p>
          <a:p>
            <a:r>
              <a:rPr lang="en-IN" b="1" i="1" dirty="0"/>
              <a:t># </a:t>
            </a:r>
            <a:r>
              <a:rPr lang="en-IN" b="1" i="1" dirty="0" err="1"/>
              <a:t>nmcli</a:t>
            </a:r>
            <a:r>
              <a:rPr lang="en-IN" b="1" i="1" dirty="0"/>
              <a:t> connection con-name &lt;name&gt; type &lt;</a:t>
            </a:r>
            <a:r>
              <a:rPr lang="en-IN" b="1" i="1" dirty="0" err="1"/>
              <a:t>con_type</a:t>
            </a:r>
            <a:r>
              <a:rPr lang="en-IN" b="1" i="1" dirty="0"/>
              <a:t>&gt; </a:t>
            </a:r>
            <a:r>
              <a:rPr lang="en-IN" b="1" i="1" dirty="0" err="1"/>
              <a:t>ifname</a:t>
            </a:r>
            <a:r>
              <a:rPr lang="en-IN" b="1" i="1" dirty="0"/>
              <a:t> &lt;</a:t>
            </a:r>
            <a:r>
              <a:rPr lang="en-IN" b="1" i="1" dirty="0" err="1"/>
              <a:t>interface_name</a:t>
            </a:r>
            <a:r>
              <a:rPr lang="en-IN" b="1" i="1" dirty="0"/>
              <a:t>&gt; </a:t>
            </a:r>
          </a:p>
          <a:p>
            <a:r>
              <a:rPr lang="en-IN" b="1" i="1" dirty="0"/>
              <a:t>	ipv4.addresses &lt;ipv4 address&gt; gw4 &lt;gate way address&gt;</a:t>
            </a:r>
          </a:p>
          <a:p>
            <a:endParaRPr lang="en-IN" dirty="0"/>
          </a:p>
          <a:p>
            <a:r>
              <a:rPr lang="en-IN" dirty="0"/>
              <a:t>Ex: #</a:t>
            </a:r>
            <a:r>
              <a:rPr lang="en-IN" dirty="0" err="1"/>
              <a:t>nmcli</a:t>
            </a:r>
            <a:r>
              <a:rPr lang="en-IN" dirty="0"/>
              <a:t> connection con-name “NS” type </a:t>
            </a:r>
            <a:r>
              <a:rPr lang="en-IN" dirty="0" err="1"/>
              <a:t>ethernet</a:t>
            </a:r>
            <a:r>
              <a:rPr lang="en-IN" dirty="0"/>
              <a:t> </a:t>
            </a:r>
            <a:r>
              <a:rPr lang="en-IN" dirty="0" err="1"/>
              <a:t>ifname</a:t>
            </a:r>
            <a:r>
              <a:rPr lang="en-IN" dirty="0"/>
              <a:t> enp0s3</a:t>
            </a:r>
          </a:p>
          <a:p>
            <a:r>
              <a:rPr lang="en-IN" dirty="0"/>
              <a:t>	ipv4.addresses 192.168.100.52/24 gw4 192.164.100.53</a:t>
            </a:r>
          </a:p>
          <a:p>
            <a:endParaRPr lang="en-IN" dirty="0"/>
          </a:p>
          <a:p>
            <a:r>
              <a:rPr lang="en-IN" dirty="0"/>
              <a:t>This command will add new network of Ethernet type with the given </a:t>
            </a:r>
            <a:r>
              <a:rPr lang="en-IN" dirty="0" err="1"/>
              <a:t>ip</a:t>
            </a:r>
            <a:r>
              <a:rPr lang="en-IN" dirty="0"/>
              <a:t> address and gate way and using enp0s3 as its network interface card.</a:t>
            </a:r>
          </a:p>
          <a:p>
            <a:endParaRPr lang="en-IN" dirty="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000" t="34821" r="35868" b="52984"/>
          <a:stretch/>
        </p:blipFill>
        <p:spPr>
          <a:xfrm>
            <a:off x="1097280" y="3665913"/>
            <a:ext cx="7610846" cy="1529542"/>
          </a:xfrm>
          <a:prstGeom prst="rect">
            <a:avLst/>
          </a:prstGeom>
        </p:spPr>
      </p:pic>
    </p:spTree>
    <p:extLst>
      <p:ext uri="{BB962C8B-B14F-4D97-AF65-F5344CB8AC3E}">
        <p14:creationId xmlns:p14="http://schemas.microsoft.com/office/powerpoint/2010/main" val="323389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232756"/>
            <a:ext cx="11272058" cy="4893647"/>
          </a:xfrm>
          <a:prstGeom prst="rect">
            <a:avLst/>
          </a:prstGeom>
          <a:noFill/>
        </p:spPr>
        <p:txBody>
          <a:bodyPr wrap="square" rtlCol="0">
            <a:spAutoFit/>
          </a:bodyPr>
          <a:lstStyle/>
          <a:p>
            <a:r>
              <a:rPr lang="en-IN" sz="2400" dirty="0"/>
              <a:t>When ever a new connection is added the attributes are set to default.</a:t>
            </a:r>
          </a:p>
          <a:p>
            <a:endParaRPr lang="en-IN" sz="2400" dirty="0"/>
          </a:p>
          <a:p>
            <a:r>
              <a:rPr lang="en-IN" sz="2400" dirty="0"/>
              <a:t>Like </a:t>
            </a:r>
            <a:r>
              <a:rPr lang="en-IN" sz="2400" b="1" i="1" dirty="0"/>
              <a:t>BOOTPROTO = </a:t>
            </a:r>
            <a:r>
              <a:rPr lang="en-IN" sz="2400" b="1" i="1" dirty="0" err="1"/>
              <a:t>dhcp</a:t>
            </a:r>
            <a:r>
              <a:rPr lang="en-IN" sz="2400" b="1" i="1" dirty="0"/>
              <a:t> </a:t>
            </a:r>
          </a:p>
          <a:p>
            <a:endParaRPr lang="en-IN" sz="2400" dirty="0"/>
          </a:p>
          <a:p>
            <a:r>
              <a:rPr lang="en-IN" sz="2400" dirty="0"/>
              <a:t>The main purpose of this is when ever the system is started it fetches default </a:t>
            </a:r>
            <a:r>
              <a:rPr lang="en-IN" sz="2400" dirty="0" err="1"/>
              <a:t>ip</a:t>
            </a:r>
            <a:r>
              <a:rPr lang="en-IN" sz="2400" dirty="0"/>
              <a:t> address from the DHCP server rather than the static </a:t>
            </a:r>
            <a:r>
              <a:rPr lang="en-IN" sz="2400" dirty="0" err="1"/>
              <a:t>ip</a:t>
            </a:r>
            <a:r>
              <a:rPr lang="en-IN" sz="2400" dirty="0"/>
              <a:t> address which we have assigned while creating the network or It can be changed to none.</a:t>
            </a:r>
          </a:p>
          <a:p>
            <a:endParaRPr lang="en-IN" sz="2400" dirty="0"/>
          </a:p>
          <a:p>
            <a:endParaRPr lang="en-IN" sz="2400" dirty="0"/>
          </a:p>
          <a:p>
            <a:endParaRPr lang="en-IN" sz="2400" dirty="0"/>
          </a:p>
          <a:p>
            <a:endParaRPr lang="en-IN" sz="2400" dirty="0"/>
          </a:p>
          <a:p>
            <a:endParaRPr lang="en-IN" sz="2400" dirty="0"/>
          </a:p>
          <a:p>
            <a:endParaRPr lang="en-IN" sz="24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165" t="35115" r="36274" b="56712"/>
          <a:stretch/>
        </p:blipFill>
        <p:spPr>
          <a:xfrm>
            <a:off x="587433" y="3191875"/>
            <a:ext cx="6675122" cy="1362370"/>
          </a:xfrm>
          <a:prstGeom prst="rect">
            <a:avLst/>
          </a:prstGeom>
        </p:spPr>
      </p:pic>
    </p:spTree>
    <p:extLst>
      <p:ext uri="{BB962C8B-B14F-4D97-AF65-F5344CB8AC3E}">
        <p14:creationId xmlns:p14="http://schemas.microsoft.com/office/powerpoint/2010/main" val="26399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232756"/>
            <a:ext cx="11272058" cy="3785652"/>
          </a:xfrm>
          <a:prstGeom prst="rect">
            <a:avLst/>
          </a:prstGeom>
          <a:noFill/>
        </p:spPr>
        <p:txBody>
          <a:bodyPr wrap="square" rtlCol="0">
            <a:spAutoFit/>
          </a:bodyPr>
          <a:lstStyle/>
          <a:p>
            <a:endParaRPr lang="en-IN" sz="2400" dirty="0"/>
          </a:p>
          <a:p>
            <a:r>
              <a:rPr lang="en-IN" sz="2400" dirty="0"/>
              <a:t>In order to prevent the system from assigning default </a:t>
            </a:r>
            <a:r>
              <a:rPr lang="en-IN" sz="2400" dirty="0" err="1"/>
              <a:t>ip</a:t>
            </a:r>
            <a:r>
              <a:rPr lang="en-IN" sz="2400" dirty="0"/>
              <a:t> address from DHCP we need to modify this variable to none.</a:t>
            </a:r>
          </a:p>
          <a:p>
            <a:r>
              <a:rPr lang="en-IN" sz="2400" dirty="0"/>
              <a:t>Command to modify this is:</a:t>
            </a:r>
          </a:p>
          <a:p>
            <a:endParaRPr lang="en-IN" sz="2400" dirty="0"/>
          </a:p>
          <a:p>
            <a:r>
              <a:rPr lang="en-IN" sz="2400" b="1" i="1" dirty="0"/>
              <a:t>#</a:t>
            </a:r>
            <a:r>
              <a:rPr lang="en-IN" sz="2400" b="1" i="1" dirty="0" err="1"/>
              <a:t>nmcli</a:t>
            </a:r>
            <a:r>
              <a:rPr lang="en-IN" sz="2400" b="1" i="1" dirty="0"/>
              <a:t> connection modify &lt;</a:t>
            </a:r>
            <a:r>
              <a:rPr lang="en-IN" sz="2400" b="1" i="1" dirty="0" err="1"/>
              <a:t>con_name</a:t>
            </a:r>
            <a:r>
              <a:rPr lang="en-IN" sz="2400" b="1" i="1" dirty="0"/>
              <a:t>&gt; ip4.method manual</a:t>
            </a:r>
            <a:endParaRPr lang="en-IN" sz="2400" dirty="0"/>
          </a:p>
          <a:p>
            <a:r>
              <a:rPr lang="en-IN" sz="2400" dirty="0"/>
              <a:t>Ex: #</a:t>
            </a:r>
            <a:r>
              <a:rPr lang="en-IN" sz="2400" dirty="0" err="1"/>
              <a:t>nmcli</a:t>
            </a:r>
            <a:r>
              <a:rPr lang="en-IN" sz="2400" dirty="0"/>
              <a:t> connection modify NS ipv4.method manual</a:t>
            </a:r>
          </a:p>
          <a:p>
            <a:endParaRPr lang="en-IN" sz="2400" dirty="0"/>
          </a:p>
          <a:p>
            <a:endParaRPr lang="en-IN" sz="2400" dirty="0"/>
          </a:p>
          <a:p>
            <a:endParaRPr lang="en-IN"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165" t="39522" r="39008" b="48724"/>
          <a:stretch/>
        </p:blipFill>
        <p:spPr>
          <a:xfrm>
            <a:off x="332509" y="3185632"/>
            <a:ext cx="7797339" cy="1466267"/>
          </a:xfrm>
          <a:prstGeom prst="rect">
            <a:avLst/>
          </a:prstGeom>
        </p:spPr>
      </p:pic>
    </p:spTree>
    <p:extLst>
      <p:ext uri="{BB962C8B-B14F-4D97-AF65-F5344CB8AC3E}">
        <p14:creationId xmlns:p14="http://schemas.microsoft.com/office/powerpoint/2010/main" val="14396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263" y="332508"/>
            <a:ext cx="5205058" cy="5878532"/>
          </a:xfrm>
          <a:prstGeom prst="rect">
            <a:avLst/>
          </a:prstGeom>
          <a:noFill/>
        </p:spPr>
        <p:txBody>
          <a:bodyPr wrap="square" rtlCol="0">
            <a:spAutoFit/>
          </a:bodyPr>
          <a:lstStyle/>
          <a:p>
            <a:r>
              <a:rPr lang="en-IN" sz="3200" b="1" dirty="0">
                <a:latin typeface="+mj-lt"/>
              </a:rPr>
              <a:t>Attribute  ONBOOT = YES:</a:t>
            </a:r>
          </a:p>
          <a:p>
            <a:endParaRPr lang="en-IN" sz="2400" dirty="0"/>
          </a:p>
          <a:p>
            <a:r>
              <a:rPr lang="en-IN" sz="3200" dirty="0"/>
              <a:t>It makes the connection to auto activate the connection on  system boot. </a:t>
            </a:r>
          </a:p>
          <a:p>
            <a:endParaRPr lang="en-IN" sz="3200" dirty="0"/>
          </a:p>
          <a:p>
            <a:endParaRPr lang="en-IN" sz="3200" dirty="0"/>
          </a:p>
          <a:p>
            <a:r>
              <a:rPr lang="en-IN" sz="3200" dirty="0"/>
              <a:t>In order to prevent the connection from </a:t>
            </a:r>
          </a:p>
          <a:p>
            <a:r>
              <a:rPr lang="en-IN" sz="3200" dirty="0"/>
              <a:t>activating on boot  time we need to change  this attribute value to “No”.</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079" t="41426" r="40665" b="28602"/>
          <a:stretch/>
        </p:blipFill>
        <p:spPr>
          <a:xfrm>
            <a:off x="6159731" y="498760"/>
            <a:ext cx="5652654" cy="3167718"/>
          </a:xfrm>
          <a:prstGeom prst="rect">
            <a:avLst/>
          </a:prstGeom>
        </p:spPr>
      </p:pic>
    </p:spTree>
    <p:extLst>
      <p:ext uri="{BB962C8B-B14F-4D97-AF65-F5344CB8AC3E}">
        <p14:creationId xmlns:p14="http://schemas.microsoft.com/office/powerpoint/2010/main" val="1604240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262" y="341839"/>
            <a:ext cx="5045259" cy="5016758"/>
          </a:xfrm>
          <a:prstGeom prst="rect">
            <a:avLst/>
          </a:prstGeom>
          <a:noFill/>
        </p:spPr>
        <p:txBody>
          <a:bodyPr wrap="square" rtlCol="0">
            <a:spAutoFit/>
          </a:bodyPr>
          <a:lstStyle/>
          <a:p>
            <a:r>
              <a:rPr lang="en-IN" sz="3200" dirty="0"/>
              <a:t>Command to change </a:t>
            </a:r>
            <a:r>
              <a:rPr lang="en-IN" sz="3200" b="1" dirty="0"/>
              <a:t>ONBOOT = NO</a:t>
            </a:r>
            <a:r>
              <a:rPr lang="en-IN" sz="3200" dirty="0"/>
              <a:t>:</a:t>
            </a:r>
          </a:p>
          <a:p>
            <a:endParaRPr lang="en-IN" sz="3200" dirty="0"/>
          </a:p>
          <a:p>
            <a:r>
              <a:rPr lang="en-IN" sz="3200" b="1" i="1" dirty="0"/>
              <a:t>#nmcli connection  modify &lt;</a:t>
            </a:r>
            <a:r>
              <a:rPr lang="en-IN" sz="3200" b="1" i="1" dirty="0" err="1"/>
              <a:t>con_name</a:t>
            </a:r>
            <a:r>
              <a:rPr lang="en-IN" sz="3200" b="1" i="1" dirty="0"/>
              <a:t>&gt; </a:t>
            </a:r>
            <a:r>
              <a:rPr lang="en-IN" sz="3200" b="1" i="1" dirty="0" err="1"/>
              <a:t>autoconnect</a:t>
            </a:r>
            <a:r>
              <a:rPr lang="en-IN" sz="3200" b="1" i="1" dirty="0"/>
              <a:t> “no”</a:t>
            </a:r>
          </a:p>
          <a:p>
            <a:endParaRPr lang="en-IN" sz="3200" b="1" i="1" dirty="0"/>
          </a:p>
          <a:p>
            <a:r>
              <a:rPr lang="en-IN" sz="3200" dirty="0"/>
              <a:t>Ex: #nmcli connection </a:t>
            </a:r>
            <a:r>
              <a:rPr lang="en-IN" sz="3200" dirty="0" err="1"/>
              <a:t>mmodify</a:t>
            </a:r>
            <a:r>
              <a:rPr lang="en-IN" sz="3200" dirty="0"/>
              <a:t> NS </a:t>
            </a:r>
            <a:r>
              <a:rPr lang="en-IN" sz="3200" dirty="0" err="1"/>
              <a:t>autoconnect</a:t>
            </a:r>
            <a:r>
              <a:rPr lang="en-IN" sz="3200" dirty="0"/>
              <a:t> “no”</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248" t="34527" r="40578" b="32856"/>
          <a:stretch/>
        </p:blipFill>
        <p:spPr>
          <a:xfrm>
            <a:off x="6286251" y="634641"/>
            <a:ext cx="5586153" cy="3114187"/>
          </a:xfrm>
          <a:prstGeom prst="rect">
            <a:avLst/>
          </a:prstGeom>
        </p:spPr>
      </p:pic>
    </p:spTree>
    <p:extLst>
      <p:ext uri="{BB962C8B-B14F-4D97-AF65-F5344CB8AC3E}">
        <p14:creationId xmlns:p14="http://schemas.microsoft.com/office/powerpoint/2010/main" val="344433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822" y="382385"/>
            <a:ext cx="12211397" cy="4832092"/>
          </a:xfrm>
          <a:prstGeom prst="rect">
            <a:avLst/>
          </a:prstGeom>
          <a:noFill/>
        </p:spPr>
        <p:txBody>
          <a:bodyPr wrap="square" rtlCol="0">
            <a:spAutoFit/>
          </a:bodyPr>
          <a:lstStyle/>
          <a:p>
            <a:r>
              <a:rPr lang="en-IN" sz="3600" b="1" dirty="0">
                <a:latin typeface="+mj-lt"/>
              </a:rPr>
              <a:t>Changing DNS server:</a:t>
            </a:r>
          </a:p>
          <a:p>
            <a:endParaRPr lang="en-IN" sz="2400" dirty="0"/>
          </a:p>
          <a:p>
            <a:r>
              <a:rPr lang="en-IN" sz="3200" dirty="0"/>
              <a:t>Our network typically uses default DNS server provided by ISP. </a:t>
            </a:r>
          </a:p>
          <a:p>
            <a:r>
              <a:rPr lang="en-IN" sz="3200" dirty="0"/>
              <a:t>But if we want to change our DNS server we can do by using the following command</a:t>
            </a:r>
          </a:p>
          <a:p>
            <a:endParaRPr lang="en-IN" sz="3200" dirty="0"/>
          </a:p>
          <a:p>
            <a:r>
              <a:rPr lang="en-IN" sz="3200" b="1" i="1" dirty="0"/>
              <a:t>#</a:t>
            </a:r>
            <a:r>
              <a:rPr lang="en-IN" sz="3200" b="1" i="1" dirty="0" err="1"/>
              <a:t>nmcli</a:t>
            </a:r>
            <a:r>
              <a:rPr lang="en-IN" sz="3200" b="1" i="1" dirty="0"/>
              <a:t> connection modify &lt;</a:t>
            </a:r>
            <a:r>
              <a:rPr lang="en-IN" sz="3200" b="1" i="1" dirty="0" err="1"/>
              <a:t>con_name</a:t>
            </a:r>
            <a:r>
              <a:rPr lang="en-IN" sz="3200" b="1" i="1" dirty="0"/>
              <a:t>&gt; ipv4.dns &lt;</a:t>
            </a:r>
            <a:r>
              <a:rPr lang="en-IN" sz="3200" b="1" i="1" dirty="0" err="1"/>
              <a:t>dns_address</a:t>
            </a:r>
            <a:r>
              <a:rPr lang="en-IN" sz="3200" b="1" i="1" dirty="0"/>
              <a:t>&gt;</a:t>
            </a:r>
          </a:p>
          <a:p>
            <a:r>
              <a:rPr lang="en-IN" sz="3200" dirty="0"/>
              <a:t>Ex:</a:t>
            </a:r>
          </a:p>
          <a:p>
            <a:r>
              <a:rPr lang="en-IN" sz="3200" dirty="0"/>
              <a:t>#</a:t>
            </a:r>
            <a:r>
              <a:rPr lang="en-IN" sz="3200" dirty="0" err="1"/>
              <a:t>nmcli</a:t>
            </a:r>
            <a:r>
              <a:rPr lang="en-IN" sz="3200" dirty="0"/>
              <a:t> connection modify NS ipv4.dns 160.162.100.60</a:t>
            </a:r>
          </a:p>
          <a:p>
            <a:endParaRPr lang="en-IN" sz="2400" dirty="0"/>
          </a:p>
        </p:txBody>
      </p:sp>
    </p:spTree>
    <p:extLst>
      <p:ext uri="{BB962C8B-B14F-4D97-AF65-F5344CB8AC3E}">
        <p14:creationId xmlns:p14="http://schemas.microsoft.com/office/powerpoint/2010/main" val="374599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822" y="382385"/>
            <a:ext cx="12211397" cy="4462760"/>
          </a:xfrm>
          <a:prstGeom prst="rect">
            <a:avLst/>
          </a:prstGeom>
          <a:noFill/>
        </p:spPr>
        <p:txBody>
          <a:bodyPr wrap="square" rtlCol="0">
            <a:spAutoFit/>
          </a:bodyPr>
          <a:lstStyle/>
          <a:p>
            <a:r>
              <a:rPr lang="en-IN" sz="3600" b="1" dirty="0">
                <a:latin typeface="+mj-lt"/>
              </a:rPr>
              <a:t>Changing DNS server:</a:t>
            </a:r>
          </a:p>
          <a:p>
            <a:endParaRPr lang="en-IN" sz="3200" dirty="0"/>
          </a:p>
          <a:p>
            <a:r>
              <a:rPr lang="en-IN" sz="3200" dirty="0"/>
              <a:t>We can add multiple DNS to a particular network by using</a:t>
            </a:r>
          </a:p>
          <a:p>
            <a:r>
              <a:rPr lang="en-IN" sz="3200" b="1" i="1" dirty="0"/>
              <a:t>#</a:t>
            </a:r>
            <a:r>
              <a:rPr lang="en-IN" sz="3200" b="1" i="1" dirty="0" err="1"/>
              <a:t>nmcli</a:t>
            </a:r>
            <a:r>
              <a:rPr lang="en-IN" sz="3200" b="1" i="1" dirty="0"/>
              <a:t> connection modify &lt;</a:t>
            </a:r>
            <a:r>
              <a:rPr lang="en-IN" sz="3200" b="1" i="1" dirty="0" err="1"/>
              <a:t>con_name</a:t>
            </a:r>
            <a:r>
              <a:rPr lang="en-IN" sz="3200" b="1" i="1" dirty="0"/>
              <a:t>&gt;  +ipv4.dns &lt;</a:t>
            </a:r>
            <a:r>
              <a:rPr lang="en-IN" sz="3200" b="1" i="1" dirty="0" err="1"/>
              <a:t>dns_address</a:t>
            </a:r>
            <a:r>
              <a:rPr lang="en-IN" sz="3200" b="1" i="1" dirty="0"/>
              <a:t>&gt;</a:t>
            </a:r>
          </a:p>
          <a:p>
            <a:r>
              <a:rPr lang="en-IN" sz="3200" dirty="0"/>
              <a:t>Ex:</a:t>
            </a:r>
          </a:p>
          <a:p>
            <a:r>
              <a:rPr lang="en-IN" sz="3200" dirty="0"/>
              <a:t>#</a:t>
            </a:r>
            <a:r>
              <a:rPr lang="en-IN" sz="3200" dirty="0" err="1"/>
              <a:t>nmcli</a:t>
            </a:r>
            <a:r>
              <a:rPr lang="en-IN" sz="3200" dirty="0"/>
              <a:t> connection modify NS +ipv4.dns 160.162.100.61</a:t>
            </a:r>
          </a:p>
          <a:p>
            <a:endParaRPr lang="en-IN" sz="3200" dirty="0"/>
          </a:p>
          <a:p>
            <a:r>
              <a:rPr lang="en-IN" sz="3200" dirty="0"/>
              <a:t>“+” indicates appending new DNS server to </a:t>
            </a:r>
            <a:r>
              <a:rPr lang="en-IN" sz="3200" dirty="0" err="1"/>
              <a:t>exsiting</a:t>
            </a:r>
            <a:r>
              <a:rPr lang="en-IN" sz="3200" dirty="0"/>
              <a:t> connection.</a:t>
            </a:r>
            <a:endParaRPr lang="en-IN" sz="2400" dirty="0"/>
          </a:p>
          <a:p>
            <a:endParaRPr lang="en-IN" sz="2400" dirty="0"/>
          </a:p>
        </p:txBody>
      </p:sp>
    </p:spTree>
    <p:extLst>
      <p:ext uri="{BB962C8B-B14F-4D97-AF65-F5344CB8AC3E}">
        <p14:creationId xmlns:p14="http://schemas.microsoft.com/office/powerpoint/2010/main" val="2927964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076" y="390698"/>
            <a:ext cx="11263746" cy="4524315"/>
          </a:xfrm>
          <a:prstGeom prst="rect">
            <a:avLst/>
          </a:prstGeom>
          <a:noFill/>
        </p:spPr>
        <p:txBody>
          <a:bodyPr wrap="square" rtlCol="0">
            <a:spAutoFit/>
          </a:bodyPr>
          <a:lstStyle/>
          <a:p>
            <a:r>
              <a:rPr lang="en-IN" sz="2400" u="sng" dirty="0"/>
              <a:t>We can add multiple </a:t>
            </a:r>
            <a:r>
              <a:rPr lang="en-IN" sz="2400" u="sng" dirty="0" err="1"/>
              <a:t>ip</a:t>
            </a:r>
            <a:r>
              <a:rPr lang="en-IN" sz="2400" u="sng" dirty="0"/>
              <a:t> address to a network by using:</a:t>
            </a:r>
          </a:p>
          <a:p>
            <a:endParaRPr lang="en-IN" sz="2400" u="sng" dirty="0"/>
          </a:p>
          <a:p>
            <a:r>
              <a:rPr lang="en-IN" sz="2400" b="1" i="1" dirty="0"/>
              <a:t>#</a:t>
            </a:r>
            <a:r>
              <a:rPr lang="en-IN" sz="2400" b="1" i="1" dirty="0" err="1"/>
              <a:t>nmcli</a:t>
            </a:r>
            <a:r>
              <a:rPr lang="en-IN" sz="2400" b="1" i="1" dirty="0"/>
              <a:t> connection modify &lt;</a:t>
            </a:r>
            <a:r>
              <a:rPr lang="en-IN" sz="2400" b="1" i="1" dirty="0" err="1"/>
              <a:t>con_name</a:t>
            </a:r>
            <a:r>
              <a:rPr lang="en-IN" sz="2400" b="1" i="1" dirty="0"/>
              <a:t>&gt;  +ipv4.addresses &lt;</a:t>
            </a:r>
            <a:r>
              <a:rPr lang="en-IN" sz="2400" b="1" i="1" dirty="0" err="1"/>
              <a:t>ip_address</a:t>
            </a:r>
            <a:r>
              <a:rPr lang="en-IN" sz="2400" b="1" i="1" dirty="0"/>
              <a:t>&gt;</a:t>
            </a:r>
          </a:p>
          <a:p>
            <a:r>
              <a:rPr lang="en-IN" sz="2400" dirty="0"/>
              <a:t>Ex:</a:t>
            </a:r>
          </a:p>
          <a:p>
            <a:r>
              <a:rPr lang="en-IN" sz="2400" dirty="0"/>
              <a:t>#</a:t>
            </a:r>
            <a:r>
              <a:rPr lang="en-IN" sz="2400" dirty="0" err="1"/>
              <a:t>nmcli</a:t>
            </a:r>
            <a:r>
              <a:rPr lang="en-IN" sz="2400" dirty="0"/>
              <a:t> connection modify NS +ipv4.addresses 192.168.100.65/24</a:t>
            </a:r>
          </a:p>
          <a:p>
            <a:endParaRPr lang="en-IN" sz="2400" dirty="0"/>
          </a:p>
          <a:p>
            <a:endParaRPr lang="en-IN" sz="2400" dirty="0"/>
          </a:p>
          <a:p>
            <a:r>
              <a:rPr lang="en-IN" sz="2400" u="sng" dirty="0"/>
              <a:t>We can delete a connection by using delete command:</a:t>
            </a:r>
          </a:p>
          <a:p>
            <a:endParaRPr lang="en-IN" sz="2400" dirty="0"/>
          </a:p>
          <a:p>
            <a:r>
              <a:rPr lang="en-IN" sz="2400" b="1" i="1" dirty="0"/>
              <a:t>#</a:t>
            </a:r>
            <a:r>
              <a:rPr lang="en-IN" sz="2400" b="1" i="1" dirty="0" err="1"/>
              <a:t>nmcli</a:t>
            </a:r>
            <a:r>
              <a:rPr lang="en-IN" sz="2400" b="1" i="1" dirty="0"/>
              <a:t> connection delete &lt;</a:t>
            </a:r>
            <a:r>
              <a:rPr lang="en-IN" sz="2400" b="1" i="1" dirty="0" err="1"/>
              <a:t>con_name</a:t>
            </a:r>
            <a:r>
              <a:rPr lang="en-IN" sz="2400" b="1" i="1" dirty="0"/>
              <a:t>&gt;</a:t>
            </a:r>
          </a:p>
          <a:p>
            <a:r>
              <a:rPr lang="en-IN" sz="2400" dirty="0"/>
              <a:t>Ex:</a:t>
            </a:r>
          </a:p>
          <a:p>
            <a:r>
              <a:rPr lang="en-IN" sz="2400" dirty="0"/>
              <a:t>#nmcli connection delete NS</a:t>
            </a:r>
          </a:p>
        </p:txBody>
      </p:sp>
    </p:spTree>
    <p:extLst>
      <p:ext uri="{BB962C8B-B14F-4D97-AF65-F5344CB8AC3E}">
        <p14:creationId xmlns:p14="http://schemas.microsoft.com/office/powerpoint/2010/main" val="54761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4031873"/>
          </a:xfrm>
          <a:prstGeom prst="rect">
            <a:avLst/>
          </a:prstGeom>
          <a:noFill/>
        </p:spPr>
        <p:txBody>
          <a:bodyPr wrap="square" rtlCol="0">
            <a:spAutoFit/>
          </a:bodyPr>
          <a:lstStyle/>
          <a:p>
            <a:pPr algn="just"/>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pMsN</a:t>
            </a:r>
            <a:r>
              <a:rPr lang="en-US" sz="3200" dirty="0">
                <a:latin typeface="Times New Roman" panose="02020603050405020304" pitchFamily="18" charset="0"/>
                <a:cs typeface="Times New Roman" panose="02020603050405020304" pitchFamily="18" charset="0"/>
              </a:rPr>
              <a:t> indicates that this is a PCI device on bus M in slot N. </a:t>
            </a:r>
          </a:p>
          <a:p>
            <a:pPr marL="342900" indent="-3429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wlp4s0 is a WLAN card on PCI bus 4 in slot 0.</a:t>
            </a:r>
          </a:p>
          <a:p>
            <a:pPr marL="342900" indent="-3429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enp0s1f0 is function 0 of the Ethernet card on bus 0 in slot 1. There might also be a second interface named enp0s1f1 that is function 1 of that same device.</a:t>
            </a:r>
            <a:endParaRPr lang="en-US" sz="32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r>
              <a:rPr lang="en-US" sz="2400" dirty="0">
                <a:latin typeface="Arial Black" panose="020B0A04020102020204" pitchFamily="34" charset="0"/>
              </a:rPr>
              <a:t>Describing Network Interface Names</a:t>
            </a:r>
          </a:p>
        </p:txBody>
      </p:sp>
    </p:spTree>
    <p:extLst>
      <p:ext uri="{BB962C8B-B14F-4D97-AF65-F5344CB8AC3E}">
        <p14:creationId xmlns:p14="http://schemas.microsoft.com/office/powerpoint/2010/main" val="3118148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076" y="390698"/>
            <a:ext cx="11263746" cy="1200329"/>
          </a:xfrm>
          <a:prstGeom prst="rect">
            <a:avLst/>
          </a:prstGeom>
          <a:noFill/>
        </p:spPr>
        <p:txBody>
          <a:bodyPr wrap="square" rtlCol="0">
            <a:spAutoFit/>
          </a:bodyPr>
          <a:lstStyle/>
          <a:p>
            <a:r>
              <a:rPr lang="en-IN" sz="2400" u="sng" dirty="0"/>
              <a:t>To view the status of all connections we can use status command:</a:t>
            </a:r>
          </a:p>
          <a:p>
            <a:endParaRPr lang="en-IN" sz="2400" dirty="0"/>
          </a:p>
          <a:p>
            <a:r>
              <a:rPr lang="en-IN" sz="2400" b="1" i="1" dirty="0"/>
              <a:t>#</a:t>
            </a:r>
            <a:r>
              <a:rPr lang="en-IN" sz="2400" b="1" i="1" dirty="0" err="1"/>
              <a:t>nmcli</a:t>
            </a:r>
            <a:r>
              <a:rPr lang="en-IN" sz="2400" b="1" i="1" dirty="0"/>
              <a:t> device status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331" t="61560" r="44215" b="26832"/>
          <a:stretch/>
        </p:blipFill>
        <p:spPr>
          <a:xfrm>
            <a:off x="865976" y="1949870"/>
            <a:ext cx="6159731" cy="1479129"/>
          </a:xfrm>
          <a:prstGeom prst="rect">
            <a:avLst/>
          </a:prstGeom>
        </p:spPr>
      </p:pic>
    </p:spTree>
    <p:extLst>
      <p:ext uri="{BB962C8B-B14F-4D97-AF65-F5344CB8AC3E}">
        <p14:creationId xmlns:p14="http://schemas.microsoft.com/office/powerpoint/2010/main" val="1510546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516" y="415636"/>
            <a:ext cx="10947862" cy="4893647"/>
          </a:xfrm>
          <a:prstGeom prst="rect">
            <a:avLst/>
          </a:prstGeom>
          <a:noFill/>
        </p:spPr>
        <p:txBody>
          <a:bodyPr wrap="square" rtlCol="0">
            <a:spAutoFit/>
          </a:bodyPr>
          <a:lstStyle/>
          <a:p>
            <a:r>
              <a:rPr lang="en-IN" sz="2400" b="1" dirty="0">
                <a:latin typeface="+mj-lt"/>
              </a:rPr>
              <a:t>Creating ipv6 Network Connection:</a:t>
            </a:r>
          </a:p>
          <a:p>
            <a:endParaRPr lang="en-IN" sz="2400" b="1" dirty="0">
              <a:latin typeface="+mj-lt"/>
            </a:endParaRPr>
          </a:p>
          <a:p>
            <a:r>
              <a:rPr lang="en-IN" sz="2400" dirty="0"/>
              <a:t>It is same as creating ipv4 connection but instead we use ip6.addresses and gw6 here</a:t>
            </a:r>
          </a:p>
          <a:p>
            <a:endParaRPr lang="en-IN" sz="2400" dirty="0"/>
          </a:p>
          <a:p>
            <a:r>
              <a:rPr lang="en-IN" sz="2400" b="1" i="1" dirty="0"/>
              <a:t>#</a:t>
            </a:r>
            <a:r>
              <a:rPr lang="en-IN" sz="2400" b="1" i="1" dirty="0" err="1"/>
              <a:t>nmcli</a:t>
            </a:r>
            <a:r>
              <a:rPr lang="en-IN" sz="2400" b="1" i="1" dirty="0"/>
              <a:t> connection add con-name “NS_ipv6” type </a:t>
            </a:r>
            <a:r>
              <a:rPr lang="en-IN" sz="2400" b="1" i="1" dirty="0" err="1"/>
              <a:t>ethernet</a:t>
            </a:r>
            <a:r>
              <a:rPr lang="en-IN" sz="2400" b="1" i="1" dirty="0"/>
              <a:t> </a:t>
            </a:r>
            <a:r>
              <a:rPr lang="en-IN" sz="2400" b="1" i="1" dirty="0" err="1"/>
              <a:t>ifname</a:t>
            </a:r>
            <a:r>
              <a:rPr lang="en-IN" sz="2400" b="1" i="1" dirty="0"/>
              <a:t> enp0s3 ipv6.addresses 2001:0bd8:0:1:0::1/64</a:t>
            </a:r>
          </a:p>
          <a:p>
            <a:r>
              <a:rPr lang="en-IN" sz="2400" b="1" i="1" dirty="0"/>
              <a:t>	gw6 2001:0bd8:0:1:0::2/64</a:t>
            </a:r>
          </a:p>
          <a:p>
            <a:endParaRPr lang="en-IN" sz="2400" dirty="0"/>
          </a:p>
          <a:p>
            <a:r>
              <a:rPr lang="en-IN" sz="2400" dirty="0" err="1"/>
              <a:t>Similary</a:t>
            </a:r>
            <a:r>
              <a:rPr lang="en-IN" sz="2400" dirty="0"/>
              <a:t> we change ONBOOT by</a:t>
            </a:r>
          </a:p>
          <a:p>
            <a:r>
              <a:rPr lang="en-IN" sz="2400" b="1" i="1" dirty="0"/>
              <a:t>#</a:t>
            </a:r>
            <a:r>
              <a:rPr lang="en-IN" sz="2400" b="1" i="1" dirty="0" err="1"/>
              <a:t>nmcli</a:t>
            </a:r>
            <a:r>
              <a:rPr lang="en-IN" sz="2400" b="1" i="1" dirty="0"/>
              <a:t> connection modify NS_ipv6 </a:t>
            </a:r>
            <a:r>
              <a:rPr lang="en-IN" sz="2400" b="1" i="1" dirty="0" err="1"/>
              <a:t>autoconnect</a:t>
            </a:r>
            <a:r>
              <a:rPr lang="en-IN" sz="2400" b="1" i="1" dirty="0"/>
              <a:t> “no”</a:t>
            </a:r>
          </a:p>
          <a:p>
            <a:endParaRPr lang="en-IN" sz="2400" dirty="0"/>
          </a:p>
          <a:p>
            <a:r>
              <a:rPr lang="en-IN" sz="2400" dirty="0"/>
              <a:t>We can add multiple </a:t>
            </a:r>
            <a:r>
              <a:rPr lang="en-IN" sz="2400" dirty="0" err="1"/>
              <a:t>ip</a:t>
            </a:r>
            <a:r>
              <a:rPr lang="en-IN" sz="2400" dirty="0"/>
              <a:t> address by </a:t>
            </a:r>
          </a:p>
          <a:p>
            <a:r>
              <a:rPr lang="en-IN" sz="2400" b="1" i="1" dirty="0"/>
              <a:t>#</a:t>
            </a:r>
            <a:r>
              <a:rPr lang="en-IN" sz="2400" b="1" i="1" dirty="0" err="1"/>
              <a:t>nmcli</a:t>
            </a:r>
            <a:r>
              <a:rPr lang="en-IN" sz="2400" b="1" i="1" dirty="0"/>
              <a:t> connection modify NS_ipv6 +ipv6.addresses &lt;ipv6 address&gt;</a:t>
            </a:r>
          </a:p>
        </p:txBody>
      </p:sp>
    </p:spTree>
    <p:extLst>
      <p:ext uri="{BB962C8B-B14F-4D97-AF65-F5344CB8AC3E}">
        <p14:creationId xmlns:p14="http://schemas.microsoft.com/office/powerpoint/2010/main" val="4046900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257695"/>
            <a:ext cx="11596255" cy="5816977"/>
          </a:xfrm>
          <a:prstGeom prst="rect">
            <a:avLst/>
          </a:prstGeom>
          <a:noFill/>
        </p:spPr>
        <p:txBody>
          <a:bodyPr wrap="square" rtlCol="0">
            <a:spAutoFit/>
          </a:bodyPr>
          <a:lstStyle/>
          <a:p>
            <a:r>
              <a:rPr lang="en-IN" sz="2400" b="1" dirty="0">
                <a:latin typeface="+mj-lt"/>
              </a:rPr>
              <a:t>IPV6_AUTOCONF = YES:</a:t>
            </a:r>
          </a:p>
          <a:p>
            <a:endParaRPr lang="en-IN" sz="2400" dirty="0"/>
          </a:p>
          <a:p>
            <a:r>
              <a:rPr lang="en-IN" sz="2400" dirty="0"/>
              <a:t>In ipv4 we to change BOOTPROTO = none but in ipv6 we instead of using BOOTPROTO to none we will be changing </a:t>
            </a:r>
          </a:p>
          <a:p>
            <a:r>
              <a:rPr lang="en-IN" sz="2400" dirty="0"/>
              <a:t>IPV6_AUTOCONF = yes to no from preventing the system to assign default </a:t>
            </a:r>
            <a:r>
              <a:rPr lang="en-IN" sz="2400" dirty="0" err="1"/>
              <a:t>ip</a:t>
            </a:r>
            <a:r>
              <a:rPr lang="en-IN" sz="2400" dirty="0"/>
              <a:t> address.</a:t>
            </a:r>
          </a:p>
          <a:p>
            <a:endParaRPr lang="en-IN" sz="2400" dirty="0"/>
          </a:p>
          <a:p>
            <a:r>
              <a:rPr lang="en-IN" sz="2400" dirty="0"/>
              <a:t>On changing this attribute to “no” Network Manager get to know that this connection should </a:t>
            </a:r>
          </a:p>
          <a:p>
            <a:r>
              <a:rPr lang="en-IN" sz="2400" dirty="0"/>
              <a:t>not be assigned by default ipv6 route.</a:t>
            </a:r>
          </a:p>
          <a:p>
            <a:endParaRPr lang="en-IN" sz="2400" dirty="0"/>
          </a:p>
          <a:p>
            <a:r>
              <a:rPr lang="en-IN" sz="2400" dirty="0"/>
              <a:t>#</a:t>
            </a:r>
            <a:r>
              <a:rPr lang="en-IN" sz="2400" b="1" i="1" dirty="0" err="1"/>
              <a:t>nmcli</a:t>
            </a:r>
            <a:r>
              <a:rPr lang="en-IN" sz="2400" b="1" i="1" dirty="0"/>
              <a:t> connection modify &lt;</a:t>
            </a:r>
            <a:r>
              <a:rPr lang="en-IN" sz="2400" b="1" i="1" dirty="0" err="1"/>
              <a:t>con_name</a:t>
            </a:r>
            <a:r>
              <a:rPr lang="en-IN" sz="2400" b="1" i="1" dirty="0"/>
              <a:t>&gt; ipv6.method manual</a:t>
            </a:r>
          </a:p>
          <a:p>
            <a:endParaRPr lang="en-IN" sz="2400" dirty="0"/>
          </a:p>
          <a:p>
            <a:r>
              <a:rPr lang="en-IN" sz="2400" dirty="0"/>
              <a:t>Ex:</a:t>
            </a:r>
          </a:p>
          <a:p>
            <a:r>
              <a:rPr lang="en-IN" sz="2400" dirty="0"/>
              <a:t>#</a:t>
            </a:r>
            <a:r>
              <a:rPr lang="en-IN" sz="2400" dirty="0" err="1"/>
              <a:t>nmcli</a:t>
            </a:r>
            <a:r>
              <a:rPr lang="en-IN" sz="2400" dirty="0"/>
              <a:t> connection modify NS_ipv6 ipv6.method manual</a:t>
            </a:r>
          </a:p>
          <a:p>
            <a:endParaRPr lang="en-IN" dirty="0"/>
          </a:p>
          <a:p>
            <a:r>
              <a:rPr lang="en-IN" dirty="0"/>
              <a:t> </a:t>
            </a:r>
          </a:p>
        </p:txBody>
      </p:sp>
    </p:spTree>
    <p:extLst>
      <p:ext uri="{BB962C8B-B14F-4D97-AF65-F5344CB8AC3E}">
        <p14:creationId xmlns:p14="http://schemas.microsoft.com/office/powerpoint/2010/main" val="412352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257695"/>
            <a:ext cx="11596255" cy="4401205"/>
          </a:xfrm>
          <a:prstGeom prst="rect">
            <a:avLst/>
          </a:prstGeom>
          <a:noFill/>
        </p:spPr>
        <p:txBody>
          <a:bodyPr wrap="square" rtlCol="0">
            <a:spAutoFit/>
          </a:bodyPr>
          <a:lstStyle/>
          <a:p>
            <a:r>
              <a:rPr lang="en-US" sz="2400" b="1" dirty="0"/>
              <a:t>Changing the system host name</a:t>
            </a:r>
          </a:p>
          <a:p>
            <a:endParaRPr lang="en-US" sz="2400" b="1" dirty="0"/>
          </a:p>
          <a:p>
            <a:r>
              <a:rPr lang="en-US" sz="2400" dirty="0"/>
              <a:t>The hostname command displays or temporarily modifies the system's fully qualified host name.</a:t>
            </a:r>
          </a:p>
          <a:p>
            <a:endParaRPr lang="en-US" sz="2400" dirty="0"/>
          </a:p>
          <a:p>
            <a:r>
              <a:rPr lang="en-US" sz="2400" dirty="0"/>
              <a:t>[</a:t>
            </a:r>
            <a:r>
              <a:rPr lang="en-US" sz="2400" dirty="0" err="1"/>
              <a:t>root@host</a:t>
            </a:r>
            <a:r>
              <a:rPr lang="en-US" sz="2400" dirty="0"/>
              <a:t> ~]# hostname</a:t>
            </a:r>
          </a:p>
          <a:p>
            <a:endParaRPr lang="en-US" sz="2400" dirty="0"/>
          </a:p>
          <a:p>
            <a:pPr marL="457200" indent="-457200">
              <a:buFont typeface="Arial" panose="020B0604020202020204" pitchFamily="34" charset="0"/>
              <a:buChar char="•"/>
            </a:pPr>
            <a:r>
              <a:rPr lang="en-US" sz="2800" dirty="0"/>
              <a:t>A static host name may be specified in the /</a:t>
            </a:r>
            <a:r>
              <a:rPr lang="en-US" sz="2800" dirty="0" err="1"/>
              <a:t>etc</a:t>
            </a:r>
            <a:r>
              <a:rPr lang="en-US" sz="2800" dirty="0"/>
              <a:t>/hostname file.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a:t>
            </a:r>
            <a:r>
              <a:rPr lang="en-US" sz="2800" dirty="0" err="1"/>
              <a:t>hostnamectl</a:t>
            </a:r>
            <a:r>
              <a:rPr lang="en-US" sz="2800" dirty="0"/>
              <a:t> command is used to modify this file and may be used to view the status of the system's fully qualified host name. </a:t>
            </a:r>
          </a:p>
        </p:txBody>
      </p:sp>
    </p:spTree>
    <p:extLst>
      <p:ext uri="{BB962C8B-B14F-4D97-AF65-F5344CB8AC3E}">
        <p14:creationId xmlns:p14="http://schemas.microsoft.com/office/powerpoint/2010/main" val="4207747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257695"/>
            <a:ext cx="11596255" cy="2677656"/>
          </a:xfrm>
          <a:prstGeom prst="rect">
            <a:avLst/>
          </a:prstGeom>
          <a:noFill/>
        </p:spPr>
        <p:txBody>
          <a:bodyPr wrap="square" rtlCol="0">
            <a:spAutoFit/>
          </a:bodyPr>
          <a:lstStyle/>
          <a:p>
            <a:r>
              <a:rPr lang="en-US" sz="2400" b="1" dirty="0"/>
              <a:t>Changing the system host name</a:t>
            </a:r>
          </a:p>
          <a:p>
            <a:endParaRPr lang="en-US" sz="2400" b="1" dirty="0"/>
          </a:p>
          <a:p>
            <a:r>
              <a:rPr lang="en-US" sz="2400" dirty="0"/>
              <a:t>[</a:t>
            </a:r>
            <a:r>
              <a:rPr lang="en-US" sz="2400" dirty="0" err="1"/>
              <a:t>root@host</a:t>
            </a:r>
            <a:r>
              <a:rPr lang="en-US" sz="2400" dirty="0"/>
              <a:t> ~]# </a:t>
            </a:r>
            <a:r>
              <a:rPr lang="en-US" sz="2400" dirty="0" err="1"/>
              <a:t>hostnamectl</a:t>
            </a:r>
            <a:r>
              <a:rPr lang="en-US" sz="2400" dirty="0"/>
              <a:t> set-hostname host@example.com</a:t>
            </a:r>
          </a:p>
          <a:p>
            <a:endParaRPr lang="en-US" sz="2400" dirty="0"/>
          </a:p>
          <a:p>
            <a:r>
              <a:rPr lang="en-US" sz="2400" dirty="0"/>
              <a:t>[</a:t>
            </a:r>
            <a:r>
              <a:rPr lang="en-US" sz="2400" dirty="0" err="1"/>
              <a:t>root@host</a:t>
            </a:r>
            <a:r>
              <a:rPr lang="en-US" sz="2400" dirty="0"/>
              <a:t> ~]# </a:t>
            </a:r>
            <a:r>
              <a:rPr lang="en-US" sz="2400" dirty="0" err="1"/>
              <a:t>hostnamectl</a:t>
            </a:r>
            <a:r>
              <a:rPr lang="en-US" sz="2400" dirty="0"/>
              <a:t> status</a:t>
            </a:r>
          </a:p>
          <a:p>
            <a:endParaRPr lang="en-US" sz="2400" dirty="0"/>
          </a:p>
          <a:p>
            <a:r>
              <a:rPr lang="en-US" sz="2400" dirty="0"/>
              <a:t>   Static hostname: host.example.com</a:t>
            </a:r>
          </a:p>
        </p:txBody>
      </p:sp>
    </p:spTree>
    <p:extLst>
      <p:ext uri="{BB962C8B-B14F-4D97-AF65-F5344CB8AC3E}">
        <p14:creationId xmlns:p14="http://schemas.microsoft.com/office/powerpoint/2010/main" val="385764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ip</a:t>
            </a:r>
            <a:r>
              <a:rPr lang="en-US" sz="3200" dirty="0">
                <a:latin typeface="Times New Roman" panose="02020603050405020304" pitchFamily="18" charset="0"/>
                <a:cs typeface="Times New Roman" panose="02020603050405020304" pitchFamily="18" charset="0"/>
              </a:rPr>
              <a:t> link command will list all network interfaces available on your system:</a:t>
            </a:r>
          </a:p>
          <a:p>
            <a:pPr algn="just"/>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user@host</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ip</a:t>
            </a:r>
            <a:r>
              <a:rPr lang="en-US" sz="3200" dirty="0">
                <a:latin typeface="Times New Roman" panose="02020603050405020304" pitchFamily="18" charset="0"/>
                <a:cs typeface="Times New Roman" panose="02020603050405020304" pitchFamily="18" charset="0"/>
              </a:rPr>
              <a:t> link show</a:t>
            </a:r>
          </a:p>
          <a:p>
            <a:pPr algn="just"/>
            <a:r>
              <a:rPr lang="en-US" sz="3200" dirty="0">
                <a:latin typeface="Times New Roman" panose="02020603050405020304" pitchFamily="18" charset="0"/>
                <a:cs typeface="Times New Roman" panose="02020603050405020304" pitchFamily="18" charset="0"/>
              </a:rPr>
              <a:t>1: lo</a:t>
            </a:r>
          </a:p>
          <a:p>
            <a:pPr algn="just"/>
            <a:r>
              <a:rPr lang="en-US" sz="3200" dirty="0">
                <a:latin typeface="Times New Roman" panose="02020603050405020304" pitchFamily="18" charset="0"/>
                <a:cs typeface="Times New Roman" panose="02020603050405020304" pitchFamily="18" charset="0"/>
              </a:rPr>
              <a:t>2: ens3</a:t>
            </a:r>
          </a:p>
          <a:p>
            <a:pPr algn="just"/>
            <a:r>
              <a:rPr lang="en-US" sz="3200" dirty="0">
                <a:latin typeface="Times New Roman" panose="02020603050405020304" pitchFamily="18" charset="0"/>
                <a:cs typeface="Times New Roman" panose="02020603050405020304" pitchFamily="18" charset="0"/>
              </a:rPr>
              <a:t>3: ens4</a:t>
            </a:r>
          </a:p>
          <a:p>
            <a:pPr algn="just"/>
            <a:r>
              <a:rPr lang="en-US" sz="3200" dirty="0">
                <a:latin typeface="Times New Roman" panose="02020603050405020304" pitchFamily="18" charset="0"/>
                <a:cs typeface="Times New Roman" panose="02020603050405020304" pitchFamily="18" charset="0"/>
              </a:rPr>
              <a:t>The server has three network interfaces: lo, which is the loopback device that is connected to the server itself, and two Ethernet interfaces, ens3 and ens4.</a:t>
            </a:r>
          </a:p>
          <a:p>
            <a:pPr algn="just"/>
            <a:r>
              <a:rPr lang="en-US" sz="3200" b="1" dirty="0">
                <a:latin typeface="Times New Roman" panose="02020603050405020304" pitchFamily="18" charset="0"/>
                <a:cs typeface="Times New Roman" panose="02020603050405020304" pitchFamily="18" charset="0"/>
              </a:rPr>
              <a:t>Displaying IP Addresses:  </a:t>
            </a:r>
            <a:r>
              <a:rPr lang="en-US" sz="3200" dirty="0" err="1">
                <a:latin typeface="Times New Roman" panose="02020603050405020304" pitchFamily="18" charset="0"/>
                <a:cs typeface="Times New Roman" panose="02020603050405020304" pitchFamily="18" charset="0"/>
              </a:rPr>
              <a:t>ip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addr</a:t>
            </a:r>
            <a:r>
              <a:rPr lang="en-US" sz="3200" dirty="0">
                <a:latin typeface="Times New Roman" panose="02020603050405020304" pitchFamily="18" charset="0"/>
                <a:cs typeface="Times New Roman" panose="02020603050405020304" pitchFamily="18" charset="0"/>
              </a:rPr>
              <a:t> show ens3</a:t>
            </a: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Gathering Network Interface Information</a:t>
            </a:r>
          </a:p>
        </p:txBody>
      </p:sp>
    </p:spTree>
    <p:extLst>
      <p:ext uri="{BB962C8B-B14F-4D97-AF65-F5344CB8AC3E}">
        <p14:creationId xmlns:p14="http://schemas.microsoft.com/office/powerpoint/2010/main" val="41949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415910" y="643128"/>
            <a:ext cx="10645667" cy="52629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Ip </a:t>
            </a:r>
            <a:r>
              <a:rPr lang="en-US" sz="2800" dirty="0" err="1">
                <a:latin typeface="Times New Roman" panose="02020603050405020304" pitchFamily="18" charset="0"/>
                <a:cs typeface="Times New Roman" panose="02020603050405020304" pitchFamily="18" charset="0"/>
              </a:rPr>
              <a:t>addr</a:t>
            </a:r>
            <a:r>
              <a:rPr lang="en-US" sz="2800" dirty="0">
                <a:latin typeface="Times New Roman" panose="02020603050405020304" pitchFamily="18" charset="0"/>
                <a:cs typeface="Times New Roman" panose="02020603050405020304" pitchFamily="18" charset="0"/>
              </a:rPr>
              <a:t> show ens3: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&lt;BROADCAST,MULTICAST</a:t>
            </a:r>
            <a:r>
              <a:rPr lang="en-US" sz="2800" u="sng" dirty="0">
                <a:latin typeface="Times New Roman" panose="02020603050405020304" pitchFamily="18" charset="0"/>
                <a:cs typeface="Times New Roman" panose="02020603050405020304" pitchFamily="18" charset="0"/>
              </a:rPr>
              <a:t>,</a:t>
            </a:r>
            <a:r>
              <a:rPr lang="en-US" sz="2800" b="1" u="sng" dirty="0">
                <a:solidFill>
                  <a:srgbClr val="FF0000"/>
                </a:solidFill>
                <a:latin typeface="Times New Roman" panose="02020603050405020304" pitchFamily="18" charset="0"/>
                <a:cs typeface="Times New Roman" panose="02020603050405020304" pitchFamily="18" charset="0"/>
              </a:rPr>
              <a:t>1</a:t>
            </a:r>
            <a:r>
              <a:rPr lang="en-US" sz="2800" u="sng" dirty="0">
                <a:latin typeface="Times New Roman" panose="02020603050405020304" pitchFamily="18" charset="0"/>
                <a:cs typeface="Times New Roman" panose="02020603050405020304" pitchFamily="18" charset="0"/>
              </a:rPr>
              <a:t>UP</a:t>
            </a:r>
            <a:r>
              <a:rPr lang="en-US" sz="2800" dirty="0">
                <a:latin typeface="Times New Roman" panose="02020603050405020304" pitchFamily="18" charset="0"/>
                <a:cs typeface="Times New Roman" panose="02020603050405020304" pitchFamily="18" charset="0"/>
              </a:rPr>
              <a:t>,LOWER_UP&gt; </a:t>
            </a:r>
            <a:r>
              <a:rPr lang="en-US" sz="2800" dirty="0" err="1">
                <a:latin typeface="Times New Roman" panose="02020603050405020304" pitchFamily="18" charset="0"/>
                <a:cs typeface="Times New Roman" panose="02020603050405020304" pitchFamily="18" charset="0"/>
              </a:rPr>
              <a:t>mtu</a:t>
            </a:r>
            <a:r>
              <a:rPr lang="en-US" sz="2800" dirty="0">
                <a:latin typeface="Times New Roman" panose="02020603050405020304" pitchFamily="18" charset="0"/>
                <a:cs typeface="Times New Roman" panose="02020603050405020304" pitchFamily="18" charset="0"/>
              </a:rPr>
              <a:t> 1500 </a:t>
            </a:r>
            <a:r>
              <a:rPr lang="en-US" sz="2800" dirty="0" err="1">
                <a:latin typeface="Times New Roman" panose="02020603050405020304" pitchFamily="18" charset="0"/>
                <a:cs typeface="Times New Roman" panose="02020603050405020304" pitchFamily="18" charset="0"/>
              </a:rPr>
              <a:t>qdisc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pfifo_fast</a:t>
            </a:r>
            <a:r>
              <a:rPr lang="en-US" sz="2800" dirty="0">
                <a:latin typeface="Times New Roman" panose="02020603050405020304" pitchFamily="18" charset="0"/>
                <a:cs typeface="Times New Roman" panose="02020603050405020304" pitchFamily="18" charset="0"/>
              </a:rPr>
              <a:t> state UP </a:t>
            </a:r>
            <a:r>
              <a:rPr lang="en-US" sz="2800" dirty="0" err="1">
                <a:latin typeface="Times New Roman" panose="02020603050405020304" pitchFamily="18" charset="0"/>
                <a:cs typeface="Times New Roman" panose="02020603050405020304" pitchFamily="18" charset="0"/>
              </a:rPr>
              <a:t>qlen</a:t>
            </a:r>
            <a:r>
              <a:rPr lang="en-US" sz="2800" dirty="0">
                <a:latin typeface="Times New Roman" panose="02020603050405020304" pitchFamily="18" charset="0"/>
                <a:cs typeface="Times New Roman" panose="02020603050405020304" pitchFamily="18" charset="0"/>
              </a:rPr>
              <a:t> 1000</a:t>
            </a:r>
          </a:p>
          <a:p>
            <a:pPr algn="just"/>
            <a:r>
              <a:rPr lang="en-US" sz="2800" u="sng" dirty="0">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2</a:t>
            </a:r>
            <a:r>
              <a:rPr lang="en-US" sz="2800" u="sng" dirty="0">
                <a:latin typeface="Times New Roman" panose="02020603050405020304" pitchFamily="18" charset="0"/>
                <a:cs typeface="Times New Roman" panose="02020603050405020304" pitchFamily="18" charset="0"/>
              </a:rPr>
              <a:t>link</a:t>
            </a:r>
            <a:r>
              <a:rPr lang="en-US" sz="2800" dirty="0">
                <a:latin typeface="Times New Roman" panose="02020603050405020304" pitchFamily="18" charset="0"/>
                <a:cs typeface="Times New Roman" panose="02020603050405020304" pitchFamily="18" charset="0"/>
              </a:rPr>
              <a:t>/ether 52:54:00:00:00:0b </a:t>
            </a:r>
            <a:r>
              <a:rPr lang="en-US" sz="2800" dirty="0" err="1">
                <a:latin typeface="Times New Roman" panose="02020603050405020304" pitchFamily="18" charset="0"/>
                <a:cs typeface="Times New Roman" panose="02020603050405020304" pitchFamily="18" charset="0"/>
              </a:rPr>
              <a:t>brd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ff:ff:ff:ff:ff:ff</a:t>
            </a:r>
            <a:endParaRPr lang="en-US" sz="2800" dirty="0">
              <a:latin typeface="Times New Roman" panose="02020603050405020304" pitchFamily="18" charset="0"/>
              <a:cs typeface="Times New Roman" panose="02020603050405020304" pitchFamily="18" charset="0"/>
            </a:endParaRPr>
          </a:p>
          <a:p>
            <a:pPr algn="just"/>
            <a:r>
              <a:rPr lang="en-US" sz="2800" u="sng" dirty="0">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3</a:t>
            </a:r>
            <a:r>
              <a:rPr lang="en-US" sz="2800" u="sng" dirty="0">
                <a:latin typeface="Times New Roman" panose="02020603050405020304" pitchFamily="18" charset="0"/>
                <a:cs typeface="Times New Roman" panose="02020603050405020304" pitchFamily="18" charset="0"/>
              </a:rPr>
              <a:t>inet </a:t>
            </a:r>
            <a:r>
              <a:rPr lang="en-US" sz="2800" dirty="0">
                <a:latin typeface="Times New Roman" panose="02020603050405020304" pitchFamily="18" charset="0"/>
                <a:cs typeface="Times New Roman" panose="02020603050405020304" pitchFamily="18" charset="0"/>
              </a:rPr>
              <a:t>192.0.2.2/24 </a:t>
            </a:r>
            <a:r>
              <a:rPr lang="en-US" sz="2800" dirty="0" err="1">
                <a:latin typeface="Times New Roman" panose="02020603050405020304" pitchFamily="18" charset="0"/>
                <a:cs typeface="Times New Roman" panose="02020603050405020304" pitchFamily="18" charset="0"/>
              </a:rPr>
              <a:t>brd</a:t>
            </a:r>
            <a:r>
              <a:rPr lang="en-US" sz="2800" dirty="0">
                <a:latin typeface="Times New Roman" panose="02020603050405020304" pitchFamily="18" charset="0"/>
                <a:cs typeface="Times New Roman" panose="02020603050405020304" pitchFamily="18" charset="0"/>
              </a:rPr>
              <a:t> 192.0.2.255 scope global ens3        </a:t>
            </a:r>
            <a:r>
              <a:rPr lang="en-US" sz="2800" dirty="0" err="1">
                <a:latin typeface="Times New Roman" panose="02020603050405020304" pitchFamily="18" charset="0"/>
                <a:cs typeface="Times New Roman" panose="02020603050405020304" pitchFamily="18" charset="0"/>
              </a:rPr>
              <a:t>valid_lft</a:t>
            </a:r>
            <a:r>
              <a:rPr lang="en-US" sz="2800" dirty="0">
                <a:latin typeface="Times New Roman" panose="02020603050405020304" pitchFamily="18" charset="0"/>
                <a:cs typeface="Times New Roman" panose="02020603050405020304" pitchFamily="18" charset="0"/>
              </a:rPr>
              <a:t> forever </a:t>
            </a:r>
            <a:r>
              <a:rPr lang="en-US" sz="2800" dirty="0" err="1">
                <a:latin typeface="Times New Roman" panose="02020603050405020304" pitchFamily="18" charset="0"/>
                <a:cs typeface="Times New Roman" panose="02020603050405020304" pitchFamily="18" charset="0"/>
              </a:rPr>
              <a:t>preferred_lft</a:t>
            </a:r>
            <a:r>
              <a:rPr lang="en-US" sz="2800" dirty="0">
                <a:latin typeface="Times New Roman" panose="02020603050405020304" pitchFamily="18" charset="0"/>
                <a:cs typeface="Times New Roman" panose="02020603050405020304" pitchFamily="18" charset="0"/>
              </a:rPr>
              <a:t> forever</a:t>
            </a:r>
          </a:p>
          <a:p>
            <a:pPr algn="just"/>
            <a:r>
              <a:rPr lang="en-US" sz="2800" u="sng" dirty="0">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4</a:t>
            </a:r>
            <a:r>
              <a:rPr lang="en-US" sz="2800" u="sng" dirty="0">
                <a:latin typeface="Times New Roman" panose="02020603050405020304" pitchFamily="18" charset="0"/>
                <a:cs typeface="Times New Roman" panose="02020603050405020304" pitchFamily="18" charset="0"/>
              </a:rPr>
              <a:t>inet6 </a:t>
            </a:r>
            <a:r>
              <a:rPr lang="en-US" sz="2800" dirty="0">
                <a:latin typeface="Times New Roman" panose="02020603050405020304" pitchFamily="18" charset="0"/>
                <a:cs typeface="Times New Roman" panose="02020603050405020304" pitchFamily="18" charset="0"/>
              </a:rPr>
              <a:t>2001:db8:0:1:5054:ff:fe00:b/64 scope global        </a:t>
            </a:r>
            <a:r>
              <a:rPr lang="en-US" sz="2800" dirty="0" err="1">
                <a:latin typeface="Times New Roman" panose="02020603050405020304" pitchFamily="18" charset="0"/>
                <a:cs typeface="Times New Roman" panose="02020603050405020304" pitchFamily="18" charset="0"/>
              </a:rPr>
              <a:t>valid_lft</a:t>
            </a:r>
            <a:r>
              <a:rPr lang="en-US" sz="2800" dirty="0">
                <a:latin typeface="Times New Roman" panose="02020603050405020304" pitchFamily="18" charset="0"/>
                <a:cs typeface="Times New Roman" panose="02020603050405020304" pitchFamily="18" charset="0"/>
              </a:rPr>
              <a:t> forever </a:t>
            </a:r>
            <a:r>
              <a:rPr lang="en-US" sz="2800" dirty="0" err="1">
                <a:latin typeface="Times New Roman" panose="02020603050405020304" pitchFamily="18" charset="0"/>
                <a:cs typeface="Times New Roman" panose="02020603050405020304" pitchFamily="18" charset="0"/>
              </a:rPr>
              <a:t>preferred_lft</a:t>
            </a:r>
            <a:r>
              <a:rPr lang="en-US" sz="2800" dirty="0">
                <a:latin typeface="Times New Roman" panose="02020603050405020304" pitchFamily="18" charset="0"/>
                <a:cs typeface="Times New Roman" panose="02020603050405020304" pitchFamily="18" charset="0"/>
              </a:rPr>
              <a:t> forever</a:t>
            </a:r>
          </a:p>
          <a:p>
            <a:pPr algn="just"/>
            <a:r>
              <a:rPr lang="en-US" sz="2800" b="1" u="sng" dirty="0">
                <a:solidFill>
                  <a:srgbClr val="FF0000"/>
                </a:solidFill>
                <a:latin typeface="Times New Roman" panose="02020603050405020304" pitchFamily="18" charset="0"/>
                <a:cs typeface="Times New Roman" panose="02020603050405020304" pitchFamily="18" charset="0"/>
              </a:rPr>
              <a:t>    5</a:t>
            </a:r>
            <a:r>
              <a:rPr lang="en-US" sz="2800" u="sng" dirty="0">
                <a:latin typeface="Times New Roman" panose="02020603050405020304" pitchFamily="18" charset="0"/>
                <a:cs typeface="Times New Roman" panose="02020603050405020304" pitchFamily="18" charset="0"/>
              </a:rPr>
              <a:t>inet6 </a:t>
            </a:r>
            <a:r>
              <a:rPr lang="en-US" sz="2800" dirty="0">
                <a:latin typeface="Times New Roman" panose="02020603050405020304" pitchFamily="18" charset="0"/>
                <a:cs typeface="Times New Roman" panose="02020603050405020304" pitchFamily="18" charset="0"/>
              </a:rPr>
              <a:t>fe80::5054:ff:fe00:b/64 scope link        </a:t>
            </a:r>
            <a:r>
              <a:rPr lang="en-US" sz="2800" dirty="0" err="1">
                <a:latin typeface="Times New Roman" panose="02020603050405020304" pitchFamily="18" charset="0"/>
                <a:cs typeface="Times New Roman" panose="02020603050405020304" pitchFamily="18" charset="0"/>
              </a:rPr>
              <a:t>valid_lft</a:t>
            </a:r>
            <a:r>
              <a:rPr lang="en-US" sz="2800" dirty="0">
                <a:latin typeface="Times New Roman" panose="02020603050405020304" pitchFamily="18" charset="0"/>
                <a:cs typeface="Times New Roman" panose="02020603050405020304" pitchFamily="18" charset="0"/>
              </a:rPr>
              <a:t> forever </a:t>
            </a:r>
            <a:r>
              <a:rPr lang="en-US" sz="2800" dirty="0" err="1">
                <a:latin typeface="Times New Roman" panose="02020603050405020304" pitchFamily="18" charset="0"/>
                <a:cs typeface="Times New Roman" panose="02020603050405020304" pitchFamily="18" charset="0"/>
              </a:rPr>
              <a:t>preferred_lft</a:t>
            </a:r>
            <a:r>
              <a:rPr lang="en-US" sz="2800" dirty="0">
                <a:latin typeface="Times New Roman" panose="02020603050405020304" pitchFamily="18" charset="0"/>
                <a:cs typeface="Times New Roman" panose="02020603050405020304" pitchFamily="18" charset="0"/>
              </a:rPr>
              <a:t> forever</a:t>
            </a:r>
          </a:p>
          <a:p>
            <a:pPr algn="just"/>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Gathering Network Interface Information</a:t>
            </a:r>
          </a:p>
        </p:txBody>
      </p:sp>
    </p:spTree>
    <p:extLst>
      <p:ext uri="{BB962C8B-B14F-4D97-AF65-F5344CB8AC3E}">
        <p14:creationId xmlns:p14="http://schemas.microsoft.com/office/powerpoint/2010/main" val="104699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584775"/>
          </a:xfrm>
          <a:prstGeom prst="rect">
            <a:avLst/>
          </a:prstGeom>
          <a:noFill/>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Gathering Network Interface Information</a:t>
            </a:r>
          </a:p>
        </p:txBody>
      </p:sp>
      <p:sp>
        <p:nvSpPr>
          <p:cNvPr id="5" name="TextBox 4">
            <a:extLst>
              <a:ext uri="{FF2B5EF4-FFF2-40B4-BE49-F238E27FC236}">
                <a16:creationId xmlns:a16="http://schemas.microsoft.com/office/drawing/2014/main" id="{12574C19-DC74-D7B4-C576-528A4F13DF59}"/>
              </a:ext>
            </a:extLst>
          </p:cNvPr>
          <p:cNvSpPr txBox="1"/>
          <p:nvPr/>
        </p:nvSpPr>
        <p:spPr>
          <a:xfrm>
            <a:off x="275208" y="743076"/>
            <a:ext cx="11751815" cy="5262979"/>
          </a:xfrm>
          <a:prstGeom prst="rect">
            <a:avLst/>
          </a:prstGeom>
          <a:noFill/>
        </p:spPr>
        <p:txBody>
          <a:bodyPr wrap="square">
            <a:spAutoFit/>
          </a:bodyPr>
          <a:lstStyle/>
          <a:p>
            <a:pPr algn="just"/>
            <a:r>
              <a:rPr lang="en-US" sz="2800" dirty="0"/>
              <a:t>1. An active interface is UP.</a:t>
            </a:r>
          </a:p>
          <a:p>
            <a:pPr algn="just"/>
            <a:endParaRPr lang="en-US" sz="2800" dirty="0"/>
          </a:p>
          <a:p>
            <a:pPr algn="just"/>
            <a:r>
              <a:rPr lang="en-US" sz="2800" dirty="0"/>
              <a:t>2. The link/ether line specifies the hardware (MAC) address of the device.</a:t>
            </a:r>
          </a:p>
          <a:p>
            <a:pPr algn="just"/>
            <a:endParaRPr lang="en-US" sz="2800" dirty="0"/>
          </a:p>
          <a:p>
            <a:pPr algn="just"/>
            <a:r>
              <a:rPr lang="en-US" sz="2800" dirty="0"/>
              <a:t>3. The </a:t>
            </a:r>
            <a:r>
              <a:rPr lang="en-US" sz="2800" dirty="0" err="1"/>
              <a:t>inet</a:t>
            </a:r>
            <a:r>
              <a:rPr lang="en-US" sz="2800" dirty="0"/>
              <a:t> line shows an IPv4 address, its network prefix length, and scope.</a:t>
            </a:r>
          </a:p>
          <a:p>
            <a:pPr algn="just"/>
            <a:endParaRPr lang="en-US" sz="2800" dirty="0"/>
          </a:p>
          <a:p>
            <a:pPr algn="just"/>
            <a:r>
              <a:rPr lang="en-US" sz="2800" dirty="0"/>
              <a:t>4. The inet6 line shows an IPv6 address, its network prefix length, and scope. This address is of global scope and is normally used.</a:t>
            </a:r>
          </a:p>
          <a:p>
            <a:pPr algn="just"/>
            <a:endParaRPr lang="en-US" sz="2800" dirty="0"/>
          </a:p>
          <a:p>
            <a:pPr algn="just"/>
            <a:r>
              <a:rPr lang="en-US" sz="2800" dirty="0"/>
              <a:t>5. This inet6 line shows that the interface has an IPv6 address of link scope that can only be used for communication on the local Ethernet link.</a:t>
            </a:r>
          </a:p>
          <a:p>
            <a:pPr algn="just"/>
            <a:endParaRPr lang="en-US" sz="2800" dirty="0"/>
          </a:p>
        </p:txBody>
      </p:sp>
    </p:spTree>
    <p:extLst>
      <p:ext uri="{BB962C8B-B14F-4D97-AF65-F5344CB8AC3E}">
        <p14:creationId xmlns:p14="http://schemas.microsoft.com/office/powerpoint/2010/main" val="257275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409342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ip</a:t>
            </a:r>
            <a:r>
              <a:rPr lang="en-US" sz="2800" dirty="0">
                <a:latin typeface="Times New Roman" panose="02020603050405020304" pitchFamily="18" charset="0"/>
                <a:cs typeface="Times New Roman" panose="02020603050405020304" pitchFamily="18" charset="0"/>
              </a:rPr>
              <a:t> command may also be used to show statistics about network performance.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Counters for each network interface can be used to identify the presence of network issues. The counters record statistics for things like the number of received (RX) and transmitted (TX) packets, packet errors, and packets that were dropped.</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user@host</a:t>
            </a:r>
            <a:r>
              <a:rPr lang="en-US" sz="2800" dirty="0">
                <a:latin typeface="Times New Roman" panose="02020603050405020304" pitchFamily="18" charset="0"/>
                <a:cs typeface="Times New Roman" panose="02020603050405020304" pitchFamily="18" charset="0"/>
              </a:rPr>
              <a:t> ~]$ </a:t>
            </a:r>
            <a:r>
              <a:rPr lang="en-US" sz="3600" b="1" dirty="0" err="1">
                <a:latin typeface="Times New Roman" panose="02020603050405020304" pitchFamily="18" charset="0"/>
                <a:cs typeface="Times New Roman" panose="02020603050405020304" pitchFamily="18" charset="0"/>
              </a:rPr>
              <a:t>ip</a:t>
            </a:r>
            <a:r>
              <a:rPr lang="en-US" sz="3600" b="1" dirty="0">
                <a:latin typeface="Times New Roman" panose="02020603050405020304" pitchFamily="18" charset="0"/>
                <a:cs typeface="Times New Roman" panose="02020603050405020304" pitchFamily="18" charset="0"/>
              </a:rPr>
              <a:t> -s link show ens3</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Displaying Performance Statistics</a:t>
            </a:r>
          </a:p>
        </p:txBody>
      </p:sp>
    </p:spTree>
    <p:extLst>
      <p:ext uri="{BB962C8B-B14F-4D97-AF65-F5344CB8AC3E}">
        <p14:creationId xmlns:p14="http://schemas.microsoft.com/office/powerpoint/2010/main" val="179172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441A2-1142-4A2E-A22D-7418B1394BD5}"/>
              </a:ext>
            </a:extLst>
          </p:cNvPr>
          <p:cNvSpPr txBox="1"/>
          <p:nvPr/>
        </p:nvSpPr>
        <p:spPr>
          <a:xfrm>
            <a:off x="593463" y="1291198"/>
            <a:ext cx="10506974" cy="403187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ping command is used to test connectivity</a:t>
            </a:r>
          </a:p>
          <a:p>
            <a:pPr algn="just"/>
            <a:r>
              <a:rPr lang="en-US" sz="3200" b="1" dirty="0">
                <a:latin typeface="Times New Roman" panose="02020603050405020304" pitchFamily="18" charset="0"/>
                <a:cs typeface="Times New Roman" panose="02020603050405020304" pitchFamily="18" charset="0"/>
              </a:rPr>
              <a:t>ping -c3  google.com</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ping6 command is the IPv6 version of ping in Red Hat Enterprise Linux. It communicates over IPv6 and takes IPv6 addresses, but otherwise works like ping.</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user@host</a:t>
            </a:r>
            <a:r>
              <a:rPr lang="en-US" sz="3200" dirty="0">
                <a:latin typeface="Times New Roman" panose="02020603050405020304" pitchFamily="18" charset="0"/>
                <a:cs typeface="Times New Roman" panose="02020603050405020304" pitchFamily="18" charset="0"/>
              </a:rPr>
              <a:t> ~]$ ping6 2001:db8:0:1::1</a:t>
            </a:r>
          </a:p>
        </p:txBody>
      </p:sp>
      <p:sp>
        <p:nvSpPr>
          <p:cNvPr id="3" name="TextBox 2">
            <a:extLst>
              <a:ext uri="{FF2B5EF4-FFF2-40B4-BE49-F238E27FC236}">
                <a16:creationId xmlns:a16="http://schemas.microsoft.com/office/drawing/2014/main" id="{2283FC98-7C4F-6644-135F-DD86D98A3D31}"/>
              </a:ext>
            </a:extLst>
          </p:cNvPr>
          <p:cNvSpPr txBox="1"/>
          <p:nvPr/>
        </p:nvSpPr>
        <p:spPr>
          <a:xfrm>
            <a:off x="1014274" y="281411"/>
            <a:ext cx="822738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Checking Connectivity Between Hosts</a:t>
            </a:r>
          </a:p>
        </p:txBody>
      </p:sp>
    </p:spTree>
    <p:extLst>
      <p:ext uri="{BB962C8B-B14F-4D97-AF65-F5344CB8AC3E}">
        <p14:creationId xmlns:p14="http://schemas.microsoft.com/office/powerpoint/2010/main" val="28291145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1304</TotalTime>
  <Words>2933</Words>
  <Application>Microsoft Office PowerPoint</Application>
  <PresentationFormat>Widescreen</PresentationFormat>
  <Paragraphs>381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vt:lpstr>
      <vt:lpstr>Arial Black</vt:lpstr>
      <vt:lpstr>Calibri</vt:lpstr>
      <vt:lpstr>Calibri Light</vt:lpstr>
      <vt:lpstr>Times New Roman</vt:lpstr>
      <vt:lpstr>Retrospect</vt:lpstr>
      <vt:lpstr>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Gunreddy Sasidhar Reddy</dc:creator>
  <cp:lastModifiedBy>Navjot Kaur</cp:lastModifiedBy>
  <cp:revision>61</cp:revision>
  <dcterms:created xsi:type="dcterms:W3CDTF">2021-11-25T12:01:13Z</dcterms:created>
  <dcterms:modified xsi:type="dcterms:W3CDTF">2022-11-07T16:09:53Z</dcterms:modified>
</cp:coreProperties>
</file>