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339" r:id="rId2"/>
    <p:sldId id="257" r:id="rId3"/>
    <p:sldId id="356" r:id="rId4"/>
    <p:sldId id="288" r:id="rId5"/>
    <p:sldId id="476" r:id="rId6"/>
    <p:sldId id="289" r:id="rId7"/>
    <p:sldId id="310" r:id="rId8"/>
    <p:sldId id="357" r:id="rId9"/>
    <p:sldId id="358" r:id="rId10"/>
    <p:sldId id="359" r:id="rId11"/>
    <p:sldId id="360" r:id="rId12"/>
    <p:sldId id="361" r:id="rId13"/>
    <p:sldId id="362" r:id="rId14"/>
    <p:sldId id="435" r:id="rId15"/>
    <p:sldId id="311" r:id="rId16"/>
    <p:sldId id="363" r:id="rId17"/>
    <p:sldId id="364" r:id="rId18"/>
    <p:sldId id="436" r:id="rId19"/>
    <p:sldId id="365" r:id="rId20"/>
    <p:sldId id="479" r:id="rId21"/>
    <p:sldId id="480" r:id="rId22"/>
    <p:sldId id="478" r:id="rId23"/>
    <p:sldId id="366" r:id="rId24"/>
    <p:sldId id="437" r:id="rId25"/>
    <p:sldId id="438" r:id="rId26"/>
    <p:sldId id="4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84A725-6FDC-421C-A6C7-38236E1CAD31}" type="datetimeFigureOut">
              <a:rPr lang="en-US" smtClean="0"/>
              <a:pPr/>
              <a:t>8/17/2022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F96139-4DA1-42F6-AB2C-71FCDD4684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4F1657-B15D-4158-B40A-094893CD592E}"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4F1657-B15D-4158-B40A-094893CD592E}"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4F1657-B15D-4158-B40A-094893CD592E}"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4F1657-B15D-4158-B40A-094893CD592E}"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F1657-B15D-4158-B40A-094893CD592E}"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4F1657-B15D-4158-B40A-094893CD592E}" type="datetimeFigureOut">
              <a:rPr lang="en-US" smtClean="0"/>
              <a:pPr/>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4F1657-B15D-4158-B40A-094893CD592E}" type="datetimeFigureOut">
              <a:rPr lang="en-US" smtClean="0"/>
              <a:pPr/>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4F1657-B15D-4158-B40A-094893CD592E}" type="datetimeFigureOut">
              <a:rPr lang="en-US" smtClean="0"/>
              <a:pPr/>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F1657-B15D-4158-B40A-094893CD592E}" type="datetimeFigureOut">
              <a:rPr lang="en-US" smtClean="0"/>
              <a:pPr/>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4F1657-B15D-4158-B40A-094893CD592E}" type="datetimeFigureOut">
              <a:rPr lang="en-US" smtClean="0"/>
              <a:pPr/>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4F1657-B15D-4158-B40A-094893CD592E}" type="datetimeFigureOut">
              <a:rPr lang="en-US" smtClean="0"/>
              <a:pPr/>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F1657-B15D-4158-B40A-094893CD592E}" type="datetimeFigureOut">
              <a:rPr lang="en-US" smtClean="0"/>
              <a:pPr/>
              <a:t>8/17/2022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1B0F5-FA97-4A78-994C-5D5AEE372A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t>MANAGING FILES FROM THE</a:t>
            </a:r>
            <a:br>
              <a:rPr lang="en-US" sz="6600" dirty="0"/>
            </a:br>
            <a:r>
              <a:rPr lang="en-US" sz="6600" dirty="0"/>
              <a:t>COMMAND LINE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2238"/>
            <a:ext cx="8229600" cy="868362"/>
          </a:xfrm>
        </p:spPr>
        <p:txBody>
          <a:bodyPr>
            <a:normAutofit fontScale="90000"/>
          </a:bodyPr>
          <a:lstStyle/>
          <a:p>
            <a:pPr algn="l"/>
            <a:r>
              <a:rPr lang="pt-BR" dirty="0"/>
              <a:t>Managing Files Using Command </a:t>
            </a:r>
            <a:br>
              <a:rPr lang="pt-BR" dirty="0"/>
            </a:br>
            <a:r>
              <a:rPr lang="pt-BR" dirty="0"/>
              <a:t>- Line Tools</a:t>
            </a:r>
            <a:endParaRPr lang="en-US" dirty="0"/>
          </a:p>
        </p:txBody>
      </p:sp>
      <p:pic>
        <p:nvPicPr>
          <p:cNvPr id="5122" name="Picture 2"/>
          <p:cNvPicPr>
            <a:picLocks noChangeAspect="1" noChangeArrowheads="1"/>
          </p:cNvPicPr>
          <p:nvPr/>
        </p:nvPicPr>
        <p:blipFill>
          <a:blip r:embed="rId2"/>
          <a:srcRect/>
          <a:stretch>
            <a:fillRect/>
          </a:stretch>
        </p:blipFill>
        <p:spPr bwMode="auto">
          <a:xfrm>
            <a:off x="0" y="685800"/>
            <a:ext cx="8934450" cy="5791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t>Create directory</a:t>
            </a:r>
            <a:endParaRPr lang="en-US" dirty="0"/>
          </a:p>
        </p:txBody>
      </p:sp>
      <p:sp>
        <p:nvSpPr>
          <p:cNvPr id="7" name="Rectangle 6"/>
          <p:cNvSpPr/>
          <p:nvPr/>
        </p:nvSpPr>
        <p:spPr>
          <a:xfrm>
            <a:off x="0" y="1066800"/>
            <a:ext cx="9144000" cy="3970318"/>
          </a:xfrm>
          <a:prstGeom prst="rect">
            <a:avLst/>
          </a:prstGeom>
        </p:spPr>
        <p:txBody>
          <a:bodyPr wrap="square">
            <a:spAutoFit/>
          </a:bodyPr>
          <a:lstStyle/>
          <a:p>
            <a:pPr algn="just"/>
            <a:r>
              <a:rPr lang="pt-BR" sz="2800" dirty="0"/>
              <a:t>The mkdir command creates one or more directories or subdirectories , generating errors if the file name already exists or when attempting to create a directory in a parent directory that doesn’t exist. </a:t>
            </a:r>
          </a:p>
          <a:p>
            <a:pPr algn="just"/>
            <a:endParaRPr lang="pt-BR" sz="2800" dirty="0"/>
          </a:p>
          <a:p>
            <a:pPr algn="just"/>
            <a:r>
              <a:rPr lang="pt-BR" sz="2800" dirty="0"/>
              <a:t>The </a:t>
            </a:r>
            <a:r>
              <a:rPr lang="pt-BR" sz="2800" b="1" dirty="0"/>
              <a:t>-p parent </a:t>
            </a:r>
            <a:r>
              <a:rPr lang="pt-BR" sz="2800" dirty="0"/>
              <a:t>option creates missing parent directories for the requested destination. Be cautious when using mkdir - p, since accidental spelling mistakes create unintended directories without generating error messages.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t>mkdir</a:t>
            </a:r>
            <a:endParaRPr lang="en-US" dirty="0"/>
          </a:p>
        </p:txBody>
      </p:sp>
      <p:pic>
        <p:nvPicPr>
          <p:cNvPr id="6146" name="Picture 2"/>
          <p:cNvPicPr>
            <a:picLocks noChangeAspect="1" noChangeArrowheads="1"/>
          </p:cNvPicPr>
          <p:nvPr/>
        </p:nvPicPr>
        <p:blipFill>
          <a:blip r:embed="rId2"/>
          <a:srcRect/>
          <a:stretch>
            <a:fillRect/>
          </a:stretch>
        </p:blipFill>
        <p:spPr bwMode="auto">
          <a:xfrm>
            <a:off x="1371600" y="1295400"/>
            <a:ext cx="5505450" cy="484771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t>cp: Copy Content</a:t>
            </a:r>
            <a:endParaRPr lang="en-US" dirty="0"/>
          </a:p>
        </p:txBody>
      </p:sp>
      <p:sp>
        <p:nvSpPr>
          <p:cNvPr id="4" name="Rectangle 3"/>
          <p:cNvSpPr/>
          <p:nvPr/>
        </p:nvSpPr>
        <p:spPr>
          <a:xfrm>
            <a:off x="381000" y="1311057"/>
            <a:ext cx="8458200" cy="3108543"/>
          </a:xfrm>
          <a:prstGeom prst="rect">
            <a:avLst/>
          </a:prstGeom>
        </p:spPr>
        <p:txBody>
          <a:bodyPr wrap="square">
            <a:spAutoFit/>
          </a:bodyPr>
          <a:lstStyle/>
          <a:p>
            <a:r>
              <a:rPr lang="en-US" sz="2800" dirty="0"/>
              <a:t>When copying multiple files with one command, the last argument must be a directory. Copied files retain their original names in the new directory. Conflicting file names that exist at a destination may be overwritten.</a:t>
            </a:r>
          </a:p>
          <a:p>
            <a:endParaRPr lang="en-US" sz="2800" dirty="0"/>
          </a:p>
          <a:p>
            <a:r>
              <a:rPr lang="en-US" sz="2800" dirty="0"/>
              <a:t>Copying non-empty directories, with contents, requires the  </a:t>
            </a:r>
            <a:r>
              <a:rPr lang="en-US" sz="2800" b="1" dirty="0"/>
              <a:t>-r recursive option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t>cp: Copy Content</a:t>
            </a:r>
            <a:endParaRPr lang="en-US" dirty="0"/>
          </a:p>
        </p:txBody>
      </p:sp>
      <p:pic>
        <p:nvPicPr>
          <p:cNvPr id="7170" name="Picture 2"/>
          <p:cNvPicPr>
            <a:picLocks noChangeAspect="1" noChangeArrowheads="1"/>
          </p:cNvPicPr>
          <p:nvPr/>
        </p:nvPicPr>
        <p:blipFill>
          <a:blip r:embed="rId2"/>
          <a:srcRect/>
          <a:stretch>
            <a:fillRect/>
          </a:stretch>
        </p:blipFill>
        <p:spPr bwMode="auto">
          <a:xfrm>
            <a:off x="376238" y="1524000"/>
            <a:ext cx="8391525" cy="255746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Autofit/>
          </a:bodyPr>
          <a:lstStyle/>
          <a:p>
            <a:pPr algn="l"/>
            <a:r>
              <a:rPr lang="en-US" sz="3200" b="1" dirty="0" err="1"/>
              <a:t>mv</a:t>
            </a:r>
            <a:r>
              <a:rPr lang="en-US" sz="3200" b="1" dirty="0"/>
              <a:t> command</a:t>
            </a:r>
          </a:p>
        </p:txBody>
      </p:sp>
      <p:sp>
        <p:nvSpPr>
          <p:cNvPr id="3" name="Content Placeholder 2"/>
          <p:cNvSpPr>
            <a:spLocks noGrp="1"/>
          </p:cNvSpPr>
          <p:nvPr>
            <p:ph idx="1"/>
          </p:nvPr>
        </p:nvSpPr>
        <p:spPr>
          <a:xfrm>
            <a:off x="457200" y="1066800"/>
            <a:ext cx="8229600" cy="2895600"/>
          </a:xfrm>
        </p:spPr>
        <p:txBody>
          <a:bodyPr>
            <a:normAutofit/>
          </a:bodyPr>
          <a:lstStyle/>
          <a:p>
            <a:r>
              <a:rPr lang="pt-BR" sz="2800" dirty="0"/>
              <a:t>The mv command renames files in the same directory, or relocates files to a new directory. </a:t>
            </a:r>
          </a:p>
          <a:p>
            <a:r>
              <a:rPr lang="pt-BR" sz="2800" dirty="0"/>
              <a:t>File contents remain unchanged. </a:t>
            </a:r>
          </a:p>
          <a:p>
            <a:r>
              <a:rPr lang="pt-BR" sz="2800" dirty="0"/>
              <a:t>Files moved to a different file system require creating a new file by copying the source file, then deleting the source file. </a:t>
            </a:r>
          </a:p>
        </p:txBody>
      </p:sp>
      <p:pic>
        <p:nvPicPr>
          <p:cNvPr id="8194" name="Picture 2"/>
          <p:cNvPicPr>
            <a:picLocks noChangeAspect="1" noChangeArrowheads="1"/>
          </p:cNvPicPr>
          <p:nvPr/>
        </p:nvPicPr>
        <p:blipFill>
          <a:blip r:embed="rId2"/>
          <a:srcRect/>
          <a:stretch>
            <a:fillRect/>
          </a:stretch>
        </p:blipFill>
        <p:spPr bwMode="auto">
          <a:xfrm>
            <a:off x="152400" y="4191000"/>
            <a:ext cx="8596423" cy="1143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Autofit/>
          </a:bodyPr>
          <a:lstStyle/>
          <a:p>
            <a:pPr algn="l"/>
            <a:r>
              <a:rPr lang="pt-BR" sz="3200" b="1" dirty="0"/>
              <a:t>Remove files and directories</a:t>
            </a:r>
            <a:endParaRPr lang="en-US" sz="3200" b="1" dirty="0"/>
          </a:p>
        </p:txBody>
      </p:sp>
      <p:sp>
        <p:nvSpPr>
          <p:cNvPr id="3" name="Content Placeholder 2"/>
          <p:cNvSpPr>
            <a:spLocks noGrp="1"/>
          </p:cNvSpPr>
          <p:nvPr>
            <p:ph idx="1"/>
          </p:nvPr>
        </p:nvSpPr>
        <p:spPr>
          <a:xfrm>
            <a:off x="457200" y="1066800"/>
            <a:ext cx="8229600" cy="5562600"/>
          </a:xfrm>
        </p:spPr>
        <p:txBody>
          <a:bodyPr>
            <a:normAutofit/>
          </a:bodyPr>
          <a:lstStyle/>
          <a:p>
            <a:pPr>
              <a:buNone/>
            </a:pPr>
            <a:r>
              <a:rPr lang="pt-BR" dirty="0"/>
              <a:t>rmdir</a:t>
            </a:r>
          </a:p>
          <a:p>
            <a:pPr>
              <a:buNone/>
            </a:pPr>
            <a:r>
              <a:rPr lang="pt-BR" dirty="0"/>
              <a:t>rm –r</a:t>
            </a:r>
          </a:p>
          <a:p>
            <a:pPr>
              <a:buNone/>
            </a:pPr>
            <a:r>
              <a:rPr lang="pt-BR" dirty="0"/>
              <a:t>rm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81800" cy="990600"/>
          </a:xfrm>
        </p:spPr>
        <p:txBody>
          <a:bodyPr>
            <a:noAutofit/>
          </a:bodyPr>
          <a:lstStyle/>
          <a:p>
            <a:r>
              <a:rPr lang="pt-BR" sz="3200" b="1" dirty="0"/>
              <a:t>Matching File Names Using Path Name</a:t>
            </a:r>
            <a:br>
              <a:rPr lang="pt-BR" sz="3200" b="1" dirty="0"/>
            </a:br>
            <a:r>
              <a:rPr lang="pt-BR" sz="3200" b="1" dirty="0"/>
              <a:t>Expansion</a:t>
            </a:r>
            <a:endParaRPr lang="en-US" sz="3200" b="1" dirty="0"/>
          </a:p>
        </p:txBody>
      </p:sp>
      <p:sp>
        <p:nvSpPr>
          <p:cNvPr id="3" name="Content Placeholder 2"/>
          <p:cNvSpPr>
            <a:spLocks noGrp="1"/>
          </p:cNvSpPr>
          <p:nvPr>
            <p:ph idx="1"/>
          </p:nvPr>
        </p:nvSpPr>
        <p:spPr>
          <a:xfrm>
            <a:off x="0" y="1066800"/>
            <a:ext cx="8686800" cy="5562600"/>
          </a:xfrm>
        </p:spPr>
        <p:txBody>
          <a:bodyPr>
            <a:normAutofit/>
          </a:bodyPr>
          <a:lstStyle/>
          <a:p>
            <a:pPr>
              <a:buNone/>
            </a:pPr>
            <a:r>
              <a:rPr lang="en-US" b="1" dirty="0"/>
              <a:t>File </a:t>
            </a:r>
            <a:r>
              <a:rPr lang="en-US" b="1" dirty="0" err="1"/>
              <a:t>globbing</a:t>
            </a:r>
            <a:r>
              <a:rPr lang="en-US" b="1" dirty="0"/>
              <a:t>: path name expansion</a:t>
            </a:r>
          </a:p>
          <a:p>
            <a:pPr>
              <a:buNone/>
            </a:pPr>
            <a:r>
              <a:rPr lang="pt-BR" dirty="0"/>
              <a:t>The Bash shell has a path name - matching capability called globbing.</a:t>
            </a:r>
          </a:p>
          <a:p>
            <a:pPr>
              <a:buNone/>
            </a:pPr>
            <a:r>
              <a:rPr lang="pt-BR" b="1" dirty="0"/>
              <a:t>Uses </a:t>
            </a:r>
            <a:r>
              <a:rPr lang="en-US" dirty="0"/>
              <a:t>pattern matching or " wild cards "</a:t>
            </a:r>
            <a:endParaRPr lang="pt-BR"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81800" cy="990600"/>
          </a:xfrm>
        </p:spPr>
        <p:txBody>
          <a:bodyPr>
            <a:noAutofit/>
          </a:bodyPr>
          <a:lstStyle/>
          <a:p>
            <a:r>
              <a:rPr lang="pt-BR" sz="3200" b="1" dirty="0"/>
              <a:t>Matching File Names Using Path Name</a:t>
            </a:r>
            <a:br>
              <a:rPr lang="pt-BR" sz="3200" b="1" dirty="0"/>
            </a:br>
            <a:r>
              <a:rPr lang="pt-BR" sz="3200" b="1" dirty="0"/>
              <a:t>Expansion</a:t>
            </a:r>
            <a:endParaRPr lang="en-US" sz="3200" b="1" dirty="0"/>
          </a:p>
        </p:txBody>
      </p:sp>
      <p:pic>
        <p:nvPicPr>
          <p:cNvPr id="9218" name="Picture 2"/>
          <p:cNvPicPr>
            <a:picLocks noChangeAspect="1" noChangeArrowheads="1"/>
          </p:cNvPicPr>
          <p:nvPr/>
        </p:nvPicPr>
        <p:blipFill>
          <a:blip r:embed="rId2"/>
          <a:srcRect/>
          <a:stretch>
            <a:fillRect/>
          </a:stretch>
        </p:blipFill>
        <p:spPr bwMode="auto">
          <a:xfrm>
            <a:off x="304800" y="990599"/>
            <a:ext cx="7677150" cy="537273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8816"/>
            <a:ext cx="8229600" cy="990600"/>
          </a:xfrm>
        </p:spPr>
        <p:txBody>
          <a:bodyPr>
            <a:noAutofit/>
          </a:bodyPr>
          <a:lstStyle/>
          <a:p>
            <a:pPr algn="l"/>
            <a:r>
              <a:rPr lang="en-US" sz="3200" b="1" dirty="0"/>
              <a:t>Linux File </a:t>
            </a:r>
            <a:r>
              <a:rPr lang="en-US" sz="3200" b="1" dirty="0" err="1"/>
              <a:t>Globbing</a:t>
            </a:r>
            <a:endParaRPr lang="en-US" sz="3200" b="1" dirty="0"/>
          </a:p>
        </p:txBody>
      </p:sp>
      <p:sp>
        <p:nvSpPr>
          <p:cNvPr id="4" name="Content Placeholder 3"/>
          <p:cNvSpPr>
            <a:spLocks noGrp="1"/>
          </p:cNvSpPr>
          <p:nvPr>
            <p:ph idx="1"/>
          </p:nvPr>
        </p:nvSpPr>
        <p:spPr>
          <a:xfrm>
            <a:off x="457200" y="1219200"/>
            <a:ext cx="8229600" cy="4906963"/>
          </a:xfrm>
        </p:spPr>
        <p:txBody>
          <a:bodyPr>
            <a:normAutofit/>
          </a:bodyPr>
          <a:lstStyle/>
          <a:p>
            <a:pPr algn="just"/>
            <a:r>
              <a:rPr lang="en-US" sz="2400" b="0" i="0" dirty="0" err="1">
                <a:effectLst/>
                <a:latin typeface="inter-regular"/>
              </a:rPr>
              <a:t>Globbing</a:t>
            </a:r>
            <a:r>
              <a:rPr lang="en-US" sz="2400" b="0" i="0" dirty="0">
                <a:effectLst/>
                <a:latin typeface="inter-regular"/>
              </a:rPr>
              <a:t> is also known as path name expansion. </a:t>
            </a:r>
          </a:p>
          <a:p>
            <a:pPr algn="just"/>
            <a:r>
              <a:rPr lang="en-US" sz="2400" b="0" i="0" dirty="0">
                <a:effectLst/>
                <a:latin typeface="inter-regular"/>
              </a:rPr>
              <a:t>To learn about file </a:t>
            </a:r>
            <a:r>
              <a:rPr lang="en-US" sz="2400" b="0" i="0" dirty="0" err="1">
                <a:effectLst/>
                <a:latin typeface="inter-regular"/>
              </a:rPr>
              <a:t>globbing</a:t>
            </a:r>
            <a:r>
              <a:rPr lang="en-US" sz="2400" dirty="0">
                <a:latin typeface="inter-regular"/>
              </a:rPr>
              <a:t>, </a:t>
            </a:r>
            <a:r>
              <a:rPr lang="en-US" sz="2400" b="0" i="0" dirty="0">
                <a:effectLst/>
                <a:latin typeface="inter-regular"/>
              </a:rPr>
              <a:t>we need to know about </a:t>
            </a:r>
            <a:r>
              <a:rPr lang="en-US" sz="2400" b="1" i="0" dirty="0">
                <a:effectLst/>
                <a:latin typeface="inter-bold"/>
              </a:rPr>
              <a:t>wildcards.</a:t>
            </a:r>
            <a:endParaRPr lang="en-US" sz="2400" b="0" i="0" dirty="0">
              <a:effectLst/>
              <a:latin typeface="inter-regular"/>
            </a:endParaRPr>
          </a:p>
          <a:p>
            <a:pPr algn="just"/>
            <a:r>
              <a:rPr lang="en-US" sz="2400" b="1" i="0" dirty="0">
                <a:effectLst/>
                <a:latin typeface="inter-bold"/>
              </a:rPr>
              <a:t>Wildcards </a:t>
            </a:r>
            <a:r>
              <a:rPr lang="en-US" sz="2400" b="0" i="0" dirty="0">
                <a:effectLst/>
                <a:latin typeface="inter-regular"/>
              </a:rPr>
              <a:t>patterns are the strings containing characters like </a:t>
            </a:r>
            <a:r>
              <a:rPr lang="en-US" sz="2400" b="1" i="0" dirty="0">
                <a:effectLst/>
                <a:latin typeface="inter-bold"/>
              </a:rPr>
              <a:t>'?', '[', '*’.</a:t>
            </a:r>
            <a:r>
              <a:rPr lang="en-US" sz="2400" b="0" i="0" dirty="0">
                <a:effectLst/>
                <a:latin typeface="inter-regular"/>
              </a:rPr>
              <a:t> </a:t>
            </a:r>
          </a:p>
          <a:p>
            <a:pPr algn="just"/>
            <a:r>
              <a:rPr lang="en-US" sz="2400" b="0" i="0" dirty="0">
                <a:effectLst/>
                <a:latin typeface="inter-regular"/>
              </a:rPr>
              <a:t>It performs action on more than one file having same pattern or to find part of a phrase in a text file. </a:t>
            </a:r>
          </a:p>
          <a:p>
            <a:pPr algn="just"/>
            <a:r>
              <a:rPr lang="en-US" sz="2400" b="0" i="0" dirty="0">
                <a:effectLst/>
                <a:latin typeface="inter-regular"/>
              </a:rPr>
              <a:t>Shell uses wildcards for file </a:t>
            </a:r>
            <a:r>
              <a:rPr lang="en-US" sz="2400" b="0" i="0" dirty="0" err="1">
                <a:effectLst/>
                <a:latin typeface="inter-regular"/>
              </a:rPr>
              <a:t>globbing</a:t>
            </a:r>
            <a:r>
              <a:rPr lang="en-US" sz="2400" b="0" i="0" dirty="0">
                <a:effectLst/>
                <a:latin typeface="inter-regular"/>
              </a:rPr>
              <a:t>.</a:t>
            </a:r>
          </a:p>
          <a:p>
            <a:pPr algn="just"/>
            <a:r>
              <a:rPr lang="en-US" sz="2400" b="1" i="0" dirty="0" err="1">
                <a:effectLst/>
                <a:latin typeface="inter-bold"/>
              </a:rPr>
              <a:t>Globbing</a:t>
            </a:r>
            <a:r>
              <a:rPr lang="en-US" sz="2400" b="1" i="0" dirty="0">
                <a:effectLst/>
                <a:latin typeface="inter-bold"/>
              </a:rPr>
              <a:t> </a:t>
            </a:r>
            <a:r>
              <a:rPr lang="en-US" sz="2400" b="0" i="0" dirty="0">
                <a:effectLst/>
                <a:latin typeface="inter-regular"/>
              </a:rPr>
              <a:t>is an operation that recognizes the wildcard pattern and expands it into its path name.</a:t>
            </a:r>
          </a:p>
          <a:p>
            <a:pPr marL="0" indent="0">
              <a:buNone/>
            </a:pP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219200"/>
            <a:ext cx="8382000" cy="1815882"/>
          </a:xfrm>
          <a:prstGeom prst="rect">
            <a:avLst/>
          </a:prstGeom>
          <a:noFill/>
        </p:spPr>
        <p:txBody>
          <a:bodyPr wrap="square" rtlCol="0">
            <a:spAutoFit/>
          </a:bodyPr>
          <a:lstStyle/>
          <a:p>
            <a:r>
              <a:rPr lang="en-US" sz="2800" b="1" dirty="0">
                <a:latin typeface="Times New Roman" pitchFamily="18" charset="0"/>
                <a:cs typeface="Times New Roman" pitchFamily="18" charset="0"/>
              </a:rPr>
              <a:t>Aim: </a:t>
            </a:r>
            <a:r>
              <a:rPr lang="en-US" sz="2800" dirty="0"/>
              <a:t>To copy, move, create, delete, and organize files while </a:t>
            </a:r>
            <a:r>
              <a:rPr lang="pt-BR" sz="2800" dirty="0"/>
              <a:t>working from the Bash shell prompt</a:t>
            </a:r>
          </a:p>
          <a:p>
            <a:endParaRPr lang="pt-BR"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8816"/>
            <a:ext cx="8229600" cy="990600"/>
          </a:xfrm>
        </p:spPr>
        <p:txBody>
          <a:bodyPr>
            <a:noAutofit/>
          </a:bodyPr>
          <a:lstStyle/>
          <a:p>
            <a:pPr algn="l"/>
            <a:r>
              <a:rPr lang="en-US" sz="3200" b="1" dirty="0"/>
              <a:t>Linux File </a:t>
            </a:r>
            <a:r>
              <a:rPr lang="en-US" sz="3200" b="1" dirty="0" err="1"/>
              <a:t>Globbing</a:t>
            </a:r>
            <a:endParaRPr lang="en-US" sz="3200" b="1" dirty="0"/>
          </a:p>
        </p:txBody>
      </p:sp>
      <p:sp>
        <p:nvSpPr>
          <p:cNvPr id="4" name="Content Placeholder 3"/>
          <p:cNvSpPr>
            <a:spLocks noGrp="1"/>
          </p:cNvSpPr>
          <p:nvPr>
            <p:ph idx="1"/>
          </p:nvPr>
        </p:nvSpPr>
        <p:spPr>
          <a:xfrm>
            <a:off x="457200" y="1219200"/>
            <a:ext cx="8229600" cy="4906963"/>
          </a:xfrm>
        </p:spPr>
        <p:txBody>
          <a:bodyPr>
            <a:normAutofit fontScale="92500" lnSpcReduction="10000"/>
          </a:bodyPr>
          <a:lstStyle/>
          <a:p>
            <a:pPr marL="0" indent="0">
              <a:buNone/>
            </a:pPr>
            <a:r>
              <a:rPr lang="en-US" sz="2400" dirty="0"/>
              <a:t>1. *asterisk</a:t>
            </a:r>
          </a:p>
          <a:p>
            <a:pPr marL="0" indent="0">
              <a:buNone/>
            </a:pPr>
            <a:r>
              <a:rPr lang="en-US" sz="2400" dirty="0"/>
              <a:t>It matches the combination by any number of characters.</a:t>
            </a:r>
          </a:p>
          <a:p>
            <a:pPr marL="0" indent="0">
              <a:buNone/>
            </a:pPr>
            <a:endParaRPr lang="en-US" sz="2400" dirty="0"/>
          </a:p>
          <a:p>
            <a:pPr marL="0" indent="0">
              <a:buNone/>
            </a:pPr>
            <a:r>
              <a:rPr lang="en-US" sz="2400" dirty="0"/>
              <a:t>2. ? question mark</a:t>
            </a:r>
          </a:p>
          <a:p>
            <a:pPr marL="0" indent="0">
              <a:buNone/>
            </a:pPr>
            <a:r>
              <a:rPr lang="en-US" sz="2400" dirty="0"/>
              <a:t>You can also use question mark sign in place of asterisk to generate matching file names. It is placed at the end of a line. It matches the combination by exactly one character.</a:t>
            </a:r>
          </a:p>
          <a:p>
            <a:pPr marL="0" indent="0">
              <a:buNone/>
            </a:pPr>
            <a:endParaRPr lang="en-US" sz="2400" dirty="0"/>
          </a:p>
          <a:p>
            <a:pPr marL="0" indent="0">
              <a:buNone/>
            </a:pPr>
            <a:r>
              <a:rPr lang="en-US" sz="2400" dirty="0"/>
              <a:t>3. [] Square Brackets</a:t>
            </a:r>
          </a:p>
          <a:p>
            <a:pPr marL="0" indent="0">
              <a:buNone/>
            </a:pPr>
            <a:r>
              <a:rPr lang="en-US" sz="2400" dirty="0"/>
              <a:t>Square brackets are also used to generate matching file names inside the brackets and the first subsequent. Order inside the square bracket doesn't matter. It matches the combination by exactly one character.</a:t>
            </a:r>
          </a:p>
          <a:p>
            <a:pPr marL="0" indent="0">
              <a:buNone/>
            </a:pPr>
            <a:r>
              <a:rPr lang="en-US" sz="2400" dirty="0"/>
              <a:t>ls new[12]</a:t>
            </a:r>
          </a:p>
        </p:txBody>
      </p:sp>
    </p:spTree>
    <p:extLst>
      <p:ext uri="{BB962C8B-B14F-4D97-AF65-F5344CB8AC3E}">
        <p14:creationId xmlns:p14="http://schemas.microsoft.com/office/powerpoint/2010/main" val="1339945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8816"/>
            <a:ext cx="8229600" cy="990600"/>
          </a:xfrm>
        </p:spPr>
        <p:txBody>
          <a:bodyPr>
            <a:noAutofit/>
          </a:bodyPr>
          <a:lstStyle/>
          <a:p>
            <a:pPr algn="l"/>
            <a:r>
              <a:rPr lang="en-US" sz="3200" b="1" dirty="0"/>
              <a:t>Linux File </a:t>
            </a:r>
            <a:r>
              <a:rPr lang="en-US" sz="3200" b="1" dirty="0" err="1"/>
              <a:t>Globbing</a:t>
            </a:r>
            <a:endParaRPr lang="en-US" sz="3200" b="1" dirty="0"/>
          </a:p>
        </p:txBody>
      </p:sp>
      <p:sp>
        <p:nvSpPr>
          <p:cNvPr id="4" name="Content Placeholder 3"/>
          <p:cNvSpPr>
            <a:spLocks noGrp="1"/>
          </p:cNvSpPr>
          <p:nvPr>
            <p:ph idx="1"/>
          </p:nvPr>
        </p:nvSpPr>
        <p:spPr>
          <a:xfrm>
            <a:off x="457200" y="1219200"/>
            <a:ext cx="8229600" cy="4906963"/>
          </a:xfrm>
        </p:spPr>
        <p:txBody>
          <a:bodyPr>
            <a:normAutofit/>
          </a:bodyPr>
          <a:lstStyle/>
          <a:p>
            <a:pPr marL="0" indent="0">
              <a:buNone/>
            </a:pPr>
            <a:r>
              <a:rPr lang="en-US" sz="2400" dirty="0"/>
              <a:t>4. ! exclamation mark</a:t>
            </a:r>
          </a:p>
          <a:p>
            <a:pPr marL="0" indent="0">
              <a:buNone/>
            </a:pPr>
            <a:r>
              <a:rPr lang="en-US" sz="2400" dirty="0"/>
              <a:t>The exclamation mark excludes characters from the list within the square bracket. And you can use the combination of asterisk (*), question mark (?) and square bracket [].</a:t>
            </a:r>
          </a:p>
          <a:p>
            <a:pPr marL="0" indent="0">
              <a:buNone/>
            </a:pPr>
            <a:endParaRPr lang="en-US" sz="2400" dirty="0"/>
          </a:p>
          <a:p>
            <a:pPr marL="0" indent="0">
              <a:buNone/>
            </a:pPr>
            <a:r>
              <a:rPr lang="en-US" sz="2400" dirty="0"/>
              <a:t>ls new[!2]?</a:t>
            </a:r>
          </a:p>
          <a:p>
            <a:pPr marL="0" indent="0">
              <a:buNone/>
            </a:pPr>
            <a:endParaRPr lang="en-US" sz="2400" dirty="0"/>
          </a:p>
          <a:p>
            <a:pPr marL="0" indent="0">
              <a:buNone/>
            </a:pPr>
            <a:r>
              <a:rPr lang="en-US" sz="2400" dirty="0"/>
              <a:t>5. Ranges [a-z] and [0-9]</a:t>
            </a:r>
          </a:p>
          <a:p>
            <a:pPr marL="0" indent="0">
              <a:buNone/>
            </a:pPr>
            <a:r>
              <a:rPr lang="en-US" sz="2400" dirty="0"/>
              <a:t>You can also specify ranges according to your need.</a:t>
            </a:r>
          </a:p>
          <a:p>
            <a:pPr marL="0" indent="0">
              <a:buNone/>
            </a:pPr>
            <a:endParaRPr lang="en-US" sz="2400" dirty="0"/>
          </a:p>
          <a:p>
            <a:pPr marL="0" indent="0">
              <a:buNone/>
            </a:pPr>
            <a:r>
              <a:rPr lang="en-US" sz="2400" dirty="0"/>
              <a:t>ls new[a-z]*</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476239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Autofit/>
          </a:bodyPr>
          <a:lstStyle/>
          <a:p>
            <a:pPr algn="l"/>
            <a:r>
              <a:rPr lang="en-US" sz="3200" b="1" dirty="0"/>
              <a:t>Wild cards</a:t>
            </a:r>
          </a:p>
        </p:txBody>
      </p:sp>
      <p:sp>
        <p:nvSpPr>
          <p:cNvPr id="4" name="Content Placeholder 3"/>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201676" y="1066800"/>
            <a:ext cx="8485124" cy="5181599"/>
          </a:xfrm>
          <a:prstGeom prst="rect">
            <a:avLst/>
          </a:prstGeom>
          <a:noFill/>
          <a:ln w="9525">
            <a:noFill/>
            <a:miter lim="800000"/>
            <a:headEnd/>
            <a:tailEnd/>
          </a:ln>
          <a:effectLst/>
        </p:spPr>
      </p:pic>
    </p:spTree>
    <p:extLst>
      <p:ext uri="{BB962C8B-B14F-4D97-AF65-F5344CB8AC3E}">
        <p14:creationId xmlns:p14="http://schemas.microsoft.com/office/powerpoint/2010/main" val="126393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Autofit/>
          </a:bodyPr>
          <a:lstStyle/>
          <a:p>
            <a:pPr algn="l"/>
            <a:r>
              <a:rPr lang="en-US" sz="3200" b="1" dirty="0"/>
              <a:t>Tilde Expansion</a:t>
            </a:r>
          </a:p>
        </p:txBody>
      </p:sp>
      <p:pic>
        <p:nvPicPr>
          <p:cNvPr id="11266" name="Picture 2"/>
          <p:cNvPicPr>
            <a:picLocks noChangeAspect="1" noChangeArrowheads="1"/>
          </p:cNvPicPr>
          <p:nvPr/>
        </p:nvPicPr>
        <p:blipFill>
          <a:blip r:embed="rId2"/>
          <a:srcRect/>
          <a:stretch>
            <a:fillRect/>
          </a:stretch>
        </p:blipFill>
        <p:spPr bwMode="auto">
          <a:xfrm>
            <a:off x="300038" y="990600"/>
            <a:ext cx="8543925" cy="44196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Autofit/>
          </a:bodyPr>
          <a:lstStyle/>
          <a:p>
            <a:pPr algn="l"/>
            <a:r>
              <a:rPr lang="en-US" sz="3200" b="1" dirty="0"/>
              <a:t>Brace Expansion</a:t>
            </a:r>
          </a:p>
        </p:txBody>
      </p:sp>
      <p:pic>
        <p:nvPicPr>
          <p:cNvPr id="12291" name="Picture 3"/>
          <p:cNvPicPr>
            <a:picLocks noChangeAspect="1" noChangeArrowheads="1"/>
          </p:cNvPicPr>
          <p:nvPr/>
        </p:nvPicPr>
        <p:blipFill>
          <a:blip r:embed="rId2"/>
          <a:srcRect/>
          <a:stretch>
            <a:fillRect/>
          </a:stretch>
        </p:blipFill>
        <p:spPr bwMode="auto">
          <a:xfrm>
            <a:off x="279516" y="1295400"/>
            <a:ext cx="8804770" cy="48006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Autofit/>
          </a:bodyPr>
          <a:lstStyle/>
          <a:p>
            <a:pPr algn="l"/>
            <a:r>
              <a:rPr lang="en-US" sz="3200" dirty="0"/>
              <a:t>Command substitution</a:t>
            </a:r>
            <a:endParaRPr lang="en-US" sz="3200" b="1" dirty="0"/>
          </a:p>
        </p:txBody>
      </p:sp>
      <p:pic>
        <p:nvPicPr>
          <p:cNvPr id="13314" name="Picture 2"/>
          <p:cNvPicPr>
            <a:picLocks noChangeAspect="1" noChangeArrowheads="1"/>
          </p:cNvPicPr>
          <p:nvPr/>
        </p:nvPicPr>
        <p:blipFill>
          <a:blip r:embed="rId2"/>
          <a:srcRect/>
          <a:stretch>
            <a:fillRect/>
          </a:stretch>
        </p:blipFill>
        <p:spPr bwMode="auto">
          <a:xfrm>
            <a:off x="152400" y="1066800"/>
            <a:ext cx="8648700" cy="10668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152400" y="2209800"/>
            <a:ext cx="8543925" cy="29718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7072D-3AC4-4631-9375-9A455F69F148}"/>
              </a:ext>
            </a:extLst>
          </p:cNvPr>
          <p:cNvSpPr>
            <a:spLocks noGrp="1"/>
          </p:cNvSpPr>
          <p:nvPr>
            <p:ph type="title"/>
          </p:nvPr>
        </p:nvSpPr>
        <p:spPr>
          <a:xfrm>
            <a:off x="457200" y="274638"/>
            <a:ext cx="8229600" cy="639762"/>
          </a:xfrm>
        </p:spPr>
        <p:txBody>
          <a:bodyPr>
            <a:normAutofit/>
          </a:bodyPr>
          <a:lstStyle/>
          <a:p>
            <a:pPr algn="l"/>
            <a:r>
              <a:rPr lang="en-US" sz="2800" b="1" i="0" u="none" strike="noStrike" baseline="0" dirty="0">
                <a:latin typeface="Verdana" panose="020B0604030504040204" pitchFamily="34" charset="0"/>
              </a:rPr>
              <a:t>Locating Files by Name</a:t>
            </a:r>
            <a:endParaRPr lang="en-US" sz="6000" b="1" dirty="0"/>
          </a:p>
        </p:txBody>
      </p:sp>
      <p:sp>
        <p:nvSpPr>
          <p:cNvPr id="3" name="Content Placeholder 2">
            <a:extLst>
              <a:ext uri="{FF2B5EF4-FFF2-40B4-BE49-F238E27FC236}">
                <a16:creationId xmlns:a16="http://schemas.microsoft.com/office/drawing/2014/main" id="{0F38F34B-2873-4363-8DD4-07A3CA22BA21}"/>
              </a:ext>
            </a:extLst>
          </p:cNvPr>
          <p:cNvSpPr>
            <a:spLocks noGrp="1"/>
          </p:cNvSpPr>
          <p:nvPr>
            <p:ph idx="1"/>
          </p:nvPr>
        </p:nvSpPr>
        <p:spPr>
          <a:xfrm>
            <a:off x="457200" y="1066800"/>
            <a:ext cx="8229600" cy="5059363"/>
          </a:xfrm>
        </p:spPr>
        <p:txBody>
          <a:bodyPr>
            <a:normAutofit/>
          </a:bodyPr>
          <a:lstStyle/>
          <a:p>
            <a:pPr marL="0" indent="0">
              <a:buNone/>
            </a:pPr>
            <a:r>
              <a:rPr lang="en-US" sz="2000" b="1" i="0" dirty="0">
                <a:solidFill>
                  <a:srgbClr val="222222"/>
                </a:solidFill>
                <a:effectLst/>
                <a:latin typeface="Verdana" panose="020B0604030504040204" pitchFamily="34" charset="0"/>
              </a:rPr>
              <a:t>use the find command</a:t>
            </a:r>
          </a:p>
          <a:p>
            <a:pPr marL="0" indent="0">
              <a:buNone/>
            </a:pPr>
            <a:r>
              <a:rPr lang="en-US" sz="2000" dirty="0"/>
              <a:t>Syntax of a basic find command:</a:t>
            </a:r>
          </a:p>
          <a:p>
            <a:pPr marL="0" indent="0">
              <a:buNone/>
            </a:pPr>
            <a:endParaRPr lang="en-US" sz="2000" b="1" dirty="0"/>
          </a:p>
          <a:p>
            <a:pPr marL="0" indent="0">
              <a:buNone/>
            </a:pPr>
            <a:r>
              <a:rPr lang="en-US" sz="2000" b="1" dirty="0"/>
              <a:t>find /path option filename</a:t>
            </a:r>
          </a:p>
          <a:p>
            <a:pPr marL="457200" indent="-457200">
              <a:buAutoNum type="arabicPeriod"/>
            </a:pPr>
            <a:r>
              <a:rPr lang="en-US" sz="2000" b="1" dirty="0"/>
              <a:t>Find by name</a:t>
            </a:r>
          </a:p>
          <a:p>
            <a:pPr marL="0" indent="0">
              <a:buNone/>
            </a:pPr>
            <a:endParaRPr lang="en-US" sz="2000" b="1"/>
          </a:p>
          <a:p>
            <a:pPr marL="457200" indent="-457200">
              <a:buAutoNum type="arabicPeriod"/>
            </a:pPr>
            <a:endParaRPr lang="en-US" sz="2000" b="1" dirty="0"/>
          </a:p>
        </p:txBody>
      </p:sp>
    </p:spTree>
    <p:extLst>
      <p:ext uri="{BB962C8B-B14F-4D97-AF65-F5344CB8AC3E}">
        <p14:creationId xmlns:p14="http://schemas.microsoft.com/office/powerpoint/2010/main" val="317983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844689"/>
            <a:ext cx="8382000" cy="3970318"/>
          </a:xfrm>
          <a:prstGeom prst="rect">
            <a:avLst/>
          </a:prstGeom>
          <a:noFill/>
        </p:spPr>
        <p:txBody>
          <a:bodyPr wrap="square" rtlCol="0">
            <a:spAutoFit/>
          </a:bodyPr>
          <a:lstStyle/>
          <a:p>
            <a:pPr algn="just"/>
            <a:r>
              <a:rPr lang="en-US" sz="2800" b="1" dirty="0"/>
              <a:t>The Linux File System Hierarchy</a:t>
            </a:r>
          </a:p>
          <a:p>
            <a:pPr algn="just"/>
            <a:endParaRPr lang="en-US" sz="2800" b="1" dirty="0">
              <a:latin typeface="Times New Roman" pitchFamily="18" charset="0"/>
              <a:cs typeface="Times New Roman" pitchFamily="18" charset="0"/>
            </a:endParaRPr>
          </a:p>
          <a:p>
            <a:pPr algn="just"/>
            <a:r>
              <a:rPr lang="en-US" sz="2800" dirty="0"/>
              <a:t>All files on a Linux system are stored on file systems which are organized into a single inverted tree of directories, known as a file sys tem hierarchy. </a:t>
            </a:r>
          </a:p>
          <a:p>
            <a:pPr algn="just"/>
            <a:endParaRPr lang="en-US" sz="2800" dirty="0"/>
          </a:p>
          <a:p>
            <a:pPr algn="just"/>
            <a:r>
              <a:rPr lang="en-US" sz="2800" dirty="0"/>
              <a:t>This tree is inverted because the root of the tree is said to be at the top of the hierarchy, and the branches of directories and subdirectories stretch below the root.</a:t>
            </a: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BB561-60B4-4561-9C73-96099DDE7438}"/>
              </a:ext>
            </a:extLst>
          </p:cNvPr>
          <p:cNvPicPr>
            <a:picLocks noChangeAspect="1"/>
          </p:cNvPicPr>
          <p:nvPr/>
        </p:nvPicPr>
        <p:blipFill>
          <a:blip r:embed="rId2"/>
          <a:stretch>
            <a:fillRect/>
          </a:stretch>
        </p:blipFill>
        <p:spPr>
          <a:xfrm>
            <a:off x="228600" y="1143000"/>
            <a:ext cx="8534400" cy="33620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BB561-60B4-4561-9C73-96099DDE7438}"/>
              </a:ext>
            </a:extLst>
          </p:cNvPr>
          <p:cNvPicPr>
            <a:picLocks noChangeAspect="1"/>
          </p:cNvPicPr>
          <p:nvPr/>
        </p:nvPicPr>
        <p:blipFill>
          <a:blip r:embed="rId2"/>
          <a:stretch>
            <a:fillRect/>
          </a:stretch>
        </p:blipFill>
        <p:spPr>
          <a:xfrm>
            <a:off x="1447800" y="152400"/>
            <a:ext cx="5029200" cy="1981200"/>
          </a:xfrm>
          <a:prstGeom prst="rect">
            <a:avLst/>
          </a:prstGeom>
        </p:spPr>
      </p:pic>
      <p:pic>
        <p:nvPicPr>
          <p:cNvPr id="3" name="Picture 2">
            <a:extLst>
              <a:ext uri="{FF2B5EF4-FFF2-40B4-BE49-F238E27FC236}">
                <a16:creationId xmlns:a16="http://schemas.microsoft.com/office/drawing/2014/main" id="{2A0C4139-16AA-460F-AD85-373948D3E9FF}"/>
              </a:ext>
            </a:extLst>
          </p:cNvPr>
          <p:cNvPicPr>
            <a:picLocks noChangeAspect="1"/>
          </p:cNvPicPr>
          <p:nvPr/>
        </p:nvPicPr>
        <p:blipFill>
          <a:blip r:embed="rId3"/>
          <a:stretch>
            <a:fillRect/>
          </a:stretch>
        </p:blipFill>
        <p:spPr>
          <a:xfrm>
            <a:off x="356118" y="2667000"/>
            <a:ext cx="8763000" cy="2409825"/>
          </a:xfrm>
          <a:prstGeom prst="rect">
            <a:avLst/>
          </a:prstGeom>
        </p:spPr>
      </p:pic>
    </p:spTree>
    <p:extLst>
      <p:ext uri="{BB962C8B-B14F-4D97-AF65-F5344CB8AC3E}">
        <p14:creationId xmlns:p14="http://schemas.microsoft.com/office/powerpoint/2010/main" val="535769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09600" y="228600"/>
            <a:ext cx="7924800" cy="597841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pt-BR" dirty="0"/>
              <a:t>Locating Files by Name</a:t>
            </a:r>
            <a:endParaRPr lang="en-US" dirty="0"/>
          </a:p>
        </p:txBody>
      </p:sp>
      <p:pic>
        <p:nvPicPr>
          <p:cNvPr id="3074" name="Picture 2"/>
          <p:cNvPicPr>
            <a:picLocks noChangeAspect="1" noChangeArrowheads="1"/>
          </p:cNvPicPr>
          <p:nvPr/>
        </p:nvPicPr>
        <p:blipFill>
          <a:blip r:embed="rId2"/>
          <a:srcRect/>
          <a:stretch>
            <a:fillRect/>
          </a:stretch>
        </p:blipFill>
        <p:spPr bwMode="auto">
          <a:xfrm>
            <a:off x="196994" y="1371600"/>
            <a:ext cx="8750012" cy="3581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a:bodyPr>
          <a:lstStyle/>
          <a:p>
            <a:r>
              <a:rPr lang="en-US" b="1" dirty="0"/>
              <a:t>Navigating paths</a:t>
            </a:r>
          </a:p>
        </p:txBody>
      </p:sp>
      <p:sp>
        <p:nvSpPr>
          <p:cNvPr id="4" name="Rectangle 3"/>
          <p:cNvSpPr/>
          <p:nvPr/>
        </p:nvSpPr>
        <p:spPr>
          <a:xfrm>
            <a:off x="152400" y="1982212"/>
            <a:ext cx="8763000" cy="3046988"/>
          </a:xfrm>
          <a:prstGeom prst="rect">
            <a:avLst/>
          </a:prstGeom>
        </p:spPr>
        <p:txBody>
          <a:bodyPr wrap="square">
            <a:spAutoFit/>
          </a:bodyPr>
          <a:lstStyle/>
          <a:p>
            <a:pPr algn="just"/>
            <a:r>
              <a:rPr lang="pt-BR" sz="2400" dirty="0"/>
              <a:t>The </a:t>
            </a:r>
            <a:r>
              <a:rPr lang="pt-BR" sz="2400" b="1" dirty="0"/>
              <a:t>pwd</a:t>
            </a:r>
            <a:r>
              <a:rPr lang="pt-BR" sz="2400" dirty="0"/>
              <a:t> command displays the full path name of the current location , which helps determine appropriate syntax for reaching files us ingrelative pathnames. </a:t>
            </a:r>
          </a:p>
          <a:p>
            <a:pPr algn="just"/>
            <a:endParaRPr lang="pt-BR" sz="2400" dirty="0"/>
          </a:p>
          <a:p>
            <a:pPr algn="just"/>
            <a:r>
              <a:rPr lang="pt-BR" sz="2400" dirty="0"/>
              <a:t>The </a:t>
            </a:r>
            <a:r>
              <a:rPr lang="pt-BR" sz="2400" b="1" dirty="0"/>
              <a:t>ls</a:t>
            </a:r>
            <a:r>
              <a:rPr lang="pt-BR" sz="2400" dirty="0"/>
              <a:t> command lists directory contents for the specified directory.</a:t>
            </a:r>
          </a:p>
          <a:p>
            <a:pPr algn="just"/>
            <a:endParaRPr lang="pt-BR" sz="2400" dirty="0"/>
          </a:p>
          <a:p>
            <a:pPr algn="just"/>
            <a:r>
              <a:rPr lang="pt-BR" sz="2400" dirty="0"/>
              <a:t>The two special directories at the top of the listing refer to the current directory ( . ) and the </a:t>
            </a:r>
            <a:r>
              <a:rPr lang="en-US" sz="2400" dirty="0"/>
              <a:t>parent directory ( .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t>Navigating paths</a:t>
            </a:r>
            <a:endParaRPr lang="en-US" dirty="0"/>
          </a:p>
        </p:txBody>
      </p:sp>
      <p:sp>
        <p:nvSpPr>
          <p:cNvPr id="4" name="Rectangle 3"/>
          <p:cNvSpPr/>
          <p:nvPr/>
        </p:nvSpPr>
        <p:spPr>
          <a:xfrm>
            <a:off x="76200" y="1066800"/>
            <a:ext cx="9044143" cy="2677656"/>
          </a:xfrm>
          <a:prstGeom prst="rect">
            <a:avLst/>
          </a:prstGeom>
        </p:spPr>
        <p:txBody>
          <a:bodyPr wrap="none">
            <a:spAutoFit/>
          </a:bodyPr>
          <a:lstStyle/>
          <a:p>
            <a:r>
              <a:rPr lang="pt-BR" sz="2800" dirty="0"/>
              <a:t>cd - : will print the path and will redirect to parent directory</a:t>
            </a:r>
          </a:p>
          <a:p>
            <a:endParaRPr lang="pt-BR" sz="2800" dirty="0"/>
          </a:p>
          <a:p>
            <a:r>
              <a:rPr lang="en-US" sz="2800" dirty="0"/>
              <a:t>Is - I ~ : </a:t>
            </a:r>
            <a:r>
              <a:rPr lang="pt-BR" sz="2800" dirty="0"/>
              <a:t>List the current user’s home directory  (long format)</a:t>
            </a:r>
          </a:p>
          <a:p>
            <a:r>
              <a:rPr lang="pt-BR" sz="2800" dirty="0"/>
              <a:t> in simplest syntax , when it is not the current location.</a:t>
            </a:r>
          </a:p>
          <a:p>
            <a:endParaRPr lang="pt-BR" sz="2800" dirty="0"/>
          </a:p>
          <a:p>
            <a:r>
              <a:rPr lang="en-US" sz="2800" dirty="0"/>
              <a:t>c d . . / . .  : </a:t>
            </a:r>
            <a:r>
              <a:rPr lang="pt-BR" sz="2800" dirty="0"/>
              <a:t>Move up two levels from the current location .</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4766</TotalTime>
  <Words>748</Words>
  <Application>Microsoft Office PowerPoint</Application>
  <PresentationFormat>On-screen Show (4:3)</PresentationFormat>
  <Paragraphs>82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inter-bold</vt:lpstr>
      <vt:lpstr>inter-regular</vt:lpstr>
      <vt:lpstr>Times New Roman</vt:lpstr>
      <vt:lpstr>Verdana</vt:lpstr>
      <vt:lpstr>Office Theme</vt:lpstr>
      <vt:lpstr>MANAGING FILES FROM THE COMMAND LINE</vt:lpstr>
      <vt:lpstr>PowerPoint Presentation</vt:lpstr>
      <vt:lpstr>PowerPoint Presentation</vt:lpstr>
      <vt:lpstr>PowerPoint Presentation</vt:lpstr>
      <vt:lpstr>PowerPoint Presentation</vt:lpstr>
      <vt:lpstr>PowerPoint Presentation</vt:lpstr>
      <vt:lpstr>Locating Files by Name</vt:lpstr>
      <vt:lpstr>Navigating paths</vt:lpstr>
      <vt:lpstr>Navigating paths</vt:lpstr>
      <vt:lpstr>Managing Files Using Command  - Line Tools</vt:lpstr>
      <vt:lpstr>Create directory</vt:lpstr>
      <vt:lpstr>mkdir</vt:lpstr>
      <vt:lpstr>cp: Copy Content</vt:lpstr>
      <vt:lpstr>cp: Copy Content</vt:lpstr>
      <vt:lpstr>mv command</vt:lpstr>
      <vt:lpstr>Remove files and directories</vt:lpstr>
      <vt:lpstr>Matching File Names Using Path Name Expansion</vt:lpstr>
      <vt:lpstr>Matching File Names Using Path Name Expansion</vt:lpstr>
      <vt:lpstr>Linux File Globbing</vt:lpstr>
      <vt:lpstr>Linux File Globbing</vt:lpstr>
      <vt:lpstr>Linux File Globbing</vt:lpstr>
      <vt:lpstr>Wild cards</vt:lpstr>
      <vt:lpstr>Tilde Expansion</vt:lpstr>
      <vt:lpstr>Brace Expansion</vt:lpstr>
      <vt:lpstr>Command substitution</vt:lpstr>
      <vt:lpstr>Locating Files by Name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Navjot Kaur</cp:lastModifiedBy>
  <cp:revision>312</cp:revision>
  <dcterms:created xsi:type="dcterms:W3CDTF">2016-09-28T16:52:12Z</dcterms:created>
  <dcterms:modified xsi:type="dcterms:W3CDTF">2022-08-17T09:54:30Z</dcterms:modified>
</cp:coreProperties>
</file>