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339" r:id="rId2"/>
    <p:sldId id="311" r:id="rId3"/>
    <p:sldId id="363" r:id="rId4"/>
    <p:sldId id="364" r:id="rId5"/>
    <p:sldId id="373" r:id="rId6"/>
    <p:sldId id="374" r:id="rId7"/>
    <p:sldId id="376" r:id="rId8"/>
    <p:sldId id="377" r:id="rId9"/>
    <p:sldId id="387" r:id="rId10"/>
    <p:sldId id="443" r:id="rId11"/>
    <p:sldId id="389" r:id="rId12"/>
    <p:sldId id="391" r:id="rId13"/>
    <p:sldId id="392" r:id="rId14"/>
    <p:sldId id="393" r:id="rId15"/>
    <p:sldId id="394" r:id="rId16"/>
    <p:sldId id="396" r:id="rId17"/>
    <p:sldId id="397" r:id="rId18"/>
    <p:sldId id="398" r:id="rId19"/>
    <p:sldId id="399" r:id="rId20"/>
    <p:sldId id="401" r:id="rId21"/>
    <p:sldId id="402" r:id="rId22"/>
    <p:sldId id="403" r:id="rId23"/>
    <p:sldId id="404" r:id="rId24"/>
    <p:sldId id="406" r:id="rId25"/>
    <p:sldId id="407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3" r:id="rId40"/>
    <p:sldId id="424" r:id="rId41"/>
    <p:sldId id="439" r:id="rId42"/>
    <p:sldId id="440" r:id="rId43"/>
    <p:sldId id="441" r:id="rId44"/>
    <p:sldId id="442" r:id="rId45"/>
    <p:sldId id="438" r:id="rId46"/>
    <p:sldId id="43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A725-6FDC-421C-A6C7-38236E1CAD31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96139-4DA1-42F6-AB2C-71FCDD468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96139-4DA1-42F6-AB2C-71FCDD4684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657-B15D-4158-B40A-094893CD592E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CSE305</a:t>
            </a:r>
            <a:br>
              <a:rPr lang="en-US" b="1" dirty="0"/>
            </a:br>
            <a:r>
              <a:rPr lang="en-US" b="1" dirty="0"/>
              <a:t>COMPUTING PRACTICUM-II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028169-F897-4F2D-B5E0-CE695636FA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Command Format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029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dirty="0"/>
              <a:t>Format: command name and 0 or more arguments:</a:t>
            </a:r>
            <a:br>
              <a:rPr lang="en-US" sz="2400" dirty="0"/>
            </a:b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commandname</a:t>
            </a:r>
            <a:r>
              <a:rPr lang="en-US" sz="2400" dirty="0">
                <a:latin typeface="Courier New" pitchFamily="49" charset="0"/>
              </a:rPr>
              <a:t> [arg1] ... [</a:t>
            </a:r>
            <a:r>
              <a:rPr lang="en-US" sz="2400" dirty="0" err="1">
                <a:latin typeface="Courier New" pitchFamily="49" charset="0"/>
              </a:rPr>
              <a:t>argN</a:t>
            </a:r>
            <a:r>
              <a:rPr lang="en-US" sz="2400" dirty="0">
                <a:latin typeface="Courier New" pitchFamily="49" charset="0"/>
              </a:rPr>
              <a:t>]</a:t>
            </a:r>
            <a:endParaRPr lang="en-US" sz="2400" dirty="0"/>
          </a:p>
          <a:p>
            <a:pPr marL="0" indent="0" algn="just" eaLnBrk="1" hangingPunct="1">
              <a:buNone/>
            </a:pPr>
            <a:r>
              <a:rPr lang="en-US" sz="2400" dirty="0" err="1"/>
              <a:t>Command_name</a:t>
            </a:r>
            <a:r>
              <a:rPr lang="en-US" sz="2400" dirty="0"/>
              <a:t>   options      arguments</a:t>
            </a:r>
          </a:p>
        </p:txBody>
      </p:sp>
    </p:spTree>
    <p:extLst>
      <p:ext uri="{BB962C8B-B14F-4D97-AF65-F5344CB8AC3E}">
        <p14:creationId xmlns:p14="http://schemas.microsoft.com/office/powerpoint/2010/main" val="208802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A25454-1C29-4D3A-A2BC-8D66AEF319D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Command I/O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/>
              <a:t>Input to shell:</a:t>
            </a:r>
          </a:p>
          <a:p>
            <a:pPr lvl="1" eaLnBrk="1" hangingPunct="1"/>
            <a:r>
              <a:rPr lang="en-US" sz="2000" dirty="0"/>
              <a:t>Command name and arguments typed by the user</a:t>
            </a:r>
          </a:p>
          <a:p>
            <a:pPr eaLnBrk="1" hangingPunct="1"/>
            <a:r>
              <a:rPr lang="en-US" sz="2000" dirty="0"/>
              <a:t>Input to a command:</a:t>
            </a:r>
          </a:p>
          <a:p>
            <a:pPr lvl="1" eaLnBrk="1" hangingPunct="1"/>
            <a:r>
              <a:rPr lang="en-US" sz="2000" dirty="0"/>
              <a:t>Keyboard, file, or other commands</a:t>
            </a:r>
          </a:p>
          <a:p>
            <a:pPr eaLnBrk="1" hangingPunct="1"/>
            <a:r>
              <a:rPr lang="en-US" sz="2000" dirty="0"/>
              <a:t>Standard input: keyboard.</a:t>
            </a:r>
          </a:p>
          <a:p>
            <a:pPr eaLnBrk="1" hangingPunct="1"/>
            <a:r>
              <a:rPr lang="en-US" sz="2000" dirty="0"/>
              <a:t>Standard output: screen.</a:t>
            </a:r>
          </a:p>
          <a:p>
            <a:pPr eaLnBrk="1" hangingPunct="1"/>
            <a:r>
              <a:rPr lang="en-US" sz="2000" dirty="0"/>
              <a:t>These STDIN and STDOUT are often together referred to as a terminal.</a:t>
            </a:r>
          </a:p>
          <a:p>
            <a:pPr eaLnBrk="1" hangingPunct="1"/>
            <a:r>
              <a:rPr lang="en-US" sz="2000" dirty="0"/>
              <a:t>Both standard input and standard output can be redirected from/to a file or other command.</a:t>
            </a:r>
          </a:p>
          <a:p>
            <a:pPr eaLnBrk="1" hangingPunct="1"/>
            <a:r>
              <a:rPr lang="en-US" sz="2000" dirty="0"/>
              <a:t>File redirection:</a:t>
            </a:r>
          </a:p>
          <a:p>
            <a:pPr lvl="1" eaLnBrk="1" hangingPunct="1"/>
            <a:r>
              <a:rPr lang="en-US" sz="2000" dirty="0"/>
              <a:t>&lt; input</a:t>
            </a:r>
          </a:p>
          <a:p>
            <a:pPr lvl="1" eaLnBrk="1" hangingPunct="1"/>
            <a:r>
              <a:rPr lang="en-US" sz="2000" dirty="0"/>
              <a:t>&gt; output</a:t>
            </a:r>
          </a:p>
          <a:p>
            <a:pPr lvl="1" eaLnBrk="1" hangingPunct="1"/>
            <a:r>
              <a:rPr lang="en-US" sz="2000" dirty="0"/>
              <a:t>&gt;&gt; output append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DA40E4-9B18-4401-83B4-5D841DBC251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Manual Pages</a:t>
            </a:r>
          </a:p>
          <a:p>
            <a:pPr eaLnBrk="1" hangingPunct="1"/>
            <a:r>
              <a:rPr lang="en-US" sz="2400" dirty="0"/>
              <a:t>The first command to remember</a:t>
            </a:r>
          </a:p>
          <a:p>
            <a:pPr eaLnBrk="1" hangingPunct="1"/>
            <a:r>
              <a:rPr lang="en-US" sz="2400" dirty="0"/>
              <a:t>Contains info about almost everything :-)</a:t>
            </a:r>
          </a:p>
          <a:p>
            <a:pPr lvl="1" eaLnBrk="1" hangingPunct="1"/>
            <a:r>
              <a:rPr lang="en-US" sz="2000" dirty="0"/>
              <a:t>other commands</a:t>
            </a:r>
          </a:p>
          <a:p>
            <a:pPr lvl="1" eaLnBrk="1" hangingPunct="1"/>
            <a:r>
              <a:rPr lang="en-US" sz="2000" dirty="0"/>
              <a:t>system calls</a:t>
            </a:r>
          </a:p>
          <a:p>
            <a:pPr lvl="1" eaLnBrk="1" hangingPunct="1"/>
            <a:r>
              <a:rPr lang="en-US" sz="2000" dirty="0"/>
              <a:t>c/library functions</a:t>
            </a:r>
          </a:p>
          <a:p>
            <a:pPr lvl="1" eaLnBrk="1" hangingPunct="1"/>
            <a:r>
              <a:rPr lang="en-US" sz="2000" dirty="0"/>
              <a:t>other utils, applications, configuration files</a:t>
            </a:r>
          </a:p>
          <a:p>
            <a:pPr eaLnBrk="1" hangingPunct="1"/>
            <a:r>
              <a:rPr lang="en-US" sz="2400" dirty="0"/>
              <a:t>To read about man itself type:</a:t>
            </a:r>
            <a:br>
              <a:rPr lang="en-US" sz="2400" dirty="0"/>
            </a:br>
            <a:r>
              <a:rPr lang="en-US" sz="2400" dirty="0">
                <a:latin typeface="Courier New" pitchFamily="49" charset="0"/>
              </a:rPr>
              <a:t> man </a:t>
            </a:r>
            <a:r>
              <a:rPr lang="en-US" sz="2400" dirty="0" err="1">
                <a:latin typeface="Courier New" pitchFamily="49" charset="0"/>
              </a:rPr>
              <a:t>man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F61879-B7FD-4EA8-B658-16E2F94021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which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Displays a path name of a command.</a:t>
            </a:r>
          </a:p>
          <a:p>
            <a:pPr eaLnBrk="1" hangingPunct="1"/>
            <a:r>
              <a:rPr lang="en-US" sz="2800" dirty="0"/>
              <a:t>Searches a path environmental variable for the command and displays the absolute path.</a:t>
            </a:r>
          </a:p>
          <a:p>
            <a:pPr eaLnBrk="1" hangingPunct="1"/>
            <a:r>
              <a:rPr lang="en-US" sz="2800" dirty="0"/>
              <a:t>To find which </a:t>
            </a:r>
            <a:r>
              <a:rPr lang="en-US" sz="2800" dirty="0" err="1">
                <a:latin typeface="Courier New" pitchFamily="49" charset="0"/>
              </a:rPr>
              <a:t>tcsh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</a:rPr>
              <a:t>bash</a:t>
            </a:r>
            <a:r>
              <a:rPr lang="en-US" sz="2800" dirty="0"/>
              <a:t> are actually in use, type:</a:t>
            </a:r>
            <a:br>
              <a:rPr lang="en-US" sz="2800" dirty="0"/>
            </a:br>
            <a:r>
              <a:rPr lang="en-US" sz="2800" dirty="0">
                <a:latin typeface="Courier New" pitchFamily="49" charset="0"/>
              </a:rPr>
              <a:t> which </a:t>
            </a:r>
            <a:r>
              <a:rPr lang="en-US" sz="2800" dirty="0" err="1">
                <a:latin typeface="Courier New" pitchFamily="49" charset="0"/>
              </a:rPr>
              <a:t>tcsh</a:t>
            </a:r>
            <a:br>
              <a:rPr lang="en-US" sz="2800" dirty="0"/>
            </a:br>
            <a:r>
              <a:rPr lang="en-US" sz="2800" dirty="0">
                <a:latin typeface="Courier New" pitchFamily="49" charset="0"/>
              </a:rPr>
              <a:t> which bash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0A0ECF-A3E3-4123-BC47-007C1D3C93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chsh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Change Login Shell</a:t>
            </a:r>
          </a:p>
          <a:p>
            <a:pPr eaLnBrk="1" hangingPunct="1"/>
            <a:r>
              <a:rPr lang="en-US" sz="2400"/>
              <a:t>Login shell is the shell that interprets commands after you logged in by default.</a:t>
            </a:r>
          </a:p>
          <a:p>
            <a:pPr eaLnBrk="1" hangingPunct="1"/>
            <a:r>
              <a:rPr lang="en-US" sz="2400"/>
              <a:t>You can change it with </a:t>
            </a:r>
            <a:r>
              <a:rPr lang="en-US" sz="2400">
                <a:latin typeface="Courier New" pitchFamily="49" charset="0"/>
              </a:rPr>
              <a:t>chsh</a:t>
            </a:r>
            <a:r>
              <a:rPr lang="en-US" sz="2400"/>
              <a:t> (provided that your system admin allowed you to do so).</a:t>
            </a:r>
          </a:p>
          <a:p>
            <a:pPr eaLnBrk="1" hangingPunct="1"/>
            <a:r>
              <a:rPr lang="en-US" sz="2400"/>
              <a:t>To list all possible shells, depending on implementation:</a:t>
            </a:r>
            <a:br>
              <a:rPr lang="en-US" sz="2400"/>
            </a:br>
            <a:r>
              <a:rPr lang="en-US" sz="2400">
                <a:latin typeface="Courier New" pitchFamily="49" charset="0"/>
              </a:rPr>
              <a:t>% chsh -l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% cat /etc/shells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chsh</a:t>
            </a:r>
            <a:r>
              <a:rPr lang="en-US" sz="2400"/>
              <a:t> with no arguments will prompt you for the shell.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105BF9-AEFD-4111-AEF0-022E9C392D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whereis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Display all locations of a command (or some other binary, man page, or a source file).</a:t>
            </a:r>
          </a:p>
          <a:p>
            <a:pPr eaLnBrk="1" hangingPunct="1"/>
            <a:r>
              <a:rPr lang="en-US"/>
              <a:t>Searchers all directories to find commands that match </a:t>
            </a:r>
            <a:r>
              <a:rPr lang="en-US">
                <a:latin typeface="Courier New" pitchFamily="49" charset="0"/>
              </a:rPr>
              <a:t>whereis</a:t>
            </a:r>
            <a:r>
              <a:rPr lang="en-US"/>
              <a:t>’ argument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whereis tcsh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8A398F-DDB3-472E-9DF9-33377B9602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passwd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Change your login password.</a:t>
            </a:r>
          </a:p>
          <a:p>
            <a:pPr eaLnBrk="1" hangingPunct="1"/>
            <a:r>
              <a:rPr lang="en-US" sz="2400"/>
              <a:t>A very good idea after you got a new one.</a:t>
            </a:r>
          </a:p>
          <a:p>
            <a:pPr eaLnBrk="1" hangingPunct="1"/>
            <a:r>
              <a:rPr lang="en-US" sz="2400"/>
              <a:t>It’s usually a paranoid program asking your password to have at least 6 chars in the password, at least two alphabetical and one numerical characters. Some other restrictions (e.g. dictionary words or previous password similarity) may apply.</a:t>
            </a:r>
          </a:p>
          <a:p>
            <a:pPr eaLnBrk="1" hangingPunct="1"/>
            <a:r>
              <a:rPr lang="en-US" sz="2400"/>
              <a:t>Depending on a privilege, one can change user’s and group passwords as well as real name, login shell, etc.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man passwd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5C8A79-F031-430B-B38C-39CCFF5D2CB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Guess what :-)</a:t>
            </a:r>
          </a:p>
          <a:p>
            <a:pPr eaLnBrk="1" hangingPunct="1"/>
            <a:r>
              <a:rPr lang="en-US"/>
              <a:t>Displays dates in various formats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date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date -u</a:t>
            </a:r>
          </a:p>
          <a:p>
            <a:pPr lvl="1" eaLnBrk="1" hangingPunct="1"/>
            <a:r>
              <a:rPr lang="en-US"/>
              <a:t> in GMT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man date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B3431B-7E48-45DE-9E4E-13B8531F627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	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3810000" cy="4114800"/>
          </a:xfrm>
        </p:spPr>
        <p:txBody>
          <a:bodyPr/>
          <a:lstStyle/>
          <a:p>
            <a:pPr eaLnBrk="1" hangingPunct="1"/>
            <a:r>
              <a:rPr lang="en-US"/>
              <a:t>Calendar</a:t>
            </a:r>
          </a:p>
          <a:p>
            <a:pPr lvl="1" eaLnBrk="1" hangingPunct="1"/>
            <a:r>
              <a:rPr lang="en-US"/>
              <a:t>for month</a:t>
            </a:r>
          </a:p>
          <a:p>
            <a:pPr lvl="1" eaLnBrk="1" hangingPunct="1"/>
            <a:r>
              <a:rPr lang="en-US"/>
              <a:t>entire year</a:t>
            </a:r>
          </a:p>
          <a:p>
            <a:pPr eaLnBrk="1" hangingPunct="1"/>
            <a:r>
              <a:rPr lang="en-US"/>
              <a:t>Years range: 1 - 9999</a:t>
            </a:r>
          </a:p>
          <a:p>
            <a:pPr eaLnBrk="1" hangingPunct="1"/>
            <a:r>
              <a:rPr lang="en-US"/>
              <a:t>No year 0</a:t>
            </a:r>
          </a:p>
          <a:p>
            <a:pPr eaLnBrk="1" hangingPunct="1"/>
            <a:r>
              <a:rPr lang="en-US"/>
              <a:t>Calendar was corrected in 1752 - removed 11 days</a:t>
            </a:r>
          </a:p>
        </p:txBody>
      </p:sp>
      <p:sp>
        <p:nvSpPr>
          <p:cNvPr id="1639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981200"/>
            <a:ext cx="5029200" cy="2971800"/>
          </a:xfrm>
        </p:spPr>
        <p:txBody>
          <a:bodyPr/>
          <a:lstStyle/>
          <a:p>
            <a:pPr eaLnBrk="1" hangingPunct="1"/>
            <a:r>
              <a:rPr lang="en-US" sz="2000">
                <a:latin typeface="Courier New" pitchFamily="49" charset="0"/>
              </a:rPr>
              <a:t>% cal</a:t>
            </a:r>
            <a:r>
              <a:rPr lang="en-US" sz="2000"/>
              <a:t>		current month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2 2000</a:t>
            </a:r>
            <a:r>
              <a:rPr lang="en-US" sz="2000"/>
              <a:t>	Feb 2000, leap year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2 2100</a:t>
            </a:r>
            <a:r>
              <a:rPr lang="en-US" sz="2000"/>
              <a:t>	not a leap year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2 2400</a:t>
            </a:r>
            <a:r>
              <a:rPr lang="en-US" sz="2000"/>
              <a:t>	leap year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9 1752</a:t>
            </a:r>
            <a:r>
              <a:rPr lang="en-US" sz="2000"/>
              <a:t>	11 days skipped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0</a:t>
            </a:r>
            <a:r>
              <a:rPr lang="en-US" sz="2000"/>
              <a:t>		error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% cal 2002</a:t>
            </a:r>
            <a:r>
              <a:rPr lang="en-US" sz="2000"/>
              <a:t>	whole year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4A8B97-FE24-4567-9FA7-E64520F0949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clear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Clears the screen</a:t>
            </a:r>
          </a:p>
          <a:p>
            <a:pPr eaLnBrk="1" hangingPunct="1"/>
            <a:r>
              <a:rPr lang="en-US"/>
              <a:t>There’s an alias for it: Ctrl+L</a:t>
            </a:r>
          </a:p>
          <a:p>
            <a:pPr eaLnBrk="1" hangingPunct="1"/>
            <a:r>
              <a:rPr lang="en-US"/>
              <a:t>Example sequence: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% cal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% clear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% cal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Ctrl+L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en-US" sz="3200" b="1" dirty="0"/>
              <a:t>ACCESSING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The bash shell</a:t>
            </a:r>
          </a:p>
          <a:p>
            <a:pPr algn="just"/>
            <a:r>
              <a:rPr lang="pt-BR" sz="2000" dirty="0"/>
              <a:t>A command line is a text-based interface which can be used to input instructions to a computer system. </a:t>
            </a:r>
          </a:p>
          <a:p>
            <a:pPr algn="just"/>
            <a:r>
              <a:rPr lang="pt-BR" sz="2000" dirty="0"/>
              <a:t>The Linux command line is provided by a program called the shell. </a:t>
            </a:r>
          </a:p>
          <a:p>
            <a:pPr algn="just"/>
            <a:r>
              <a:rPr lang="en-US" sz="2000" dirty="0"/>
              <a:t>The default shell for users in Red Hat </a:t>
            </a:r>
            <a:r>
              <a:rPr lang="pt-BR" sz="2000" dirty="0"/>
              <a:t>Enterprise Linux is the GN U Bourn e-Again Shell ( b a s h ). </a:t>
            </a:r>
          </a:p>
          <a:p>
            <a:pPr algn="just"/>
            <a:r>
              <a:rPr lang="pt-BR" sz="2000" dirty="0"/>
              <a:t>When a shell is used interactive, it displays a string when it is waiting for a command from the user. This is called the shell prompt. When a regular user starts as , the default prompt end s with a $ character.</a:t>
            </a:r>
          </a:p>
          <a:p>
            <a:pPr algn="just">
              <a:buNone/>
            </a:pPr>
            <a:endParaRPr lang="pt-BR" sz="2000" dirty="0"/>
          </a:p>
          <a:p>
            <a:pPr algn="just">
              <a:buNone/>
            </a:pPr>
            <a:r>
              <a:rPr lang="en-US" sz="2000" dirty="0"/>
              <a:t>[</a:t>
            </a:r>
            <a:r>
              <a:rPr lang="en-US" sz="2000" dirty="0" err="1"/>
              <a:t>student@desktopX</a:t>
            </a:r>
            <a:r>
              <a:rPr lang="en-US" sz="2000" dirty="0"/>
              <a:t> -]$</a:t>
            </a:r>
            <a:endParaRPr lang="pt-B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052BCD-1DEE-42A7-A9F5-191C28AEF49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Command Grouping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Semicolon: “;”</a:t>
            </a:r>
          </a:p>
          <a:p>
            <a:pPr eaLnBrk="1" hangingPunct="1"/>
            <a:r>
              <a:rPr lang="en-US"/>
              <a:t>Often grouping acts as if it were a single command, so an output of different commands can be redirected to a file: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(date; cal; date) &gt; out.txt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376698-90B4-45AE-8B81-23CF9DB385C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alias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Defined a new name for a command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alias</a:t>
            </a:r>
            <a:endParaRPr lang="en-US"/>
          </a:p>
          <a:p>
            <a:pPr lvl="1" eaLnBrk="1" hangingPunct="1"/>
            <a:r>
              <a:rPr lang="en-US"/>
              <a:t>with no arguments lists currently active aliases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alias newcommand oldcommand</a:t>
            </a:r>
            <a:endParaRPr lang="en-US"/>
          </a:p>
          <a:p>
            <a:pPr lvl="1" eaLnBrk="1" hangingPunct="1"/>
            <a:r>
              <a:rPr lang="en-US"/>
              <a:t>defines a </a:t>
            </a:r>
            <a:r>
              <a:rPr lang="en-US">
                <a:latin typeface="Courier New" pitchFamily="49" charset="0"/>
              </a:rPr>
              <a:t>newcommand</a:t>
            </a:r>
            <a:endParaRPr lang="en-US"/>
          </a:p>
          <a:p>
            <a:pPr eaLnBrk="1" hangingPunct="1"/>
            <a:r>
              <a:rPr lang="en-US">
                <a:latin typeface="Courier New" pitchFamily="49" charset="0"/>
              </a:rPr>
              <a:t>% alias cl cal 2003</a:t>
            </a:r>
            <a:endParaRPr lang="en-US"/>
          </a:p>
          <a:p>
            <a:pPr eaLnBrk="1" hangingPunct="1"/>
            <a:r>
              <a:rPr lang="en-US">
                <a:latin typeface="Courier New" pitchFamily="49" charset="0"/>
              </a:rPr>
              <a:t>% cl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28CCD1-F7D4-4D39-803C-8EF70CA7F03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unalias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Removes alias</a:t>
            </a:r>
          </a:p>
          <a:p>
            <a:pPr eaLnBrk="1" hangingPunct="1"/>
            <a:r>
              <a:rPr lang="en-US"/>
              <a:t>Requires an argument.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unalias cl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A93565-D857-4DAF-A872-C1F043D0DB6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Display a history of recently used commands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history</a:t>
            </a:r>
            <a:endParaRPr lang="en-US" sz="2400"/>
          </a:p>
          <a:p>
            <a:pPr lvl="1" eaLnBrk="1" hangingPunct="1"/>
            <a:r>
              <a:rPr lang="en-US" sz="2000"/>
              <a:t>all commands in the history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history 10</a:t>
            </a:r>
            <a:endParaRPr lang="en-US" sz="2400"/>
          </a:p>
          <a:p>
            <a:pPr lvl="1" eaLnBrk="1" hangingPunct="1"/>
            <a:r>
              <a:rPr lang="en-US" sz="2000"/>
              <a:t>last 10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history -r 10</a:t>
            </a:r>
            <a:endParaRPr lang="en-US" sz="2400"/>
          </a:p>
          <a:p>
            <a:pPr lvl="1" eaLnBrk="1" hangingPunct="1"/>
            <a:r>
              <a:rPr lang="en-US" sz="2000"/>
              <a:t>reverse order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!!</a:t>
            </a:r>
            <a:endParaRPr lang="en-US" sz="2400"/>
          </a:p>
          <a:p>
            <a:pPr lvl="1" eaLnBrk="1" hangingPunct="1"/>
            <a:r>
              <a:rPr lang="en-US" sz="2000"/>
              <a:t>repeat last command</a:t>
            </a:r>
          </a:p>
        </p:txBody>
      </p:sp>
      <p:sp>
        <p:nvSpPr>
          <p:cNvPr id="2253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ourier New" pitchFamily="49" charset="0"/>
              </a:rPr>
              <a:t>% !</a:t>
            </a:r>
            <a:r>
              <a:rPr lang="en-US" sz="2400" b="1">
                <a:latin typeface="Courier New" pitchFamily="49" charset="0"/>
              </a:rPr>
              <a:t>n</a:t>
            </a:r>
            <a:endParaRPr lang="en-US" sz="2400" b="1"/>
          </a:p>
          <a:p>
            <a:pPr lvl="1" eaLnBrk="1" hangingPunct="1"/>
            <a:r>
              <a:rPr lang="en-US" sz="2000"/>
              <a:t>repeat command </a:t>
            </a:r>
            <a:r>
              <a:rPr lang="en-US" sz="2000" b="1"/>
              <a:t>n</a:t>
            </a:r>
            <a:r>
              <a:rPr lang="en-US" sz="2000"/>
              <a:t> in the history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!-1</a:t>
            </a:r>
            <a:endParaRPr lang="en-US" sz="2400"/>
          </a:p>
          <a:p>
            <a:pPr lvl="1" eaLnBrk="1" hangingPunct="1"/>
            <a:r>
              <a:rPr lang="en-US" sz="2000"/>
              <a:t>repeat last command = </a:t>
            </a:r>
            <a:r>
              <a:rPr lang="en-US" sz="2000">
                <a:latin typeface="Courier New" pitchFamily="49" charset="0"/>
              </a:rPr>
              <a:t>!!</a:t>
            </a:r>
            <a:endParaRPr lang="en-US" sz="2000"/>
          </a:p>
          <a:p>
            <a:pPr eaLnBrk="1" hangingPunct="1"/>
            <a:r>
              <a:rPr lang="en-US" sz="2400">
                <a:latin typeface="Courier New" pitchFamily="49" charset="0"/>
              </a:rPr>
              <a:t>% !-2</a:t>
            </a:r>
            <a:endParaRPr lang="en-US" sz="2400"/>
          </a:p>
          <a:p>
            <a:pPr lvl="1" eaLnBrk="1" hangingPunct="1"/>
            <a:r>
              <a:rPr lang="en-US" sz="2000"/>
              <a:t>repeat second last command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!ca</a:t>
            </a:r>
            <a:endParaRPr lang="en-US" sz="2400"/>
          </a:p>
          <a:p>
            <a:pPr lvl="1" eaLnBrk="1" hangingPunct="1"/>
            <a:r>
              <a:rPr lang="en-US" sz="2000"/>
              <a:t>repeat last command that begins with ‘ca’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66727-0084-42B6-A367-E0542781019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exit / logout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Exit from your login session.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exit</a:t>
            </a:r>
            <a:endParaRPr lang="en-US"/>
          </a:p>
          <a:p>
            <a:pPr eaLnBrk="1" hangingPunct="1"/>
            <a:r>
              <a:rPr lang="en-US">
                <a:latin typeface="Courier New" pitchFamily="49" charset="0"/>
              </a:rPr>
              <a:t>% logout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41E2B1-7880-4BE6-95AC-13CFA64914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shutdown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Causes system to shutdown or reboot cleanly.</a:t>
            </a:r>
          </a:p>
          <a:p>
            <a:pPr eaLnBrk="1" hangingPunct="1"/>
            <a:r>
              <a:rPr lang="en-US"/>
              <a:t>May require superuser privileges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shutdown -h now</a:t>
            </a:r>
            <a:r>
              <a:rPr lang="en-US"/>
              <a:t>		- stop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shutdown -r now</a:t>
            </a:r>
            <a:r>
              <a:rPr lang="en-US"/>
              <a:t>		- reboot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ED9735-6E77-417F-9D1F-4D618932D4B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List directory contents</a:t>
            </a:r>
          </a:p>
          <a:p>
            <a:pPr eaLnBrk="1" hangingPunct="1"/>
            <a:r>
              <a:rPr lang="en-US" sz="2400"/>
              <a:t>Has whole bunch of options, see man ls for details.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</a:t>
            </a:r>
            <a:endParaRPr lang="en-US" sz="2400"/>
          </a:p>
          <a:p>
            <a:pPr lvl="1" eaLnBrk="1" hangingPunct="1"/>
            <a:r>
              <a:rPr lang="en-US" sz="2000"/>
              <a:t>all files except those starting with a “.”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-a</a:t>
            </a:r>
            <a:endParaRPr lang="en-US" sz="2400"/>
          </a:p>
          <a:p>
            <a:pPr lvl="1" eaLnBrk="1" hangingPunct="1"/>
            <a:r>
              <a:rPr lang="en-US" sz="2000"/>
              <a:t>all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-A</a:t>
            </a:r>
            <a:r>
              <a:rPr lang="en-US" sz="2400"/>
              <a:t> </a:t>
            </a:r>
          </a:p>
          <a:p>
            <a:pPr lvl="1" eaLnBrk="1" hangingPunct="1"/>
            <a:r>
              <a:rPr lang="en-US" sz="2000"/>
              <a:t>all without “.” and “..”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ourier New" pitchFamily="49" charset="0"/>
              </a:rPr>
              <a:t>% ls -F</a:t>
            </a:r>
            <a:endParaRPr lang="en-US" sz="2400"/>
          </a:p>
          <a:p>
            <a:pPr lvl="1" eaLnBrk="1" hangingPunct="1"/>
            <a:r>
              <a:rPr lang="en-US" sz="2000"/>
              <a:t>append “/” to dirs and “*” to executables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-l</a:t>
            </a:r>
            <a:endParaRPr lang="en-US" sz="2400"/>
          </a:p>
          <a:p>
            <a:pPr lvl="1" eaLnBrk="1" hangingPunct="1"/>
            <a:r>
              <a:rPr lang="en-US" sz="2000"/>
              <a:t>long format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-al</a:t>
            </a:r>
            <a:endParaRPr lang="en-US" sz="2400"/>
          </a:p>
          <a:p>
            <a:pPr eaLnBrk="1" hangingPunct="1"/>
            <a:r>
              <a:rPr lang="en-US" sz="2400">
                <a:latin typeface="Courier New" pitchFamily="49" charset="0"/>
              </a:rPr>
              <a:t>% ls -lt</a:t>
            </a:r>
            <a:endParaRPr lang="en-US" sz="2400"/>
          </a:p>
          <a:p>
            <a:pPr lvl="1" eaLnBrk="1" hangingPunct="1"/>
            <a:r>
              <a:rPr lang="en-US" sz="2000"/>
              <a:t>sort by modification time (latest - earliest)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ls -ltr</a:t>
            </a:r>
            <a:endParaRPr lang="en-US" sz="2400"/>
          </a:p>
          <a:p>
            <a:pPr lvl="1" eaLnBrk="1" hangingPunct="1"/>
            <a:r>
              <a:rPr lang="en-US" sz="2000"/>
              <a:t>reverse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6CCE1-32E7-40C8-8912-EF447A00502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Display and concatenate files.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cat</a:t>
            </a:r>
          </a:p>
          <a:p>
            <a:pPr lvl="1" eaLnBrk="1" hangingPunct="1"/>
            <a:r>
              <a:rPr lang="en-US" sz="2000"/>
              <a:t>Will read from STDIN and print to STDOT every line you enter.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cat file1 [file2] ...</a:t>
            </a:r>
          </a:p>
          <a:p>
            <a:pPr lvl="1" eaLnBrk="1" hangingPunct="1"/>
            <a:r>
              <a:rPr lang="en-US" sz="2000"/>
              <a:t>Will concatenate all files in one and print them to STDOUT</a:t>
            </a:r>
          </a:p>
          <a:p>
            <a:pPr eaLnBrk="1" hangingPunct="1"/>
            <a:r>
              <a:rPr lang="en-US" sz="2400">
                <a:latin typeface="Courier New" pitchFamily="49" charset="0"/>
              </a:rPr>
              <a:t>% cat &gt; filename</a:t>
            </a:r>
          </a:p>
          <a:p>
            <a:pPr lvl="1" eaLnBrk="1" hangingPunct="1"/>
            <a:r>
              <a:rPr lang="en-US" sz="2000"/>
              <a:t>Will take whatever you type from STDIN and will put it into the file </a:t>
            </a:r>
            <a:r>
              <a:rPr lang="en-US" sz="2000">
                <a:latin typeface="Courier New" pitchFamily="49" charset="0"/>
              </a:rPr>
              <a:t>filename</a:t>
            </a:r>
            <a:endParaRPr lang="en-US" sz="2000"/>
          </a:p>
          <a:p>
            <a:pPr eaLnBrk="1" hangingPunct="1"/>
            <a:r>
              <a:rPr lang="en-US" sz="2400"/>
              <a:t>To exit </a:t>
            </a:r>
            <a:r>
              <a:rPr lang="en-US" sz="2400">
                <a:latin typeface="Courier New" pitchFamily="49" charset="0"/>
              </a:rPr>
              <a:t>cat</a:t>
            </a:r>
            <a:r>
              <a:rPr lang="en-US" sz="2400"/>
              <a:t> or </a:t>
            </a:r>
            <a:r>
              <a:rPr lang="en-US" sz="2400">
                <a:latin typeface="Courier New" pitchFamily="49" charset="0"/>
              </a:rPr>
              <a:t>cat &gt; filename</a:t>
            </a:r>
            <a:r>
              <a:rPr lang="en-US" sz="2400"/>
              <a:t> type Ctrl+D to indicate EOF (End of File).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BBBBDF-FD32-4FB5-9C81-AD3118FA92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/ less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Pagers to display contents of large files page by page or scroll line by line up and down.</a:t>
            </a:r>
          </a:p>
          <a:p>
            <a:pPr eaLnBrk="1" hangingPunct="1"/>
            <a:r>
              <a:rPr lang="en-US"/>
              <a:t>Have a lot of viewing options and search capability.</a:t>
            </a:r>
          </a:p>
          <a:p>
            <a:pPr eaLnBrk="1" hangingPunct="1"/>
            <a:r>
              <a:rPr lang="en-US"/>
              <a:t>Interactive. To exit: ‘q’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F2E3C0-08AD-4C72-B81C-B06EEC4E775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less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ourier New" pitchFamily="49" charset="0"/>
              </a:rPr>
              <a:t>less</a:t>
            </a:r>
            <a:r>
              <a:rPr lang="en-US" sz="2400"/>
              <a:t> ("less is more") a bit more smart than the </a:t>
            </a:r>
            <a:r>
              <a:rPr lang="en-US" sz="2400">
                <a:latin typeface="Courier New" pitchFamily="49" charset="0"/>
              </a:rPr>
              <a:t>more</a:t>
            </a:r>
            <a:r>
              <a:rPr lang="en-US" sz="2400"/>
              <a:t> command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display contents of a file: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ourier New" pitchFamily="49" charset="0"/>
              </a:rPr>
              <a:t>% less filename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display line numbers: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ourier New" pitchFamily="49" charset="0"/>
              </a:rPr>
              <a:t>% less -N filename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display a prompt: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ourier New" pitchFamily="49" charset="0"/>
              </a:rPr>
              <a:t>% less -P"Press 'q' to quit" filename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Combine the two: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ourier New" pitchFamily="49" charset="0"/>
              </a:rPr>
              <a:t>% less -NP"Blah-blah-blah" filename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For more information: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ourier New" pitchFamily="49" charset="0"/>
              </a:rPr>
              <a:t>% man less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en-US" sz="3200" b="1" dirty="0"/>
              <a:t>ACCESSING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/>
              <a:t>The $ is replaced by a # if the shell is running as the super user, root .</a:t>
            </a:r>
            <a:endParaRPr lang="en-US" sz="2800" dirty="0"/>
          </a:p>
          <a:p>
            <a:r>
              <a:rPr lang="en-US" sz="2800" dirty="0"/>
              <a:t>[</a:t>
            </a:r>
            <a:r>
              <a:rPr lang="en-US" sz="2800" dirty="0" err="1"/>
              <a:t>root@desktopX</a:t>
            </a:r>
            <a:r>
              <a:rPr lang="en-US" sz="2800" dirty="0"/>
              <a:t> /]#</a:t>
            </a:r>
          </a:p>
          <a:p>
            <a:pPr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F20DDE-C4D3-48A1-B431-15152BF4290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touch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By </a:t>
            </a:r>
            <a:r>
              <a:rPr lang="en-US" i="1"/>
              <a:t>touch </a:t>
            </a:r>
            <a:r>
              <a:rPr lang="en-US"/>
              <a:t>a </a:t>
            </a:r>
            <a:r>
              <a:rPr lang="en-US" dirty="0"/>
              <a:t>file you either create it if it did not exists (with 0 length).</a:t>
            </a:r>
          </a:p>
          <a:p>
            <a:pPr eaLnBrk="1" hangingPunct="1"/>
            <a:r>
              <a:rPr lang="en-US" dirty="0"/>
              <a:t>Or you update it’s last modification and access times.</a:t>
            </a:r>
          </a:p>
          <a:p>
            <a:pPr eaLnBrk="1" hangingPunct="1"/>
            <a:r>
              <a:rPr lang="en-US" dirty="0"/>
              <a:t>There are options to override the default behavior.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% touch file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 filename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% man touch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F9FAF5-B2A1-4541-8EF9-71FF486FE84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cp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sz="2800"/>
              <a:t>Copies files / directories.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cp [options] &lt;source&gt; &lt;destination&gt;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cp file1 file2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cp file1 [file2] … /directory</a:t>
            </a:r>
          </a:p>
          <a:p>
            <a:pPr eaLnBrk="1" hangingPunct="1"/>
            <a:r>
              <a:rPr lang="en-US" sz="2800"/>
              <a:t>Useful option: </a:t>
            </a:r>
            <a:r>
              <a:rPr lang="en-US" sz="2800">
                <a:latin typeface="Courier New" pitchFamily="49" charset="0"/>
              </a:rPr>
              <a:t>-i</a:t>
            </a:r>
            <a:r>
              <a:rPr lang="en-US" sz="2800"/>
              <a:t> to prevent overwriting existing files and prompt the user to confirm.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DB40F6-D2D0-46E4-914E-50CBEBA8274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mv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Moves or renames files/directories.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&lt;source&gt; &lt;destination&gt;</a:t>
            </a:r>
          </a:p>
          <a:p>
            <a:pPr lvl="1" eaLnBrk="1" hangingPunct="1"/>
            <a:r>
              <a:rPr lang="en-US" sz="2400"/>
              <a:t>The &lt;source&gt; gets removed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file1 dir/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file1 file2</a:t>
            </a:r>
          </a:p>
          <a:p>
            <a:pPr lvl="1" eaLnBrk="1" hangingPunct="1"/>
            <a:r>
              <a:rPr lang="en-US" sz="2400"/>
              <a:t>rename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file1 file2 dir/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mv dir1 dir2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E7ED6C-AB8F-4C73-BAD7-5DC42D2AAA8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rm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Removes file(s) and/or directories.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rm file1 [file2] ...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rm -r dir1 [dir2] ...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rm -r file1 dir1 dir2 file4 ...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F5A282-1147-4405-9A7B-CF23502A557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script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Writes a log (a typescript) of whatever happened in the terminal to a file.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script [file]</a:t>
            </a:r>
            <a:endParaRPr lang="en-US" sz="2800"/>
          </a:p>
          <a:p>
            <a:pPr eaLnBrk="1" hangingPunct="1"/>
            <a:r>
              <a:rPr lang="en-US" sz="2800">
                <a:latin typeface="Courier New" pitchFamily="49" charset="0"/>
              </a:rPr>
              <a:t>% script</a:t>
            </a:r>
          </a:p>
          <a:p>
            <a:pPr lvl="1" eaLnBrk="1" hangingPunct="1"/>
            <a:r>
              <a:rPr lang="en-US" sz="2400"/>
              <a:t>all log is saved into a file named typescript</a:t>
            </a:r>
          </a:p>
          <a:p>
            <a:pPr eaLnBrk="1" hangingPunct="1"/>
            <a:r>
              <a:rPr lang="en-US" sz="2800">
                <a:latin typeface="Courier New" pitchFamily="49" charset="0"/>
              </a:rPr>
              <a:t>% script file</a:t>
            </a:r>
          </a:p>
          <a:p>
            <a:pPr lvl="1" eaLnBrk="1" hangingPunct="1"/>
            <a:r>
              <a:rPr lang="en-US" sz="2400"/>
              <a:t>all log is saved into a file named file</a:t>
            </a:r>
          </a:p>
          <a:p>
            <a:pPr eaLnBrk="1" hangingPunct="1"/>
            <a:r>
              <a:rPr lang="en-US" sz="2800"/>
              <a:t>To exit logging, type:</a:t>
            </a:r>
          </a:p>
          <a:p>
            <a:pPr lvl="1" eaLnBrk="1" hangingPunct="1"/>
            <a:r>
              <a:rPr lang="en-US" sz="2400">
                <a:latin typeface="Courier New" pitchFamily="49" charset="0"/>
              </a:rPr>
              <a:t>% exit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E0F583-6620-469D-94B0-9ECF87B6C1A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find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Looks up a file in a directory tree.</a:t>
            </a: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% find . -name </a:t>
            </a:r>
            <a:r>
              <a:rPr lang="en-US" sz="2400" dirty="0" err="1">
                <a:latin typeface="Courier New" pitchFamily="49" charset="0"/>
              </a:rPr>
              <a:t>file_name</a:t>
            </a:r>
            <a:endParaRPr lang="en-US" sz="2400" i="1" dirty="0"/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353880-8F0D-451E-B2E8-EA880C8E21A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mkdir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Creates a directory.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mkdir newdir</a:t>
            </a:r>
            <a:endParaRPr lang="en-US"/>
          </a:p>
          <a:p>
            <a:pPr eaLnBrk="1" hangingPunct="1"/>
            <a:r>
              <a:rPr lang="en-US"/>
              <a:t>Often people make an alias of </a:t>
            </a:r>
            <a:r>
              <a:rPr lang="en-US">
                <a:latin typeface="Courier New" pitchFamily="49" charset="0"/>
              </a:rPr>
              <a:t>md</a:t>
            </a:r>
            <a:r>
              <a:rPr lang="en-US"/>
              <a:t> for it.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DD6715-1A2B-4C57-B3D9-7F25FFE8F6E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cd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Changes your current directory to a new one.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cd /some/other/dir</a:t>
            </a:r>
            <a:endParaRPr lang="en-US"/>
          </a:p>
          <a:p>
            <a:pPr lvl="1" eaLnBrk="1" hangingPunct="1"/>
            <a:r>
              <a:rPr lang="en-US"/>
              <a:t>Absolute path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cd subdir</a:t>
            </a:r>
          </a:p>
          <a:p>
            <a:pPr lvl="1" eaLnBrk="1" hangingPunct="1"/>
            <a:r>
              <a:rPr lang="en-US"/>
              <a:t>Assuming </a:t>
            </a:r>
            <a:r>
              <a:rPr lang="en-US">
                <a:latin typeface="Courier New" pitchFamily="49" charset="0"/>
              </a:rPr>
              <a:t>subdir</a:t>
            </a:r>
            <a:r>
              <a:rPr lang="en-US"/>
              <a:t> is in the current directory.</a:t>
            </a:r>
          </a:p>
          <a:p>
            <a:pPr eaLnBrk="1" hangingPunct="1"/>
            <a:r>
              <a:rPr lang="en-US">
                <a:latin typeface="Courier New" pitchFamily="49" charset="0"/>
              </a:rPr>
              <a:t>% cd</a:t>
            </a:r>
            <a:endParaRPr lang="en-US"/>
          </a:p>
          <a:p>
            <a:pPr lvl="1" eaLnBrk="1" hangingPunct="1"/>
            <a:r>
              <a:rPr lang="en-US"/>
              <a:t>Returns you to your home directory.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110A03-72D0-4626-9E17-ABE0FC82154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pwd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Displays personal working directory, i.e. your current directory.</a:t>
            </a: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% </a:t>
            </a:r>
            <a:r>
              <a:rPr lang="en-US" sz="2400" dirty="0" err="1">
                <a:latin typeface="Courier New" pitchFamily="49" charset="0"/>
              </a:rPr>
              <a:t>pwd</a:t>
            </a:r>
            <a:endParaRPr lang="en-US" sz="240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sz="2400" b="1" dirty="0" err="1">
                <a:latin typeface="Courier New" pitchFamily="49" charset="0"/>
              </a:rPr>
              <a:t>rmdir</a:t>
            </a:r>
            <a:endParaRPr lang="en-US" sz="2400" b="1" dirty="0">
              <a:latin typeface="Courier New" pitchFamily="49" charset="0"/>
            </a:endParaRPr>
          </a:p>
          <a:p>
            <a:pPr eaLnBrk="1" hangingPunct="1"/>
            <a:r>
              <a:rPr lang="en-US" sz="2400" dirty="0"/>
              <a:t>Removes a directory.</a:t>
            </a: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% </a:t>
            </a:r>
            <a:r>
              <a:rPr lang="en-US" sz="2400" dirty="0" err="1">
                <a:latin typeface="Courier New" pitchFamily="49" charset="0"/>
              </a:rPr>
              <a:t>rmdir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dirname</a:t>
            </a:r>
            <a:endParaRPr lang="en-US" sz="2400" dirty="0">
              <a:latin typeface="Courier New" pitchFamily="49" charset="0"/>
            </a:endParaRPr>
          </a:p>
          <a:p>
            <a:pPr eaLnBrk="1" hangingPunct="1"/>
            <a:r>
              <a:rPr lang="en-US" sz="2400" dirty="0"/>
              <a:t>Equivalent:</a:t>
            </a:r>
          </a:p>
          <a:p>
            <a:pPr lvl="1" eaLnBrk="1" hangingPunct="1"/>
            <a:r>
              <a:rPr lang="en-US" sz="2400" dirty="0">
                <a:latin typeface="Courier New" pitchFamily="49" charset="0"/>
              </a:rPr>
              <a:t>% rm -r </a:t>
            </a:r>
            <a:r>
              <a:rPr lang="en-US" sz="2400" dirty="0" err="1">
                <a:latin typeface="Courier New" pitchFamily="49" charset="0"/>
              </a:rPr>
              <a:t>dirname</a:t>
            </a:r>
            <a:endParaRPr lang="en-US" sz="2400" dirty="0"/>
          </a:p>
          <a:p>
            <a:pPr marL="0" indent="0" eaLnBrk="1" hangingPunct="1">
              <a:buNone/>
            </a:pPr>
            <a:endParaRPr lang="en-US" sz="2400" b="1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0A1919-E06F-4B41-B5EB-3471582554D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ln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Symbolic link or a “shortcut” in M$ terminology.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sz="2800" dirty="0">
                <a:latin typeface="Courier New" pitchFamily="49" charset="0"/>
              </a:rPr>
              <a:t>% ln –s &lt;real-name&gt; &lt;fake-name&gt;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en-US" sz="3200" b="1" dirty="0"/>
              <a:t>ACCESSING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Shell basics</a:t>
            </a:r>
          </a:p>
          <a:p>
            <a:r>
              <a:rPr lang="pt-BR" sz="2400" dirty="0"/>
              <a:t>Commands entered at the shell prompt have three basic parts:</a:t>
            </a:r>
          </a:p>
          <a:p>
            <a:pPr>
              <a:buNone/>
            </a:pPr>
            <a:r>
              <a:rPr lang="en-US" sz="2400" dirty="0"/>
              <a:t>• </a:t>
            </a:r>
            <a:r>
              <a:rPr lang="en-US" sz="2400" b="1" dirty="0"/>
              <a:t>Command</a:t>
            </a:r>
            <a:r>
              <a:rPr lang="en-US" sz="2400" dirty="0"/>
              <a:t> to run</a:t>
            </a:r>
          </a:p>
          <a:p>
            <a:pPr>
              <a:buNone/>
            </a:pPr>
            <a:r>
              <a:rPr lang="pt-BR" sz="2400" dirty="0"/>
              <a:t>• </a:t>
            </a:r>
            <a:r>
              <a:rPr lang="pt-BR" sz="2400" b="1" dirty="0"/>
              <a:t>Options</a:t>
            </a:r>
            <a:r>
              <a:rPr lang="pt-BR" sz="2400" dirty="0"/>
              <a:t> to adjust the behavior of the command</a:t>
            </a:r>
          </a:p>
          <a:p>
            <a:pPr>
              <a:buNone/>
            </a:pPr>
            <a:r>
              <a:rPr lang="pt-BR" sz="2400" dirty="0"/>
              <a:t>• </a:t>
            </a:r>
            <a:r>
              <a:rPr lang="pt-BR" sz="2400" b="1" dirty="0"/>
              <a:t>Arguments</a:t>
            </a:r>
            <a:r>
              <a:rPr lang="pt-BR" sz="2400" dirty="0"/>
              <a:t>, which are typically targets of the command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A364F1-2475-4B2D-AF8A-1C041E0355B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chmod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Changes file permissions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Possible invocations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ourier New" pitchFamily="49" charset="0"/>
              </a:rPr>
              <a:t>% </a:t>
            </a:r>
            <a:r>
              <a:rPr lang="en-US" sz="2400" dirty="0" err="1">
                <a:latin typeface="Courier New" pitchFamily="49" charset="0"/>
              </a:rPr>
              <a:t>chmod</a:t>
            </a:r>
            <a:r>
              <a:rPr lang="en-US" sz="2400" dirty="0">
                <a:latin typeface="Courier New" pitchFamily="49" charset="0"/>
              </a:rPr>
              <a:t> 600 filename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-</a:t>
            </a:r>
            <a:r>
              <a:rPr lang="en-US" sz="2400" dirty="0" err="1"/>
              <a:t>rw</a:t>
            </a:r>
            <a:r>
              <a:rPr lang="en-US" sz="2400" dirty="0"/>
              <a:t>------- 1 user group 2785 Feb 8 14:18 filename</a:t>
            </a:r>
            <a:br>
              <a:rPr lang="en-US" sz="2400" dirty="0"/>
            </a:br>
            <a:r>
              <a:rPr lang="en-US" sz="2400" dirty="0"/>
              <a:t>(a bit not intuitive where 600 comes from)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ourier New" pitchFamily="49" charset="0"/>
              </a:rPr>
              <a:t>% </a:t>
            </a:r>
            <a:r>
              <a:rPr lang="en-US" sz="2400" dirty="0" err="1">
                <a:latin typeface="Courier New" pitchFamily="49" charset="0"/>
              </a:rPr>
              <a:t>chmod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u+rw</a:t>
            </a:r>
            <a:r>
              <a:rPr lang="en-US" sz="2400" dirty="0">
                <a:latin typeface="Courier New" pitchFamily="49" charset="0"/>
              </a:rPr>
              <a:t> filename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/>
              <a:t>(the same thing, more readable)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D752-AF2B-4F88-96E3-4A22B2C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5334-BFE8-45FF-BCBD-0059226B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echo command prints a text of line provided to it.</a:t>
            </a:r>
          </a:p>
          <a:p>
            <a:pPr marL="0" indent="0">
              <a:buNone/>
            </a:pPr>
            <a:r>
              <a:rPr lang="en-US" sz="2400" dirty="0"/>
              <a:t>$ echo “Linux Commands”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env Command</a:t>
            </a:r>
          </a:p>
          <a:p>
            <a:pPr marL="0" indent="0">
              <a:buNone/>
            </a:pPr>
            <a:r>
              <a:rPr lang="en-US" sz="2400" dirty="0"/>
              <a:t>env command lists all the current environment variables and used to set them as well.</a:t>
            </a:r>
          </a:p>
          <a:p>
            <a:pPr marL="0" indent="0">
              <a:buNone/>
            </a:pPr>
            <a:r>
              <a:rPr lang="en-US" sz="2400" dirty="0"/>
              <a:t>$ env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017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D752-AF2B-4F88-96E3-4A22B2C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5334-BFE8-45FF-BCBD-0059226B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groups Command</a:t>
            </a:r>
          </a:p>
          <a:p>
            <a:pPr marL="0" indent="0">
              <a:buNone/>
            </a:pPr>
            <a:r>
              <a:rPr lang="en-US" sz="2400" dirty="0"/>
              <a:t>groups command displays all the names of groups a user is a part of like this.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$ groups</a:t>
            </a:r>
          </a:p>
          <a:p>
            <a:pPr marL="0" indent="0">
              <a:buNone/>
            </a:pPr>
            <a:r>
              <a:rPr lang="en-US" sz="2400" dirty="0"/>
              <a:t>$ groups LPU1</a:t>
            </a:r>
          </a:p>
        </p:txBody>
      </p:sp>
    </p:spTree>
    <p:extLst>
      <p:ext uri="{BB962C8B-B14F-4D97-AF65-F5344CB8AC3E}">
        <p14:creationId xmlns:p14="http://schemas.microsoft.com/office/powerpoint/2010/main" val="1958847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D752-AF2B-4F88-96E3-4A22B2C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5334-BFE8-45FF-BCBD-0059226B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4. hostname Command</a:t>
            </a:r>
          </a:p>
          <a:p>
            <a:pPr marL="0" indent="0">
              <a:buNone/>
            </a:pPr>
            <a:r>
              <a:rPr lang="en-US" sz="2400" dirty="0"/>
              <a:t>hostname command is used to print or set system hostname in Linux.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$ hostname</a:t>
            </a:r>
          </a:p>
          <a:p>
            <a:pPr marL="0" indent="0">
              <a:buNone/>
            </a:pPr>
            <a:r>
              <a:rPr lang="en-US" sz="2400" dirty="0"/>
              <a:t>$ hostname NEW_HOSTNAME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hostnamectl</a:t>
            </a:r>
            <a:r>
              <a:rPr lang="en-US" sz="2400" b="1" dirty="0"/>
              <a:t> Command</a:t>
            </a:r>
          </a:p>
          <a:p>
            <a:pPr marL="0" indent="0">
              <a:buNone/>
            </a:pPr>
            <a:r>
              <a:rPr lang="en-US" sz="2400" dirty="0" err="1"/>
              <a:t>hostnamectl</a:t>
            </a:r>
            <a:r>
              <a:rPr lang="en-US" sz="2400" dirty="0"/>
              <a:t> command controls the system hostname under </a:t>
            </a:r>
            <a:r>
              <a:rPr lang="en-US" sz="2400" dirty="0" err="1"/>
              <a:t>systemd</a:t>
            </a:r>
            <a:r>
              <a:rPr lang="en-US" sz="2400" dirty="0"/>
              <a:t>. It is used to print or modify the system hostname and any related settings: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hostnamectl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sudo</a:t>
            </a:r>
            <a:r>
              <a:rPr lang="en-US" sz="2400" b="1" dirty="0"/>
              <a:t> </a:t>
            </a:r>
            <a:r>
              <a:rPr lang="en-US" sz="2400" b="1" dirty="0" err="1"/>
              <a:t>hostnamectl</a:t>
            </a:r>
            <a:r>
              <a:rPr lang="en-US" sz="2400" b="1" dirty="0"/>
              <a:t> set-hostname NEW_HOSTNAME</a:t>
            </a:r>
          </a:p>
        </p:txBody>
      </p:sp>
    </p:spTree>
    <p:extLst>
      <p:ext uri="{BB962C8B-B14F-4D97-AF65-F5344CB8AC3E}">
        <p14:creationId xmlns:p14="http://schemas.microsoft.com/office/powerpoint/2010/main" val="3505450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D752-AF2B-4F88-96E3-4A22B2C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5334-BFE8-45FF-BCBD-0059226B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5. id Command</a:t>
            </a:r>
          </a:p>
          <a:p>
            <a:pPr marL="0" indent="0">
              <a:buNone/>
            </a:pPr>
            <a:r>
              <a:rPr lang="en-US" sz="2400" dirty="0"/>
              <a:t>id command shows user and group information for the current user or specified username as shown below.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dirty="0"/>
              <a:t>id LPU1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1816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A6F6-32B6-4E2B-8649-B836B1EC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C991-F20D-4E0B-B809-CD560492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2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3469-B719-4C1C-BF94-26F0C73F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76AE-4E8F-42F6-9B98-49CD1B78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6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pt-BR" sz="3200" b="1" dirty="0"/>
              <a:t>Accessing the Command Line Using the</a:t>
            </a:r>
            <a:br>
              <a:rPr lang="pt-BR" sz="3200" b="1" dirty="0"/>
            </a:br>
            <a:r>
              <a:rPr lang="en-US" sz="3200" b="1" dirty="0"/>
              <a:t>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The desktop environment is the graphical user interface on a Linux system . The default desktop environment in Red Hat Enterprise Linux 7 is provided by GNOME 3.</a:t>
            </a:r>
          </a:p>
          <a:p>
            <a:pPr algn="just"/>
            <a:r>
              <a:rPr lang="en-US" sz="2800" dirty="0"/>
              <a:t>GNU Network Object Model Environment. (GNOME)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pt-BR" sz="3200" b="1" dirty="0"/>
              <a:t>Accessing the Command Line Using the</a:t>
            </a:r>
            <a:br>
              <a:rPr lang="pt-BR" sz="3200" b="1" dirty="0"/>
            </a:br>
            <a:r>
              <a:rPr lang="en-US" sz="3200" b="1" dirty="0"/>
              <a:t>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43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b="1" dirty="0"/>
              <a:t>GNOME Shell</a:t>
            </a:r>
            <a:r>
              <a:rPr lang="en-US" sz="2400" dirty="0"/>
              <a:t> is the graphical </a:t>
            </a:r>
            <a:r>
              <a:rPr lang="en-US" sz="2400" b="1" dirty="0"/>
              <a:t>shell</a:t>
            </a:r>
            <a:r>
              <a:rPr lang="en-US" sz="2400" dirty="0"/>
              <a:t> of the </a:t>
            </a:r>
            <a:r>
              <a:rPr lang="en-US" sz="2400" b="1" dirty="0"/>
              <a:t>GNOME</a:t>
            </a:r>
            <a:r>
              <a:rPr lang="en-US" sz="2400" dirty="0"/>
              <a:t> desktop environment with version </a:t>
            </a:r>
            <a:r>
              <a:rPr lang="en-US" sz="2400" b="1" dirty="0"/>
              <a:t>3</a:t>
            </a:r>
            <a:r>
              <a:rPr lang="en-US" sz="2400" dirty="0"/>
              <a:t>, which was released on April 6, 2011. It provides basic functions like launching applications, switching between windows and is also a widget engine.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GNOME</a:t>
            </a:r>
            <a:r>
              <a:rPr lang="en-US" sz="2400" dirty="0"/>
              <a:t> is part of the GNU project and part of the free software, or open source, movement. 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GNOME</a:t>
            </a:r>
            <a:r>
              <a:rPr lang="en-US" sz="2400" dirty="0"/>
              <a:t> is a Windows-like desktop system that works on UNIX and UNIX-like systems and is not dependent on any one window manager</a:t>
            </a:r>
            <a:endParaRPr lang="pt-BR" sz="2400" dirty="0"/>
          </a:p>
          <a:p>
            <a:pPr algn="just">
              <a:buNone/>
            </a:pPr>
            <a:endParaRPr lang="pt-BR" sz="2400" dirty="0"/>
          </a:p>
          <a:p>
            <a:pPr algn="just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pt-BR" sz="3200" b="1" dirty="0"/>
              <a:t>Accessing the Command Line Using the</a:t>
            </a:r>
            <a:br>
              <a:rPr lang="pt-BR" sz="3200" b="1" dirty="0"/>
            </a:br>
            <a:r>
              <a:rPr lang="en-US" sz="3200" b="1" dirty="0"/>
              <a:t>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Parts of the GNOME Shell</a:t>
            </a:r>
          </a:p>
          <a:p>
            <a:pPr marL="0" indent="0" algn="just">
              <a:buNone/>
            </a:pPr>
            <a:r>
              <a:rPr lang="pt-BR" sz="2400" dirty="0"/>
              <a:t>These parts include the following :</a:t>
            </a:r>
          </a:p>
          <a:p>
            <a:pPr algn="just">
              <a:buNone/>
            </a:pPr>
            <a:r>
              <a:rPr lang="en-US" sz="2400" dirty="0"/>
              <a:t>1. top bar: </a:t>
            </a:r>
            <a:r>
              <a:rPr lang="pt-BR" sz="2400" dirty="0"/>
              <a:t>The top bar provides the Applications and Places menus , and controls for volume, networking , calendar access, </a:t>
            </a:r>
            <a:r>
              <a:rPr lang="en-US" sz="2400" dirty="0"/>
              <a:t>lock the screen, switch users, log out of </a:t>
            </a:r>
            <a:r>
              <a:rPr lang="pt-BR" sz="2400" dirty="0"/>
              <a:t>the system , or shut it down etc.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 Applications menu: to start applications, categorized into submenus. The Activities Overview can be started from this menu .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CHAPTER 1</a:t>
            </a:r>
            <a:br>
              <a:rPr lang="en-US" sz="3200" b="1" dirty="0"/>
            </a:br>
            <a:r>
              <a:rPr lang="pt-BR" sz="3200" b="1" dirty="0"/>
              <a:t>Accessing the Command Line Using the</a:t>
            </a:r>
            <a:br>
              <a:rPr lang="pt-BR" sz="3200" b="1" dirty="0"/>
            </a:br>
            <a:r>
              <a:rPr lang="en-US" sz="3200" b="1" dirty="0"/>
              <a:t>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3. </a:t>
            </a:r>
            <a:r>
              <a:rPr lang="pt-BR" sz="2400" dirty="0"/>
              <a:t>Places menu: This menu to the right of the Applications menu provides quick access through a graphical file manager to important menus in the user's home directory, to / , and to exports </a:t>
            </a:r>
            <a:r>
              <a:rPr lang="en-US" sz="2400" dirty="0"/>
              <a:t>and file shares on the network.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4. </a:t>
            </a:r>
            <a:r>
              <a:rPr lang="pt-BR" sz="2400" dirty="0"/>
              <a:t>window list: The bar that runs along the bottom of the screen. The window list provides an easy </a:t>
            </a:r>
            <a:r>
              <a:rPr lang="en-US" sz="2400" dirty="0"/>
              <a:t>way to access, minimize, and restore all windows in the current workspace.</a:t>
            </a:r>
            <a:endParaRPr lang="pt-BR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028169-F897-4F2D-B5E0-CE695636FA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Command Format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029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dirty="0"/>
              <a:t>Format: command name and 0 or more arguments:</a:t>
            </a:r>
            <a:br>
              <a:rPr lang="en-US" sz="2400" dirty="0"/>
            </a:b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commandname</a:t>
            </a:r>
            <a:r>
              <a:rPr lang="en-US" sz="2400" dirty="0">
                <a:latin typeface="Courier New" pitchFamily="49" charset="0"/>
              </a:rPr>
              <a:t> [arg1] ... [</a:t>
            </a:r>
            <a:r>
              <a:rPr lang="en-US" sz="2400" dirty="0" err="1">
                <a:latin typeface="Courier New" pitchFamily="49" charset="0"/>
              </a:rPr>
              <a:t>argN</a:t>
            </a:r>
            <a:r>
              <a:rPr lang="en-US" sz="2400" dirty="0">
                <a:latin typeface="Courier New" pitchFamily="49" charset="0"/>
              </a:rPr>
              <a:t>]</a:t>
            </a:r>
            <a:endParaRPr lang="en-US" sz="2400" dirty="0"/>
          </a:p>
          <a:p>
            <a:pPr marL="0" indent="0" algn="just" eaLnBrk="1" hangingPunct="1">
              <a:buNone/>
            </a:pPr>
            <a:endParaRPr lang="en-US" sz="2400" dirty="0"/>
          </a:p>
          <a:p>
            <a:pPr marL="0" indent="0" algn="just" eaLnBrk="1" hangingPunct="1">
              <a:buNone/>
            </a:pPr>
            <a:r>
              <a:rPr lang="en-US" sz="2400" dirty="0" err="1"/>
              <a:t>Command_name</a:t>
            </a:r>
            <a:r>
              <a:rPr lang="en-US" sz="2400" dirty="0"/>
              <a:t>   options      arguments</a:t>
            </a:r>
          </a:p>
          <a:p>
            <a:pPr algn="just" eaLnBrk="1" hangingPunct="1"/>
            <a:endParaRPr lang="en-US" sz="2400" dirty="0"/>
          </a:p>
          <a:p>
            <a:pPr algn="just" eaLnBrk="1" hangingPunct="1"/>
            <a:r>
              <a:rPr lang="en-US" sz="2400" dirty="0"/>
              <a:t>Arguments can be</a:t>
            </a:r>
          </a:p>
          <a:p>
            <a:pPr lvl="1" algn="just" eaLnBrk="1" hangingPunct="1"/>
            <a:r>
              <a:rPr lang="en-US" sz="2000" dirty="0"/>
              <a:t>options (switches to the command to indicate a mode of operation) ; usually prefixed with a hyphen (-) or two (--) in GNU style</a:t>
            </a:r>
          </a:p>
          <a:p>
            <a:pPr lvl="1" algn="just" eaLnBrk="1" hangingPunct="1"/>
            <a:r>
              <a:rPr lang="en-US" sz="2000" dirty="0"/>
              <a:t>non-options, or operands, basically the data to work with (actual data, or a file name)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5055</TotalTime>
  <Words>2149</Words>
  <Application>Microsoft Office PowerPoint</Application>
  <PresentationFormat>On-screen Show (4:3)</PresentationFormat>
  <Paragraphs>333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Office Theme</vt:lpstr>
      <vt:lpstr>CSE305 COMPUTING PRACTICUM-II</vt:lpstr>
      <vt:lpstr>CHAPTER 1 ACCESSING THE COMMAND LINE</vt:lpstr>
      <vt:lpstr>CHAPTER 1 ACCESSING THE COMMAND LINE</vt:lpstr>
      <vt:lpstr>CHAPTER 1 ACCESSING THE COMMAND LINE</vt:lpstr>
      <vt:lpstr>CHAPTER 1 Accessing the Command Line Using the Desktop</vt:lpstr>
      <vt:lpstr>CHAPTER 1 Accessing the Command Line Using the Desktop</vt:lpstr>
      <vt:lpstr>CHAPTER 1 Accessing the Command Line Using the Desktop</vt:lpstr>
      <vt:lpstr>CHAPTER 1 Accessing the Command Line Using the Desktop</vt:lpstr>
      <vt:lpstr>Command Format</vt:lpstr>
      <vt:lpstr>Command Format</vt:lpstr>
      <vt:lpstr>Command I/O</vt:lpstr>
      <vt:lpstr>man</vt:lpstr>
      <vt:lpstr>which</vt:lpstr>
      <vt:lpstr>chsh</vt:lpstr>
      <vt:lpstr>whereis</vt:lpstr>
      <vt:lpstr>passwd</vt:lpstr>
      <vt:lpstr>date</vt:lpstr>
      <vt:lpstr>cal </vt:lpstr>
      <vt:lpstr>clear</vt:lpstr>
      <vt:lpstr>Command Grouping</vt:lpstr>
      <vt:lpstr>alias</vt:lpstr>
      <vt:lpstr>unalias</vt:lpstr>
      <vt:lpstr>history</vt:lpstr>
      <vt:lpstr>exit / logout </vt:lpstr>
      <vt:lpstr>shutdown</vt:lpstr>
      <vt:lpstr>ls</vt:lpstr>
      <vt:lpstr>cat</vt:lpstr>
      <vt:lpstr>more / less</vt:lpstr>
      <vt:lpstr>less</vt:lpstr>
      <vt:lpstr>touch</vt:lpstr>
      <vt:lpstr>cp</vt:lpstr>
      <vt:lpstr>mv</vt:lpstr>
      <vt:lpstr>rm</vt:lpstr>
      <vt:lpstr>script</vt:lpstr>
      <vt:lpstr>find</vt:lpstr>
      <vt:lpstr>mkdir</vt:lpstr>
      <vt:lpstr>cd</vt:lpstr>
      <vt:lpstr>pwd</vt:lpstr>
      <vt:lpstr>ln</vt:lpstr>
      <vt:lpstr>chmod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Navjot Kaur</cp:lastModifiedBy>
  <cp:revision>299</cp:revision>
  <dcterms:created xsi:type="dcterms:W3CDTF">2016-09-28T16:52:12Z</dcterms:created>
  <dcterms:modified xsi:type="dcterms:W3CDTF">2022-08-03T05:15:50Z</dcterms:modified>
</cp:coreProperties>
</file>