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60" r:id="rId8"/>
    <p:sldId id="261" r:id="rId9"/>
    <p:sldId id="258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1" r:id="rId18"/>
    <p:sldId id="269" r:id="rId19"/>
    <p:sldId id="283" r:id="rId20"/>
    <p:sldId id="270" r:id="rId21"/>
    <p:sldId id="276" r:id="rId22"/>
    <p:sldId id="277" r:id="rId23"/>
    <p:sldId id="278" r:id="rId24"/>
    <p:sldId id="279" r:id="rId25"/>
    <p:sldId id="259" r:id="rId26"/>
    <p:sldId id="281" r:id="rId27"/>
    <p:sldId id="282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>
      <p:cViewPr varScale="1">
        <p:scale>
          <a:sx n="86" d="100"/>
          <a:sy n="86" d="100"/>
        </p:scale>
        <p:origin x="143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D608-E429-400D-87F7-F0DF238D5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6FE18-6441-4F27-84BF-C9AA90BBA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A898E-0B0C-471B-8CE8-537C3DF8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FDFCF-773E-4D88-A68F-76354474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8305D-3DF7-4D3E-8F17-D97EC078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3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95FE-5D4D-4961-AE9E-68471393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E4370-7025-4C94-BAA1-2F3C19DC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913A-E3AA-47B9-9518-9CC2DD57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CF0B3-5C66-45AE-977A-6C77B3C9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485CB-5FED-4AD8-80D2-3EF4FF24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9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BCC96-7B7F-45AF-AE6D-19E223A06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516DB-432D-428B-8840-555501707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8D33-75F6-4CE4-8375-D4F93421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C9CB-8973-406A-85D8-6F81A0BB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B81C4-65B2-4A72-B3FB-8E061674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2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DADA-1D67-4280-B46A-07D0154E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459A-EBAE-422C-BA30-55F6B548C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DE747-22B2-46CB-960F-3A11B9BF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B78C1-3AD5-48E1-A773-C24FB17C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6143B-9E79-4BF8-9A6A-F35ACB38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7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8021-DC87-41F4-AAAC-F4484505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9D2F6-7E75-47E3-912F-470C02B2B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D7150-6CF3-4D7D-B57A-7818F25C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F6B8-3B49-4239-9FDD-4C61F0F2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BDAC-4CE1-41AE-860C-799EA367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F93B-A3E9-4D0B-97EE-7666F4E1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96EF-E465-4A18-A2D3-1574E88CA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D6C36-0AF4-41C8-879E-C875EC6B5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A79C2-AD54-4AB0-AF6F-AFD3958C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20D38-8824-423B-95EF-5280AAF8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D376-9A95-4BF6-854C-3AFFF47A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2182-3167-4901-8CEE-5F980EE9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C4A8E-4195-4604-B9BB-597EA6736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AD1B6-CE63-44D6-BB5D-6848D2055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01A9B-A9BC-412A-9ACB-4BF2F6218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FCB66-FB12-47A7-B815-8DE68DD57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1E4A8-00E0-4B86-9311-F1A523FC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72079-4B63-4A5B-BC91-A63B384D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20FE2-4950-431D-B122-782531C9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B051-A55D-46FE-9FDE-9F97637E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14ADA-B0B6-4CAB-8B56-7208523F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26F5F-F916-44D9-BFE6-3A623B88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4180C-1788-4688-B281-F3B3E473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8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8A226-2056-4B32-9FCD-B3BA5D73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1815E-D5D4-43B0-BDC8-46D4189E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B463A-54F7-4F39-BD0A-DCACC87B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5273-3736-4819-8FC1-D8408992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D75D-19C0-409C-A8B1-0C1AD445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70F69-5562-46F0-9AFA-D88AD1F46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2CF13-0D40-4891-BB93-17DC2681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E4669-12AA-4673-9449-948BD9D4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AA796-2D91-4200-B427-29E9C60F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5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7E22-0340-4928-A9D5-23CBA44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FEF84-5508-493F-8143-E6E9C11C2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83266-6408-4D7D-A72D-EB72ADB25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6A1AB-8909-4D37-A2EB-89EFDB58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B3C07-1629-4B88-8405-6592F8B0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C176A-6E53-4274-AF01-5AFBC403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81451-E8E1-4DEA-83D0-EA866AB7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26357-4CDC-442C-81A4-28436088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9F84-EA07-4804-A950-901865875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F605D-65CA-4458-86BD-047D583A771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D0D32-35E0-473B-905F-9E9EDA5D2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45C28-2146-466B-8CA3-6AF4D76A7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4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935037"/>
          </a:xfrm>
        </p:spPr>
        <p:txBody>
          <a:bodyPr>
            <a:noAutofit/>
          </a:bodyPr>
          <a:lstStyle/>
          <a:p>
            <a:r>
              <a:rPr lang="en-US" sz="2800" b="1" i="0" u="none" strike="noStrike" baseline="0" dirty="0">
                <a:latin typeface="Verdana,Bold"/>
              </a:rPr>
              <a:t>Managing Basic Storage and Logical Volumes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67000"/>
            <a:ext cx="6858000" cy="2590800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Courier"/>
              </a:rPr>
              <a:t>• </a:t>
            </a:r>
            <a:r>
              <a:rPr lang="en-US" sz="2400" b="0" i="0" u="none" strike="noStrike" baseline="0" dirty="0">
                <a:latin typeface="Verdana" panose="020B0604030504040204" pitchFamily="34" charset="0"/>
              </a:rPr>
              <a:t>Adding Partitions, File Systems, and Persistent Mounts</a:t>
            </a:r>
          </a:p>
          <a:p>
            <a:pPr algn="l"/>
            <a:r>
              <a:rPr lang="en-US" sz="2400" b="0" i="0" u="none" strike="noStrike" baseline="0" dirty="0">
                <a:latin typeface="Courier"/>
              </a:rPr>
              <a:t>• </a:t>
            </a:r>
            <a:r>
              <a:rPr lang="en-US" sz="2400" b="0" i="0" u="none" strike="noStrike" baseline="0" dirty="0">
                <a:latin typeface="Verdana" panose="020B0604030504040204" pitchFamily="34" charset="0"/>
              </a:rPr>
              <a:t>Managing Swap Space</a:t>
            </a:r>
          </a:p>
          <a:p>
            <a:pPr algn="l"/>
            <a:r>
              <a:rPr lang="en-US" sz="2400" b="0" i="0" u="none" strike="noStrike" baseline="0" dirty="0">
                <a:latin typeface="Courier"/>
              </a:rPr>
              <a:t>• </a:t>
            </a:r>
            <a:r>
              <a:rPr lang="en-US" sz="2400" b="0" i="0" u="none" strike="noStrike" baseline="0" dirty="0">
                <a:latin typeface="Verdana" panose="020B0604030504040204" pitchFamily="34" charset="0"/>
              </a:rPr>
              <a:t>Creating Logical Volumes</a:t>
            </a:r>
          </a:p>
          <a:p>
            <a:pPr algn="l"/>
            <a:r>
              <a:rPr lang="en-US" sz="2400" b="0" i="0" u="none" strike="noStrike" baseline="0" dirty="0">
                <a:latin typeface="Courier"/>
              </a:rPr>
              <a:t>• </a:t>
            </a:r>
            <a:r>
              <a:rPr lang="en-US" sz="2400" b="0" i="0" u="none" strike="noStrike" baseline="0" dirty="0">
                <a:latin typeface="Verdana" panose="020B0604030504040204" pitchFamily="34" charset="0"/>
              </a:rPr>
              <a:t>Extended Logical Volumes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7634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Three types of partitions:</a:t>
            </a:r>
          </a:p>
          <a:p>
            <a:r>
              <a:rPr lang="en-US" sz="2800" dirty="0"/>
              <a:t>Primary, extended and logical</a:t>
            </a:r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352800"/>
            <a:ext cx="7667624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06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txBody>
          <a:bodyPr/>
          <a:lstStyle/>
          <a:p>
            <a:pPr algn="ctr"/>
            <a:r>
              <a:rPr lang="en-US" b="1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Primary Partition:</a:t>
            </a:r>
            <a:r>
              <a:rPr lang="en-US" sz="2800" dirty="0"/>
              <a:t> A partition that can contain one file system or logical drive. A user can create only four primary partitions</a:t>
            </a:r>
          </a:p>
          <a:p>
            <a:pPr algn="just"/>
            <a:r>
              <a:rPr lang="en-US" sz="2800" b="1" dirty="0"/>
              <a:t>Extended Partition:</a:t>
            </a:r>
            <a:r>
              <a:rPr lang="en-US" sz="2800" dirty="0"/>
              <a:t> A partition that can contain several file systems. There can be only one extended partition which can be further sub-divided into logical partitions.</a:t>
            </a:r>
          </a:p>
          <a:p>
            <a:pPr algn="just"/>
            <a:r>
              <a:rPr lang="en-US" sz="2800" b="1" dirty="0"/>
              <a:t>Logical Partitions: </a:t>
            </a:r>
            <a:r>
              <a:rPr lang="en-US" sz="2800" dirty="0"/>
              <a:t>It is created within an extended partition. There is no restriction of logical partitions but advisable is 12 logical partitions per drive. </a:t>
            </a:r>
          </a:p>
        </p:txBody>
      </p:sp>
    </p:spTree>
    <p:extLst>
      <p:ext uri="{BB962C8B-B14F-4D97-AF65-F5344CB8AC3E}">
        <p14:creationId xmlns:p14="http://schemas.microsoft.com/office/powerpoint/2010/main" val="44383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Swap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It is used when system runs out of physical memory.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Linux keeps some of the unused files from RAM  to the swap space to free up memory.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Usually swap space should be double the RAM capacity.</a:t>
            </a:r>
          </a:p>
        </p:txBody>
      </p:sp>
    </p:spTree>
    <p:extLst>
      <p:ext uri="{BB962C8B-B14F-4D97-AF65-F5344CB8AC3E}">
        <p14:creationId xmlns:p14="http://schemas.microsoft.com/office/powerpoint/2010/main" val="3350604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‘</a:t>
            </a:r>
            <a:r>
              <a:rPr lang="en-US" b="1" i="1" dirty="0" err="1"/>
              <a:t>fdisk</a:t>
            </a:r>
            <a:r>
              <a:rPr lang="en-US" b="1" i="1" dirty="0"/>
              <a:t>’</a:t>
            </a:r>
            <a:r>
              <a:rPr lang="en-US" b="1" dirty="0"/>
              <a:t> command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command is used to create, modify or delete partitions on storage drive.</a:t>
            </a:r>
          </a:p>
          <a:p>
            <a:endParaRPr lang="en-US" sz="2800" dirty="0"/>
          </a:p>
          <a:p>
            <a:r>
              <a:rPr lang="en-US" sz="2800" dirty="0"/>
              <a:t>Syntax:</a:t>
            </a:r>
          </a:p>
          <a:p>
            <a:pPr lvl="1"/>
            <a:r>
              <a:rPr lang="en-US" sz="2400" dirty="0"/>
              <a:t># </a:t>
            </a:r>
            <a:r>
              <a:rPr lang="en-US" sz="2400" dirty="0" err="1"/>
              <a:t>fdisk</a:t>
            </a:r>
            <a:r>
              <a:rPr lang="en-US" sz="2400" dirty="0"/>
              <a:t> [options] {device name}</a:t>
            </a:r>
          </a:p>
          <a:p>
            <a:pPr lvl="1"/>
            <a:r>
              <a:rPr lang="en-US" sz="2400" dirty="0"/>
              <a:t># </a:t>
            </a:r>
            <a:r>
              <a:rPr lang="en-US" sz="2400" dirty="0" err="1"/>
              <a:t>fdisk</a:t>
            </a:r>
            <a:r>
              <a:rPr lang="en-US" sz="2400" dirty="0"/>
              <a:t> /</a:t>
            </a:r>
            <a:r>
              <a:rPr lang="en-US" sz="2400" dirty="0" err="1"/>
              <a:t>dev</a:t>
            </a:r>
            <a:r>
              <a:rPr lang="en-US" sz="2400" dirty="0"/>
              <a:t>/</a:t>
            </a:r>
            <a:r>
              <a:rPr lang="en-US" sz="2400" dirty="0" err="1"/>
              <a:t>sda</a:t>
            </a:r>
            <a:r>
              <a:rPr lang="en-US" sz="2400" dirty="0"/>
              <a:t>     (</a:t>
            </a:r>
            <a:r>
              <a:rPr lang="en-US" sz="2400" dirty="0" err="1"/>
              <a:t>sda</a:t>
            </a:r>
            <a:r>
              <a:rPr lang="en-US" sz="2400" dirty="0">
                <a:sym typeface="Wingdings" pitchFamily="2" charset="2"/>
              </a:rPr>
              <a:t> storage device</a:t>
            </a:r>
            <a:r>
              <a:rPr lang="en-US" sz="2400" dirty="0"/>
              <a:t>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800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 err="1"/>
              <a:t>fdisk</a:t>
            </a:r>
            <a:r>
              <a:rPr lang="en-US" b="1" dirty="0"/>
              <a:t> menu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n: Create a new partition.</a:t>
            </a:r>
          </a:p>
          <a:p>
            <a:endParaRPr lang="en-US" sz="2400" dirty="0"/>
          </a:p>
          <a:p>
            <a:r>
              <a:rPr lang="en-US" sz="2400" dirty="0"/>
              <a:t> d: Deletes a partition.</a:t>
            </a:r>
          </a:p>
          <a:p>
            <a:endParaRPr lang="en-US" sz="2400" dirty="0"/>
          </a:p>
          <a:p>
            <a:r>
              <a:rPr lang="en-US" sz="2400" dirty="0"/>
              <a:t> p: Prints/Lists the existing partitions.</a:t>
            </a:r>
          </a:p>
          <a:p>
            <a:endParaRPr lang="en-US" sz="2400" dirty="0"/>
          </a:p>
          <a:p>
            <a:r>
              <a:rPr lang="en-US" sz="2400" dirty="0"/>
              <a:t> w: For saving or writing the changes.</a:t>
            </a:r>
          </a:p>
          <a:p>
            <a:endParaRPr lang="en-US" sz="2400" dirty="0"/>
          </a:p>
          <a:p>
            <a:r>
              <a:rPr lang="en-US" sz="2400" dirty="0"/>
              <a:t> q: Cancel the changes made.</a:t>
            </a:r>
          </a:p>
        </p:txBody>
      </p:sp>
    </p:spTree>
    <p:extLst>
      <p:ext uri="{BB962C8B-B14F-4D97-AF65-F5344CB8AC3E}">
        <p14:creationId xmlns:p14="http://schemas.microsoft.com/office/powerpoint/2010/main" val="209966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‘</a:t>
            </a:r>
            <a:r>
              <a:rPr lang="en-US" b="1" i="1" dirty="0"/>
              <a:t>partprobe’</a:t>
            </a:r>
            <a:r>
              <a:rPr lang="en-US" b="1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It is used to update the newly modified partition table.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command first checks the partition table, if there is any changes, it automatically updates the kernel with the changes.</a:t>
            </a:r>
          </a:p>
        </p:txBody>
      </p:sp>
    </p:spTree>
    <p:extLst>
      <p:ext uri="{BB962C8B-B14F-4D97-AF65-F5344CB8AC3E}">
        <p14:creationId xmlns:p14="http://schemas.microsoft.com/office/powerpoint/2010/main" val="127417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‘</a:t>
            </a:r>
            <a:r>
              <a:rPr lang="en-US" b="1" i="1" dirty="0" err="1"/>
              <a:t>mkfs</a:t>
            </a:r>
            <a:r>
              <a:rPr lang="en-US" b="1" i="1" dirty="0"/>
              <a:t>’</a:t>
            </a:r>
            <a:r>
              <a:rPr lang="en-US" b="1" dirty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build Linux file system on a device.</a:t>
            </a:r>
          </a:p>
          <a:p>
            <a:endParaRPr lang="en-US" sz="2800" dirty="0"/>
          </a:p>
          <a:p>
            <a:r>
              <a:rPr lang="en-US" sz="2800" dirty="0" err="1"/>
              <a:t>Synatx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pPr lvl="1"/>
            <a:r>
              <a:rPr lang="en-US" sz="2400" dirty="0"/>
              <a:t> </a:t>
            </a:r>
            <a:r>
              <a:rPr lang="en-US" sz="2400" dirty="0" err="1"/>
              <a:t>mkfs</a:t>
            </a:r>
            <a:r>
              <a:rPr lang="en-US" sz="2400" dirty="0"/>
              <a:t>.{file system type} {device name}</a:t>
            </a:r>
          </a:p>
          <a:p>
            <a:pPr marL="537210" lvl="1" indent="0">
              <a:buNone/>
            </a:pPr>
            <a:endParaRPr lang="en-US" sz="2400" dirty="0"/>
          </a:p>
          <a:p>
            <a:pPr marL="537210" lvl="1" indent="0">
              <a:buNone/>
            </a:pPr>
            <a:r>
              <a:rPr lang="en-US" sz="2400" dirty="0"/>
              <a:t>Example:</a:t>
            </a:r>
          </a:p>
          <a:p>
            <a:pPr marL="537210" lvl="1" indent="0">
              <a:buNone/>
            </a:pPr>
            <a:r>
              <a:rPr lang="en-US" sz="2400" dirty="0"/>
              <a:t>	mkfs.ext4 /</a:t>
            </a:r>
            <a:r>
              <a:rPr lang="en-US" sz="2400" dirty="0" err="1"/>
              <a:t>dev</a:t>
            </a:r>
            <a:r>
              <a:rPr lang="en-US" sz="2400" dirty="0"/>
              <a:t>/sda1</a:t>
            </a:r>
          </a:p>
        </p:txBody>
      </p:sp>
    </p:spTree>
    <p:extLst>
      <p:ext uri="{BB962C8B-B14F-4D97-AF65-F5344CB8AC3E}">
        <p14:creationId xmlns:p14="http://schemas.microsoft.com/office/powerpoint/2010/main" val="3624749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b="1" dirty="0"/>
              <a:t>The ‘</a:t>
            </a:r>
            <a:r>
              <a:rPr lang="en-US" b="1" dirty="0" err="1"/>
              <a:t>fstab</a:t>
            </a:r>
            <a:r>
              <a:rPr lang="en-US" b="1" dirty="0"/>
              <a:t>’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16608"/>
          </a:xfrm>
        </p:spPr>
        <p:txBody>
          <a:bodyPr/>
          <a:lstStyle/>
          <a:p>
            <a:pPr algn="just"/>
            <a:r>
              <a:rPr lang="en-US" sz="2400" dirty="0"/>
              <a:t>A configuration file that stores information about storage devices and partitions and where and how the partitions should be mounted.</a:t>
            </a:r>
          </a:p>
          <a:p>
            <a:pPr algn="just"/>
            <a:r>
              <a:rPr lang="en-US" sz="2400" dirty="0"/>
              <a:t>The </a:t>
            </a:r>
            <a:r>
              <a:rPr lang="en-US" sz="2400" dirty="0" err="1"/>
              <a:t>fstab</a:t>
            </a:r>
            <a:r>
              <a:rPr lang="en-US" sz="2400" dirty="0"/>
              <a:t> file is located in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/>
              <a:t>directory</a:t>
            </a:r>
          </a:p>
          <a:p>
            <a:pPr algn="just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362200"/>
            <a:ext cx="7848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76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Mount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mount point is an access point to an information stored on device.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i="1" dirty="0"/>
              <a:t>mount </a:t>
            </a:r>
            <a:r>
              <a:rPr lang="en-US" sz="2400" dirty="0"/>
              <a:t>command: Loads a file system  to a specified directory so that it can accessible to the user.</a:t>
            </a:r>
          </a:p>
          <a:p>
            <a:r>
              <a:rPr lang="en-US" sz="2400" dirty="0"/>
              <a:t>Syntax: </a:t>
            </a:r>
          </a:p>
          <a:p>
            <a:pPr marL="64008" indent="0">
              <a:buNone/>
            </a:pPr>
            <a:r>
              <a:rPr lang="en-US" sz="2400" dirty="0"/>
              <a:t>	mount {device name} {mount point}</a:t>
            </a:r>
          </a:p>
        </p:txBody>
      </p:sp>
    </p:spTree>
    <p:extLst>
      <p:ext uri="{BB962C8B-B14F-4D97-AF65-F5344CB8AC3E}">
        <p14:creationId xmlns:p14="http://schemas.microsoft.com/office/powerpoint/2010/main" val="4056298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 check disk used for a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du –h &lt;</a:t>
            </a:r>
            <a:r>
              <a:rPr lang="en-US" sz="2400" dirty="0" err="1"/>
              <a:t>dir</a:t>
            </a:r>
            <a:r>
              <a:rPr lang="en-US" sz="2400" dirty="0"/>
              <a:t> name&gt;</a:t>
            </a:r>
          </a:p>
        </p:txBody>
      </p:sp>
    </p:spTree>
    <p:extLst>
      <p:ext uri="{BB962C8B-B14F-4D97-AF65-F5344CB8AC3E}">
        <p14:creationId xmlns:p14="http://schemas.microsoft.com/office/powerpoint/2010/main" val="128009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/>
          <a:lstStyle/>
          <a:p>
            <a:pPr algn="ctr"/>
            <a:r>
              <a:rPr lang="en-US" b="1" dirty="0"/>
              <a:t>Managing storage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13A5A-20CE-4861-B853-C6C42E5B2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1558037"/>
            <a:ext cx="8668556" cy="354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37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‘</a:t>
            </a:r>
            <a:r>
              <a:rPr lang="en-US" b="1" i="1" dirty="0" err="1"/>
              <a:t>umount</a:t>
            </a:r>
            <a:r>
              <a:rPr lang="en-US" b="1" i="1" dirty="0"/>
              <a:t>’</a:t>
            </a:r>
            <a:r>
              <a:rPr lang="en-US" b="1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800" dirty="0"/>
              <a:t>After using the mounted file system, it can be disconnected from the directory by </a:t>
            </a:r>
            <a:r>
              <a:rPr lang="en-US" sz="2800" dirty="0" err="1"/>
              <a:t>unmounting</a:t>
            </a:r>
            <a:r>
              <a:rPr lang="en-US" sz="2800" dirty="0"/>
              <a:t> the file system using </a:t>
            </a:r>
            <a:r>
              <a:rPr lang="en-US" sz="2800" i="1" dirty="0" err="1"/>
              <a:t>umount</a:t>
            </a:r>
            <a:r>
              <a:rPr lang="en-US" sz="2800" i="1" dirty="0"/>
              <a:t> </a:t>
            </a:r>
            <a:r>
              <a:rPr lang="en-US" sz="2800" dirty="0"/>
              <a:t>command.</a:t>
            </a:r>
          </a:p>
          <a:p>
            <a:pPr marL="64008" indent="0" algn="just">
              <a:buNone/>
            </a:pPr>
            <a:endParaRPr lang="en-US" sz="2800" dirty="0"/>
          </a:p>
          <a:p>
            <a:pPr marL="64008" indent="0" algn="just">
              <a:buNone/>
            </a:pPr>
            <a:r>
              <a:rPr lang="en-US" sz="2800" dirty="0" err="1"/>
              <a:t>Synatx</a:t>
            </a:r>
            <a:r>
              <a:rPr lang="en-US" sz="2800" dirty="0"/>
              <a:t>: </a:t>
            </a:r>
          </a:p>
          <a:p>
            <a:pPr marL="64008" indent="0" algn="just">
              <a:buNone/>
            </a:pPr>
            <a:r>
              <a:rPr lang="en-US" sz="2800" dirty="0"/>
              <a:t> 	</a:t>
            </a:r>
            <a:r>
              <a:rPr lang="en-US" sz="2800" dirty="0" err="1"/>
              <a:t>umount</a:t>
            </a:r>
            <a:r>
              <a:rPr lang="en-US" sz="2800" dirty="0"/>
              <a:t> {mounting point}</a:t>
            </a:r>
          </a:p>
        </p:txBody>
      </p:sp>
    </p:spTree>
    <p:extLst>
      <p:ext uri="{BB962C8B-B14F-4D97-AF65-F5344CB8AC3E}">
        <p14:creationId xmlns:p14="http://schemas.microsoft.com/office/powerpoint/2010/main" val="962232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6650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MBR partitions with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72D7A7-59AC-4DFA-9F00-5F0C4164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33" y="1330911"/>
            <a:ext cx="8447167" cy="506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53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6650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MBR partitions with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AD021-9689-4B87-8832-49A54DC03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686800" cy="24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6650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M BR partitions with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8A1B5-C110-42FA-B9F1-74E73664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7" y="1449103"/>
            <a:ext cx="8619123" cy="373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03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69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MBR partitions with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fdisk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BFFE7-574A-483B-B218-6A8848FB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8966707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41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78867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Define partition type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newly created partition should have a type other than Linux, enter the ‘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to change a partition's type.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hex code for the new partition type. If needed, a table of the hex codes for all partition types can be displayed with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command. </a:t>
            </a:r>
          </a:p>
          <a:p>
            <a:pPr marL="0" indent="0" algn="just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the partition type correctly is crucial, since some tools rely on it to function properly.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92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7B43B-CCEF-4036-B95B-D81256869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350E3-7379-4657-ADC2-DD9E023E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47051"/>
            <a:ext cx="8988617" cy="52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34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F5C85-E19D-4A84-8DA8-A9535234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34" y="2133601"/>
            <a:ext cx="8389166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37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multiple OS on same HDD.</a:t>
            </a:r>
          </a:p>
          <a:p>
            <a:endParaRPr lang="en-US" dirty="0"/>
          </a:p>
          <a:p>
            <a:r>
              <a:rPr lang="en-US" dirty="0"/>
              <a:t>To enhance the data security.</a:t>
            </a:r>
          </a:p>
          <a:p>
            <a:endParaRPr lang="en-US" dirty="0"/>
          </a:p>
          <a:p>
            <a:r>
              <a:rPr lang="en-US" dirty="0"/>
              <a:t>Better HDD space utilization.</a:t>
            </a:r>
          </a:p>
        </p:txBody>
      </p:sp>
    </p:spTree>
    <p:extLst>
      <p:ext uri="{BB962C8B-B14F-4D97-AF65-F5344CB8AC3E}">
        <p14:creationId xmlns:p14="http://schemas.microsoft.com/office/powerpoint/2010/main" val="123950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56E747-F65B-4DA4-90A4-82B467E1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3" y="1026513"/>
            <a:ext cx="8191177" cy="36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0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partitioning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426CE-E7BB-4FF5-B803-F067FD6E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67840"/>
            <a:ext cx="8382000" cy="36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3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6650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MBR partitioning scheme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BE664B-37F3-4493-96C4-F6400D2D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401050" cy="4876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Since 1982, the Master Boot Record (MBR) partitioning scheme has dictated how disks should be partitioned on systems running BIOS firmware. </a:t>
            </a:r>
          </a:p>
          <a:p>
            <a:pPr algn="just"/>
            <a:r>
              <a:rPr lang="en-US" sz="2400" dirty="0"/>
              <a:t>This scheme supports a maximum of four primary partitions. </a:t>
            </a:r>
          </a:p>
          <a:p>
            <a:pPr algn="just"/>
            <a:r>
              <a:rPr lang="en-US" sz="2400" dirty="0"/>
              <a:t>On Linux systems, with the use of extended and logical partitions, administrator can create a maximum of 15 partitions. </a:t>
            </a:r>
          </a:p>
          <a:p>
            <a:pPr algn="just"/>
            <a:r>
              <a:rPr lang="en-US" sz="2400" dirty="0"/>
              <a:t>Since partition size data are stored as 32-bit values, disks partitioned with the MBR scheme have a maximum disk and partition size limit of 2 TiB. </a:t>
            </a:r>
          </a:p>
        </p:txBody>
      </p:sp>
    </p:spTree>
    <p:extLst>
      <p:ext uri="{BB962C8B-B14F-4D97-AF65-F5344CB8AC3E}">
        <p14:creationId xmlns:p14="http://schemas.microsoft.com/office/powerpoint/2010/main" val="365119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665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 Partition Table (GPT) for disk partitioning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BE664B-37F3-4493-96C4-F6400D2D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401050" cy="4876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For systems running Unified Extensible Firmware Interface (UEFI) firmware, GPT is the standard for laying out partition tables on physical hard disks. </a:t>
            </a:r>
          </a:p>
          <a:p>
            <a:pPr algn="just"/>
            <a:r>
              <a:rPr lang="en-US" sz="2000" dirty="0"/>
              <a:t>GPT is part of the UEFI standard and addresses many of the limitations imposed by the old MBR-based scheme. </a:t>
            </a:r>
          </a:p>
          <a:p>
            <a:pPr algn="just"/>
            <a:r>
              <a:rPr lang="en-US" sz="2000" dirty="0"/>
              <a:t>Per UEFI specifications, GPT defaults to supporting up to 128 partitions. </a:t>
            </a:r>
          </a:p>
          <a:p>
            <a:pPr algn="just"/>
            <a:r>
              <a:rPr lang="en-US" sz="2000" dirty="0"/>
              <a:t>Unlike MBR, which uses 32 bits for storing logical block addresses and size information, GPT allocates 64 bits for logical block addresses. </a:t>
            </a:r>
          </a:p>
          <a:p>
            <a:pPr algn="just"/>
            <a:r>
              <a:rPr lang="en-US" sz="2000" dirty="0"/>
              <a:t>This  allows GPT to accommodate partitions and disks of up to 8 zebibyte (ZiB), or 8 billion </a:t>
            </a:r>
            <a:r>
              <a:rPr lang="en-US" sz="2000" dirty="0" err="1"/>
              <a:t>tebi</a:t>
            </a:r>
            <a:r>
              <a:rPr lang="en-US" sz="2000" dirty="0"/>
              <a:t> bytes.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485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physical component that can record data and hold it persistently.</a:t>
            </a: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Types:</a:t>
            </a:r>
          </a:p>
          <a:p>
            <a:pPr marL="635508" indent="-571500">
              <a:buFont typeface="+mj-lt"/>
              <a:buAutoNum type="romanUcPeriod"/>
            </a:pPr>
            <a:r>
              <a:rPr lang="en-US" sz="2400" dirty="0"/>
              <a:t>Hard disk drive (HDD)</a:t>
            </a:r>
          </a:p>
          <a:p>
            <a:pPr marL="635508" indent="-571500">
              <a:buFont typeface="+mj-lt"/>
              <a:buAutoNum type="romanUcPeriod"/>
            </a:pPr>
            <a:r>
              <a:rPr lang="en-US" sz="2400" dirty="0"/>
              <a:t>Solid-state drive (SSD)</a:t>
            </a:r>
          </a:p>
          <a:p>
            <a:pPr marL="635508" indent="-571500">
              <a:buFont typeface="+mj-lt"/>
              <a:buAutoNum type="romanUcPeriod"/>
            </a:pPr>
            <a:r>
              <a:rPr lang="en-US" sz="2400" dirty="0"/>
              <a:t>USB thumb drive</a:t>
            </a:r>
          </a:p>
          <a:p>
            <a:pPr marL="635508" indent="-571500">
              <a:buFont typeface="+mj-lt"/>
              <a:buAutoNum type="romanUcPeriod"/>
            </a:pPr>
            <a:r>
              <a:rPr lang="en-US" sz="2400" dirty="0"/>
              <a:t>External storage drive</a:t>
            </a:r>
          </a:p>
        </p:txBody>
      </p:sp>
    </p:spTree>
    <p:extLst>
      <p:ext uri="{BB962C8B-B14F-4D97-AF65-F5344CB8AC3E}">
        <p14:creationId xmlns:p14="http://schemas.microsoft.com/office/powerpoint/2010/main" val="140125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data structure that is used by an OS to store, retrieve, organize and manage files and directories on storage devices.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Types:</a:t>
            </a:r>
          </a:p>
          <a:p>
            <a:r>
              <a:rPr lang="en-US" sz="2400" dirty="0"/>
              <a:t>FAT, ext2, ext3, etx4, XFS, NTFS</a:t>
            </a:r>
          </a:p>
        </p:txBody>
      </p:sp>
    </p:spTree>
    <p:extLst>
      <p:ext uri="{BB962C8B-B14F-4D97-AF65-F5344CB8AC3E}">
        <p14:creationId xmlns:p14="http://schemas.microsoft.com/office/powerpoint/2010/main" val="135186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Dividing the large drive into smaller manageable chunks, leading to better organization of information.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 partition must be formatted and assigned  a file system before data can be stored on it.</a:t>
            </a:r>
          </a:p>
        </p:txBody>
      </p:sp>
    </p:spTree>
    <p:extLst>
      <p:ext uri="{BB962C8B-B14F-4D97-AF65-F5344CB8AC3E}">
        <p14:creationId xmlns:p14="http://schemas.microsoft.com/office/powerpoint/2010/main" val="22030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</TotalTime>
  <Words>899</Words>
  <Application>Microsoft Office PowerPoint</Application>
  <PresentationFormat>On-screen Show (4:3)</PresentationFormat>
  <Paragraphs>107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Times New Roman</vt:lpstr>
      <vt:lpstr>Verdana</vt:lpstr>
      <vt:lpstr>Verdana,Bold</vt:lpstr>
      <vt:lpstr>Office Theme</vt:lpstr>
      <vt:lpstr>Managing Basic Storage and Logical Volumes</vt:lpstr>
      <vt:lpstr>Managing storage</vt:lpstr>
      <vt:lpstr>PowerPoint Presentation</vt:lpstr>
      <vt:lpstr>Disk partitioning </vt:lpstr>
      <vt:lpstr>MBR partitioning scheme</vt:lpstr>
      <vt:lpstr>GUID Partition Table (GPT) for disk partitioning</vt:lpstr>
      <vt:lpstr>Storage Devices</vt:lpstr>
      <vt:lpstr>File systems</vt:lpstr>
      <vt:lpstr>Partitions</vt:lpstr>
      <vt:lpstr>Types of Partitions</vt:lpstr>
      <vt:lpstr>Types</vt:lpstr>
      <vt:lpstr>Swap Space</vt:lpstr>
      <vt:lpstr>The ‘fdisk’ command </vt:lpstr>
      <vt:lpstr> fdisk menu options</vt:lpstr>
      <vt:lpstr>The ‘partprobe’ command</vt:lpstr>
      <vt:lpstr>The ‘mkfs’ command</vt:lpstr>
      <vt:lpstr>The ‘fstab’ file</vt:lpstr>
      <vt:lpstr>Mount Points</vt:lpstr>
      <vt:lpstr>To check disk used for a directory</vt:lpstr>
      <vt:lpstr>The ‘umount’ command</vt:lpstr>
      <vt:lpstr>Managing MBR partitions with fdisk</vt:lpstr>
      <vt:lpstr>Managing MBR partitions with fdisk</vt:lpstr>
      <vt:lpstr>Managing M BR partitions with fdisk</vt:lpstr>
      <vt:lpstr>Managing MBR partitions with fdisk</vt:lpstr>
      <vt:lpstr>PowerPoint Presentation</vt:lpstr>
      <vt:lpstr>PowerPoint Presentation</vt:lpstr>
      <vt:lpstr>PowerPoint Presentation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Manpreet</dc:creator>
  <cp:lastModifiedBy>Navjot Kaur</cp:lastModifiedBy>
  <cp:revision>31</cp:revision>
  <dcterms:created xsi:type="dcterms:W3CDTF">2020-04-28T09:02:25Z</dcterms:created>
  <dcterms:modified xsi:type="dcterms:W3CDTF">2022-10-14T05:08:24Z</dcterms:modified>
</cp:coreProperties>
</file>