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F36EC01-8948-47BE-9486-0380CF4A0D4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B95242F-11DD-4717-A3C0-E0802DC60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819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Practice Question </a:t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Generation of Grammar from Language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CSE322 –FLAT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Generate the grammar for the language </a:t>
            </a:r>
          </a:p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L={an </a:t>
            </a:r>
            <a:r>
              <a:rPr lang="en-US" sz="8000" dirty="0" err="1" smtClean="0">
                <a:solidFill>
                  <a:srgbClr val="FF0000"/>
                </a:solidFill>
              </a:rPr>
              <a:t>bm</a:t>
            </a:r>
            <a:r>
              <a:rPr lang="en-US" sz="8000" dirty="0" smtClean="0">
                <a:solidFill>
                  <a:srgbClr val="FF0000"/>
                </a:solidFill>
              </a:rPr>
              <a:t> | n&gt;=1, m&gt;=0 } </a:t>
            </a:r>
            <a:endParaRPr lang="en-US" sz="49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4900" dirty="0" smtClean="0"/>
          </a:p>
          <a:p>
            <a:pPr>
              <a:buNone/>
            </a:pPr>
            <a:r>
              <a:rPr lang="en-US" sz="7200" dirty="0" smtClean="0"/>
              <a:t>Let the strings will be of type</a:t>
            </a:r>
          </a:p>
          <a:p>
            <a:pPr>
              <a:buNone/>
            </a:pPr>
            <a:r>
              <a:rPr lang="en-US" sz="7200" dirty="0" smtClean="0"/>
              <a:t>{ a, ab , aab,abb……………}</a:t>
            </a:r>
          </a:p>
          <a:p>
            <a:pPr>
              <a:buNone/>
            </a:pPr>
            <a:r>
              <a:rPr lang="en-US" sz="7200" dirty="0" smtClean="0"/>
              <a:t>It means b can be 0 but a can’t so, </a:t>
            </a:r>
            <a:r>
              <a:rPr lang="en-US" sz="7200" dirty="0" err="1" smtClean="0"/>
              <a:t>accordindly</a:t>
            </a:r>
            <a:endParaRPr lang="en-US" sz="7200" dirty="0" smtClean="0"/>
          </a:p>
          <a:p>
            <a:pPr>
              <a:buNone/>
            </a:pP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A-&gt;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 |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</a:p>
          <a:p>
            <a:pPr>
              <a:buNone/>
            </a:pP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B -&gt; 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bB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Ꜫ </a:t>
            </a:r>
          </a:p>
          <a:p>
            <a:pPr>
              <a:buNone/>
            </a:pP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Then  S-&gt; A B</a:t>
            </a:r>
          </a:p>
          <a:p>
            <a:pPr>
              <a:buNone/>
            </a:pPr>
            <a:r>
              <a:rPr lang="en-US" sz="7200" dirty="0">
                <a:latin typeface="Calibri"/>
                <a:cs typeface="Calibri"/>
              </a:rPr>
              <a:t> </a:t>
            </a:r>
            <a:r>
              <a:rPr lang="en-US" sz="7200" dirty="0" smtClean="0">
                <a:latin typeface="Calibri"/>
                <a:cs typeface="Calibri"/>
              </a:rPr>
              <a:t>so , if we derive the strings from the given production rules </a:t>
            </a:r>
          </a:p>
          <a:p>
            <a:pPr>
              <a:buNone/>
            </a:pPr>
            <a:r>
              <a:rPr lang="en-US" sz="7200" dirty="0">
                <a:latin typeface="Calibri"/>
                <a:cs typeface="Calibri"/>
              </a:rPr>
              <a:t> </a:t>
            </a:r>
            <a:r>
              <a:rPr lang="en-US" sz="7200" dirty="0" smtClean="0">
                <a:latin typeface="Calibri"/>
                <a:cs typeface="Calibri"/>
              </a:rPr>
              <a:t>then  S-&gt;AB</a:t>
            </a:r>
          </a:p>
          <a:p>
            <a:pPr>
              <a:buNone/>
            </a:pPr>
            <a:r>
              <a:rPr lang="en-US" sz="7200" dirty="0">
                <a:latin typeface="Calibri"/>
                <a:cs typeface="Calibri"/>
              </a:rPr>
              <a:t> </a:t>
            </a:r>
            <a:r>
              <a:rPr lang="en-US" sz="7200" dirty="0" smtClean="0">
                <a:latin typeface="Calibri"/>
                <a:cs typeface="Calibri"/>
              </a:rPr>
              <a:t>             -&gt; a.</a:t>
            </a:r>
            <a:r>
              <a:rPr lang="en-US" sz="7200" dirty="0">
                <a:cs typeface="Calibri"/>
              </a:rPr>
              <a:t> Ꜫ </a:t>
            </a:r>
            <a:r>
              <a:rPr lang="en-US" sz="7200" dirty="0" smtClean="0">
                <a:cs typeface="Calibri"/>
              </a:rPr>
              <a:t>= a</a:t>
            </a:r>
          </a:p>
          <a:p>
            <a:pPr>
              <a:buNone/>
            </a:pPr>
            <a:r>
              <a:rPr lang="en-US" sz="7200" dirty="0">
                <a:cs typeface="Calibri"/>
              </a:rPr>
              <a:t> </a:t>
            </a:r>
            <a:r>
              <a:rPr lang="en-US" sz="7200" dirty="0" smtClean="0">
                <a:cs typeface="Calibri"/>
              </a:rPr>
              <a:t>       S-&gt; AB </a:t>
            </a:r>
          </a:p>
          <a:p>
            <a:pPr>
              <a:buNone/>
            </a:pPr>
            <a:r>
              <a:rPr lang="en-US" sz="7200" dirty="0">
                <a:cs typeface="Calibri"/>
              </a:rPr>
              <a:t> </a:t>
            </a:r>
            <a:r>
              <a:rPr lang="en-US" sz="7200" dirty="0" smtClean="0">
                <a:cs typeface="Calibri"/>
              </a:rPr>
              <a:t>              </a:t>
            </a:r>
            <a:r>
              <a:rPr lang="en-US" sz="7200" dirty="0" err="1" smtClean="0">
                <a:cs typeface="Calibri"/>
              </a:rPr>
              <a:t>abB</a:t>
            </a:r>
            <a:r>
              <a:rPr lang="en-US" sz="7200" dirty="0" smtClean="0">
                <a:cs typeface="Calibri"/>
              </a:rPr>
              <a:t> -&gt; ab</a:t>
            </a:r>
            <a:r>
              <a:rPr lang="en-US" sz="7200" dirty="0" smtClean="0">
                <a:cs typeface="Calibri"/>
              </a:rPr>
              <a:t> Ꜫ-&gt; ab </a:t>
            </a:r>
          </a:p>
          <a:p>
            <a:pPr>
              <a:buNone/>
            </a:pPr>
            <a:r>
              <a:rPr lang="en-US" sz="7200" dirty="0" smtClean="0">
                <a:cs typeface="Calibri"/>
              </a:rPr>
              <a:t>So strings are </a:t>
            </a:r>
          </a:p>
          <a:p>
            <a:pPr>
              <a:buNone/>
            </a:pPr>
            <a:r>
              <a:rPr lang="en-US" sz="7200" dirty="0" smtClean="0">
                <a:cs typeface="Calibri"/>
              </a:rPr>
              <a:t>{ </a:t>
            </a:r>
            <a:r>
              <a:rPr lang="en-US" sz="7200" dirty="0" err="1" smtClean="0">
                <a:cs typeface="Calibri"/>
              </a:rPr>
              <a:t>a,ab</a:t>
            </a:r>
            <a:r>
              <a:rPr lang="en-US" sz="7200" dirty="0" smtClean="0">
                <a:cs typeface="Calibri"/>
              </a:rPr>
              <a:t>,…….}</a:t>
            </a:r>
          </a:p>
          <a:p>
            <a:pPr>
              <a:buNone/>
            </a:pPr>
            <a:endParaRPr lang="en-US" sz="7200" dirty="0"/>
          </a:p>
          <a:p>
            <a:pPr>
              <a:buNone/>
            </a:pPr>
            <a:r>
              <a:rPr lang="en-US" sz="7200" dirty="0" smtClean="0"/>
              <a:t>             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one of the following grammar generates the language L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/>
              <a:t> b </a:t>
            </a:r>
            <a:r>
              <a:rPr lang="en-US" baseline="30000" dirty="0"/>
              <a:t>j</a:t>
            </a:r>
            <a:r>
              <a:rPr lang="en-US" dirty="0"/>
              <a:t> | </a:t>
            </a:r>
            <a:r>
              <a:rPr lang="en-US" dirty="0" err="1"/>
              <a:t>i≠j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s20068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696200" cy="2767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>
                <a:solidFill>
                  <a:schemeClr val="tx1"/>
                </a:solidFill>
              </a:rPr>
              <a:t>The given language L contains the strings :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       {a, b, </a:t>
            </a:r>
            <a:r>
              <a:rPr lang="en-US" dirty="0" err="1" smtClean="0">
                <a:solidFill>
                  <a:schemeClr val="tx1"/>
                </a:solidFill>
              </a:rPr>
              <a:t>aa</a:t>
            </a:r>
            <a:r>
              <a:rPr lang="en-US" dirty="0" smtClean="0">
                <a:solidFill>
                  <a:schemeClr val="tx1"/>
                </a:solidFill>
              </a:rPr>
              <a:t>, bb, </a:t>
            </a:r>
            <a:r>
              <a:rPr lang="en-US" dirty="0" err="1" smtClean="0">
                <a:solidFill>
                  <a:schemeClr val="tx1"/>
                </a:solidFill>
              </a:rPr>
              <a:t>aaa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bbb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aab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abb</a:t>
            </a:r>
            <a:r>
              <a:rPr lang="en-US" dirty="0" smtClean="0">
                <a:solidFill>
                  <a:schemeClr val="tx1"/>
                </a:solidFill>
              </a:rPr>
              <a:t>…}</a:t>
            </a:r>
            <a:r>
              <a:rPr lang="en-US" dirty="0">
                <a:solidFill>
                  <a:schemeClr val="tx1"/>
                </a:solidFill>
              </a:rPr>
              <a:t>It means either the string must contain one or more number of a OR one or more number of b OR a followed by b having unequal number of a and b.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If we consider grammar in option (A), it can generate ab as: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S=&gt;AC=&gt;</a:t>
            </a:r>
            <a:r>
              <a:rPr lang="en-US" dirty="0" err="1" smtClean="0">
                <a:solidFill>
                  <a:schemeClr val="tx1"/>
                </a:solidFill>
              </a:rPr>
              <a:t>aA</a:t>
            </a:r>
            <a:r>
              <a:rPr lang="en-US" dirty="0" smtClean="0">
                <a:solidFill>
                  <a:schemeClr val="tx1"/>
                </a:solidFill>
              </a:rPr>
              <a:t> C=&gt;a C=&gt;ab However</a:t>
            </a:r>
            <a:r>
              <a:rPr lang="en-US" dirty="0">
                <a:solidFill>
                  <a:schemeClr val="tx1"/>
                </a:solidFill>
              </a:rPr>
              <a:t>, ab can’t be generated by language L. Therefore, grammar in option (A) is not correct.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Similarly, grammar in option (B) can generate ab as: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S=&gt;a S=&gt;ab However</a:t>
            </a:r>
            <a:r>
              <a:rPr lang="en-US" dirty="0">
                <a:solidFill>
                  <a:schemeClr val="tx1"/>
                </a:solidFill>
              </a:rPr>
              <a:t>, ab can’t be generated by language L. Therefore, grammar in option (B) is not correct.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Similarly, grammar in option (C) can generate ab as: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S=&gt;A C=&gt;C=&gt;a C b=&gt;ab However</a:t>
            </a:r>
            <a:r>
              <a:rPr lang="en-US" dirty="0">
                <a:solidFill>
                  <a:schemeClr val="tx1"/>
                </a:solidFill>
              </a:rPr>
              <a:t>, ab can’t be generated by language L. Therefore, grammar in option (C) is not correct.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Therefore, using method of elimination, option (D) is correct.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5344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#4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799"/>
            <a:ext cx="8077200" cy="505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U theme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205</TotalTime>
  <Words>324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LPU theme</vt:lpstr>
      <vt:lpstr> Practice Question  on  Generation of Grammar from Language  CSE322 –FLAT </vt:lpstr>
      <vt:lpstr>Ex#1</vt:lpstr>
      <vt:lpstr>EX#2</vt:lpstr>
      <vt:lpstr>Solution </vt:lpstr>
      <vt:lpstr>Example # 3</vt:lpstr>
      <vt:lpstr>Example #4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Grammar from Language</dc:title>
  <dc:creator>dell</dc:creator>
  <cp:lastModifiedBy>dell</cp:lastModifiedBy>
  <cp:revision>8</cp:revision>
  <dcterms:created xsi:type="dcterms:W3CDTF">2022-09-17T05:25:49Z</dcterms:created>
  <dcterms:modified xsi:type="dcterms:W3CDTF">2022-09-17T08:50:56Z</dcterms:modified>
</cp:coreProperties>
</file>