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2A40D-EDE8-42E8-90DE-2AC271A631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6259-FE80-485F-9C4C-C1ED6DF381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AB82CB6-8B02-4DD2-9701-31B8D9452C3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E832913-47A9-4434-9BEB-42367E82E2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1676400"/>
            <a:ext cx="8856662" cy="19986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CSE322</a:t>
            </a:r>
            <a:br>
              <a:rPr lang="en-US" sz="5400" b="1" dirty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Formal Languages and Automation Theory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Book Antiqu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42988" y="3789363"/>
            <a:ext cx="7110412" cy="20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164" name="TextBox 4"/>
          <p:cNvSpPr txBox="1">
            <a:spLocks noChangeArrowheads="1"/>
          </p:cNvSpPr>
          <p:nvPr/>
        </p:nvSpPr>
        <p:spPr bwMode="auto">
          <a:xfrm>
            <a:off x="1143000" y="4419600"/>
            <a:ext cx="716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IN" sz="4000" b="1" dirty="0" smtClean="0">
                <a:latin typeface="Arial Rounded MT Bold" pitchFamily="34" charset="0"/>
              </a:rPr>
              <a:t>Topic: Minimization of DFA </a:t>
            </a:r>
            <a:endParaRPr lang="en-IN" sz="40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/>
          </a:bodyPr>
          <a:lstStyle/>
          <a:p>
            <a:pPr fontAlgn="base">
              <a:buNone/>
            </a:pPr>
            <a:r>
              <a:rPr lang="en-US" b="1" u="sng" dirty="0"/>
              <a:t>Step-03: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Now using Equivalence Theorem, we have-</a:t>
            </a:r>
          </a:p>
          <a:p>
            <a:pPr fontAlgn="base">
              <a:buNone/>
            </a:pP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 = { q</a:t>
            </a:r>
            <a:r>
              <a:rPr lang="en-US" baseline="-25000" dirty="0"/>
              <a:t>0</a:t>
            </a:r>
            <a:r>
              <a:rPr lang="en-US" dirty="0"/>
              <a:t> , q</a:t>
            </a:r>
            <a:r>
              <a:rPr lang="en-US" baseline="-25000" dirty="0"/>
              <a:t>1</a:t>
            </a:r>
            <a:r>
              <a:rPr lang="en-US" dirty="0"/>
              <a:t> , q</a:t>
            </a:r>
            <a:r>
              <a:rPr lang="en-US" baseline="-25000" dirty="0"/>
              <a:t>2</a:t>
            </a:r>
            <a:r>
              <a:rPr lang="en-US" dirty="0"/>
              <a:t> , q</a:t>
            </a:r>
            <a:r>
              <a:rPr lang="en-US" baseline="-25000" dirty="0"/>
              <a:t>3</a:t>
            </a:r>
            <a:r>
              <a:rPr lang="en-US" dirty="0"/>
              <a:t> } { q</a:t>
            </a:r>
            <a:r>
              <a:rPr lang="en-US" baseline="-25000" dirty="0"/>
              <a:t>4</a:t>
            </a: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 = { q</a:t>
            </a:r>
            <a:r>
              <a:rPr lang="en-US" baseline="-25000" dirty="0"/>
              <a:t>0</a:t>
            </a:r>
            <a:r>
              <a:rPr lang="en-US" dirty="0"/>
              <a:t> , q</a:t>
            </a:r>
            <a:r>
              <a:rPr lang="en-US" baseline="-25000" dirty="0"/>
              <a:t>1</a:t>
            </a:r>
            <a:r>
              <a:rPr lang="en-US" dirty="0"/>
              <a:t> , q</a:t>
            </a:r>
            <a:r>
              <a:rPr lang="en-US" baseline="-25000" dirty="0"/>
              <a:t>2</a:t>
            </a:r>
            <a:r>
              <a:rPr lang="en-US" dirty="0"/>
              <a:t> } { q</a:t>
            </a:r>
            <a:r>
              <a:rPr lang="en-US" baseline="-25000" dirty="0"/>
              <a:t>3</a:t>
            </a:r>
            <a:r>
              <a:rPr lang="en-US" dirty="0"/>
              <a:t> } { q</a:t>
            </a:r>
            <a:r>
              <a:rPr lang="en-US" baseline="-25000" dirty="0"/>
              <a:t>4</a:t>
            </a: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 = { q</a:t>
            </a:r>
            <a:r>
              <a:rPr lang="en-US" baseline="-25000" dirty="0"/>
              <a:t>0</a:t>
            </a:r>
            <a:r>
              <a:rPr lang="en-US" dirty="0"/>
              <a:t> , q</a:t>
            </a:r>
            <a:r>
              <a:rPr lang="en-US" baseline="-25000" dirty="0"/>
              <a:t>2</a:t>
            </a:r>
            <a:r>
              <a:rPr lang="en-US" dirty="0"/>
              <a:t> } { q</a:t>
            </a:r>
            <a:r>
              <a:rPr lang="en-US" baseline="-25000" dirty="0"/>
              <a:t>1</a:t>
            </a:r>
            <a:r>
              <a:rPr lang="en-US" dirty="0"/>
              <a:t> } { q</a:t>
            </a:r>
            <a:r>
              <a:rPr lang="en-US" baseline="-25000" dirty="0"/>
              <a:t>3</a:t>
            </a:r>
            <a:r>
              <a:rPr lang="en-US" dirty="0"/>
              <a:t> } { q</a:t>
            </a:r>
            <a:r>
              <a:rPr lang="en-US" baseline="-25000" dirty="0"/>
              <a:t>4</a:t>
            </a: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 = { q</a:t>
            </a:r>
            <a:r>
              <a:rPr lang="en-US" baseline="-25000" dirty="0"/>
              <a:t>0</a:t>
            </a:r>
            <a:r>
              <a:rPr lang="en-US" dirty="0"/>
              <a:t> , q</a:t>
            </a:r>
            <a:r>
              <a:rPr lang="en-US" baseline="-25000" dirty="0"/>
              <a:t>2</a:t>
            </a:r>
            <a:r>
              <a:rPr lang="en-US" dirty="0"/>
              <a:t> } { q</a:t>
            </a:r>
            <a:r>
              <a:rPr lang="en-US" baseline="-25000" dirty="0"/>
              <a:t>1</a:t>
            </a:r>
            <a:r>
              <a:rPr lang="en-US" dirty="0"/>
              <a:t> } { q</a:t>
            </a:r>
            <a:r>
              <a:rPr lang="en-US" baseline="-25000" dirty="0"/>
              <a:t>3</a:t>
            </a:r>
            <a:r>
              <a:rPr lang="en-US" dirty="0"/>
              <a:t> } { q</a:t>
            </a:r>
            <a:r>
              <a:rPr lang="en-US" baseline="-25000" dirty="0"/>
              <a:t>4</a:t>
            </a: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Since P</a:t>
            </a:r>
            <a:r>
              <a:rPr lang="en-US" baseline="-25000" dirty="0"/>
              <a:t>3</a:t>
            </a:r>
            <a:r>
              <a:rPr lang="en-US" dirty="0"/>
              <a:t> = P</a:t>
            </a:r>
            <a:r>
              <a:rPr lang="en-US" baseline="-25000" dirty="0"/>
              <a:t>2</a:t>
            </a:r>
            <a:r>
              <a:rPr lang="en-US" dirty="0"/>
              <a:t>, so we stop.</a:t>
            </a:r>
          </a:p>
          <a:p>
            <a:pPr fontAlgn="base">
              <a:buNone/>
            </a:pPr>
            <a:r>
              <a:rPr lang="en-US" dirty="0"/>
              <a:t>From P</a:t>
            </a:r>
            <a:r>
              <a:rPr lang="en-US" baseline="-25000" dirty="0"/>
              <a:t>3</a:t>
            </a:r>
            <a:r>
              <a:rPr lang="en-US" dirty="0"/>
              <a:t>, we infer that states q</a:t>
            </a:r>
            <a:r>
              <a:rPr lang="en-US" baseline="-25000" dirty="0"/>
              <a:t>0</a:t>
            </a:r>
            <a:r>
              <a:rPr lang="en-US" dirty="0"/>
              <a:t> and q</a:t>
            </a:r>
            <a:r>
              <a:rPr lang="en-US" baseline="-25000" dirty="0"/>
              <a:t>2</a:t>
            </a:r>
            <a:r>
              <a:rPr lang="en-US" dirty="0"/>
              <a:t> are equivalent and can be merged together.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</a:t>
            </a:r>
            <a:r>
              <a:rPr lang="en-US" dirty="0"/>
              <a:t>, Our minimal DFA is-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FA-Minimization-Problem-01-Minimal-DFA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739" y="838200"/>
            <a:ext cx="3384521" cy="5486400"/>
          </a:xfrm>
        </p:spPr>
      </p:pic>
      <p:pic>
        <p:nvPicPr>
          <p:cNvPr id="5" name="Picture 4" descr="DFA-Minimization-Problem-01-Minimal-DF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6705599" cy="5441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3100" b="1" u="sng" dirty="0" smtClean="0"/>
              <a:t>Problem-02</a:t>
            </a:r>
            <a:r>
              <a:rPr lang="en-US" sz="3100" b="1" u="sng" dirty="0"/>
              <a:t>: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 </a:t>
            </a:r>
            <a:br>
              <a:rPr lang="en-US" sz="3100" dirty="0"/>
            </a:br>
            <a:r>
              <a:rPr lang="en-US" sz="3100" dirty="0"/>
              <a:t>Minimize the given DFA-</a:t>
            </a:r>
            <a:br>
              <a:rPr lang="en-US" sz="3100" dirty="0"/>
            </a:br>
            <a:endParaRPr lang="en-US" dirty="0"/>
          </a:p>
        </p:txBody>
      </p:sp>
      <p:pic>
        <p:nvPicPr>
          <p:cNvPr id="4" name="Content Placeholder 3" descr="DFA-Minimization-Problem-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24000"/>
            <a:ext cx="72390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sz="2200" b="1" u="sng" dirty="0" smtClean="0"/>
              <a:t/>
            </a:r>
            <a:br>
              <a:rPr lang="en-US" sz="2200" b="1" u="sng" dirty="0" smtClean="0"/>
            </a:br>
            <a:r>
              <a:rPr lang="en-US" sz="2200" b="1" u="sng" dirty="0"/>
              <a:t/>
            </a:r>
            <a:br>
              <a:rPr lang="en-US" sz="2200" b="1" u="sng" dirty="0"/>
            </a:br>
            <a:r>
              <a:rPr lang="en-US" sz="2200" b="1" u="sng" dirty="0" smtClean="0"/>
              <a:t/>
            </a:r>
            <a:br>
              <a:rPr lang="en-US" sz="2200" b="1" u="sng" dirty="0" smtClean="0"/>
            </a:br>
            <a:r>
              <a:rPr lang="en-US" sz="2200" b="1" u="sng" dirty="0"/>
              <a:t/>
            </a:r>
            <a:br>
              <a:rPr lang="en-US" sz="2200" b="1" u="sng" dirty="0"/>
            </a:br>
            <a:r>
              <a:rPr lang="en-US" sz="2200" b="1" u="sng" dirty="0" smtClean="0"/>
              <a:t/>
            </a:r>
            <a:br>
              <a:rPr lang="en-US" sz="2200" b="1" u="sng" dirty="0" smtClean="0"/>
            </a:br>
            <a:r>
              <a:rPr lang="en-US" sz="2200" b="1" u="sng" dirty="0"/>
              <a:t/>
            </a:r>
            <a:br>
              <a:rPr lang="en-US" sz="2200" b="1" u="sng" dirty="0"/>
            </a:br>
            <a:r>
              <a:rPr lang="en-US" sz="2200" b="1" u="sng" dirty="0" smtClean="0"/>
              <a:t/>
            </a:r>
            <a:br>
              <a:rPr lang="en-US" sz="2200" b="1" u="sng" dirty="0" smtClean="0"/>
            </a:br>
            <a:r>
              <a:rPr lang="en-US" sz="2200" b="1" u="sng" dirty="0"/>
              <a:t/>
            </a:r>
            <a:br>
              <a:rPr lang="en-US" sz="2200" b="1" u="sng" dirty="0"/>
            </a:br>
            <a:r>
              <a:rPr lang="en-US" sz="2200" b="1" u="sng" dirty="0" smtClean="0"/>
              <a:t>Solution-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b="1" u="sng" dirty="0"/>
              <a:t>Step-01: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State q</a:t>
            </a:r>
            <a:r>
              <a:rPr lang="en-US" sz="2200" baseline="-25000" dirty="0"/>
              <a:t>3</a:t>
            </a:r>
            <a:r>
              <a:rPr lang="en-US" sz="2200" dirty="0"/>
              <a:t> is inaccessible from the initial state.</a:t>
            </a:r>
            <a:br>
              <a:rPr lang="en-US" sz="2200" dirty="0"/>
            </a:br>
            <a:r>
              <a:rPr lang="en-US" sz="2200" dirty="0"/>
              <a:t>So, we eliminate it and its associated edges from the DFA.</a:t>
            </a:r>
            <a:br>
              <a:rPr lang="en-US" sz="2200" dirty="0"/>
            </a:b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The resulting DFA is-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FA-Minimization-Problem-02-Step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124200"/>
            <a:ext cx="7772400" cy="30138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Step-02</a:t>
            </a:r>
            <a:r>
              <a:rPr lang="en-US" b="1" u="sng" dirty="0"/>
              <a:t>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Draw a state transition table-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895600"/>
          <a:ext cx="82296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/>
                      </a:r>
                      <a:br>
                        <a:rPr lang="en-US" sz="1200" b="1" dirty="0"/>
                      </a:br>
                      <a:endParaRPr lang="en-US" dirty="0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   a </a:t>
                      </a:r>
                      <a:endParaRPr lang="en-US" dirty="0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→</a:t>
                      </a:r>
                      <a:r>
                        <a:rPr lang="en-US" sz="1200" b="1"/>
                        <a:t>q0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*q1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q0</a:t>
                      </a:r>
                    </a:p>
                  </a:txBody>
                  <a:tcPr marL="95250" marR="9525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*q1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*q2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*q1</a:t>
                      </a:r>
                    </a:p>
                  </a:txBody>
                  <a:tcPr marL="95250" marR="9525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*q2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*q1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*q2</a:t>
                      </a: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/>
              <a:t>Step-03: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Now using Equivalence Theorem, we have-</a:t>
            </a:r>
          </a:p>
          <a:p>
            <a:pPr fontAlgn="base">
              <a:buNone/>
            </a:pP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 = { q</a:t>
            </a:r>
            <a:r>
              <a:rPr lang="en-US" baseline="-25000" dirty="0"/>
              <a:t>0</a:t>
            </a:r>
            <a:r>
              <a:rPr lang="en-US" dirty="0"/>
              <a:t> } { q</a:t>
            </a:r>
            <a:r>
              <a:rPr lang="en-US" baseline="-25000" dirty="0"/>
              <a:t>1</a:t>
            </a:r>
            <a:r>
              <a:rPr lang="en-US" dirty="0"/>
              <a:t> , q</a:t>
            </a:r>
            <a:r>
              <a:rPr lang="en-US" baseline="-25000" dirty="0"/>
              <a:t>2</a:t>
            </a: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 = { q</a:t>
            </a:r>
            <a:r>
              <a:rPr lang="en-US" baseline="-25000" dirty="0"/>
              <a:t>0</a:t>
            </a:r>
            <a:r>
              <a:rPr lang="en-US" dirty="0"/>
              <a:t> } { q</a:t>
            </a:r>
            <a:r>
              <a:rPr lang="en-US" baseline="-25000" dirty="0"/>
              <a:t>1</a:t>
            </a:r>
            <a:r>
              <a:rPr lang="en-US" dirty="0"/>
              <a:t> , q</a:t>
            </a:r>
            <a:r>
              <a:rPr lang="en-US" baseline="-25000" dirty="0"/>
              <a:t>2</a:t>
            </a: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Since P</a:t>
            </a:r>
            <a:r>
              <a:rPr lang="en-US" baseline="-25000" dirty="0"/>
              <a:t>1</a:t>
            </a:r>
            <a:r>
              <a:rPr lang="en-US" dirty="0"/>
              <a:t> = P</a:t>
            </a:r>
            <a:r>
              <a:rPr lang="en-US" baseline="-25000" dirty="0"/>
              <a:t>0</a:t>
            </a:r>
            <a:r>
              <a:rPr lang="en-US" dirty="0"/>
              <a:t>, so we stop.</a:t>
            </a:r>
          </a:p>
          <a:p>
            <a:pPr fontAlgn="base">
              <a:buNone/>
            </a:pPr>
            <a:r>
              <a:rPr lang="en-US" dirty="0"/>
              <a:t>From P</a:t>
            </a:r>
            <a:r>
              <a:rPr lang="en-US" baseline="-25000" dirty="0"/>
              <a:t>1</a:t>
            </a:r>
            <a:r>
              <a:rPr lang="en-US" dirty="0"/>
              <a:t>, we infer that states q</a:t>
            </a:r>
            <a:r>
              <a:rPr lang="en-US" baseline="-25000" dirty="0"/>
              <a:t>1</a:t>
            </a:r>
            <a:r>
              <a:rPr lang="en-US" dirty="0"/>
              <a:t> and q</a:t>
            </a:r>
            <a:r>
              <a:rPr lang="en-US" baseline="-25000" dirty="0"/>
              <a:t>2</a:t>
            </a:r>
            <a:r>
              <a:rPr lang="en-US" dirty="0"/>
              <a:t> are equivalent and can be merged together.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</a:t>
            </a:r>
            <a:r>
              <a:rPr lang="en-US" dirty="0"/>
              <a:t>, Our minimal DFA is-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FA-Minimization-Problem-02-Minimal-DFA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14400"/>
            <a:ext cx="7315199" cy="44870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# 3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FA-Minimization-Problem-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1"/>
            <a:ext cx="7696199" cy="43441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of Problem # 3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FA-Minimization-Problem-04-Minimal-DF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1"/>
            <a:ext cx="7391399" cy="4553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 4</a:t>
            </a:r>
            <a:endParaRPr lang="en-US" dirty="0"/>
          </a:p>
        </p:txBody>
      </p:sp>
      <p:pic>
        <p:nvPicPr>
          <p:cNvPr id="4" name="Content Placeholder 3" descr="DFA-Minimization-Problem-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6858000" cy="38346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Minimization </a:t>
            </a:r>
            <a:r>
              <a:rPr lang="en-US" b="1" u="sng" dirty="0"/>
              <a:t>of DFA-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The process of reducing a given DFA to its minimal form is called as minimization of DFA.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It contains the minimum number of states.</a:t>
            </a:r>
            <a:br>
              <a:rPr lang="en-US" dirty="0"/>
            </a:br>
            <a:r>
              <a:rPr lang="en-US" dirty="0"/>
              <a:t>The DFA in its minimal form is called as a </a:t>
            </a:r>
            <a:r>
              <a:rPr lang="en-US" b="1" dirty="0"/>
              <a:t>Minimal DFA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Problem No 4</a:t>
            </a:r>
            <a:endParaRPr lang="en-US" dirty="0"/>
          </a:p>
        </p:txBody>
      </p:sp>
      <p:pic>
        <p:nvPicPr>
          <p:cNvPr id="4" name="Content Placeholder 3" descr="DFA-Minimization-Problem-03-Minimal-DF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6934200" cy="4962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How </a:t>
            </a:r>
            <a:r>
              <a:rPr lang="en-US" b="1" u="sng" dirty="0"/>
              <a:t>To Minimize DFA?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The two popular methods for minimizing a DFA are-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Minimization-of-DF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124200"/>
            <a:ext cx="5057775" cy="2505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>Minimization of DFA Using Equivalence Theorem-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b="1" u="sng" dirty="0"/>
              <a:t>Step-01: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Eliminate all the dead states and inaccessible states from the given DFA (if any).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b="1" u="sng" dirty="0"/>
              <a:t>Dead State</a:t>
            </a:r>
            <a:endParaRPr lang="en-US" b="1" dirty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All those non-final states which transit to itself for all input symbols in ∑ are called as dead states.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u="sng" dirty="0"/>
              <a:t>Inaccessible State</a:t>
            </a:r>
            <a:endParaRPr lang="en-US" b="1" dirty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All those states which can never be reached from the initial state are called as inaccessible states.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u="sng" dirty="0"/>
              <a:t>Step-02: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Draw a state transition table for the given DFA.</a:t>
            </a:r>
          </a:p>
          <a:p>
            <a:pPr fontAlgn="base">
              <a:buNone/>
            </a:pPr>
            <a:r>
              <a:rPr lang="en-US" dirty="0"/>
              <a:t>Transition table shows the transition of all states on all input symbols in Σ.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b="1" u="sng" dirty="0"/>
              <a:t>Step-03: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Now, start applying equivalence theorem.</a:t>
            </a:r>
          </a:p>
          <a:p>
            <a:pPr fontAlgn="base">
              <a:buNone/>
            </a:pPr>
            <a:r>
              <a:rPr lang="en-US" dirty="0"/>
              <a:t>Take a counter variable k and initialize it with value 0.</a:t>
            </a:r>
          </a:p>
          <a:p>
            <a:pPr fontAlgn="base">
              <a:buNone/>
            </a:pPr>
            <a:r>
              <a:rPr lang="en-US" dirty="0"/>
              <a:t>Divide Q (set of states) into two sets such that one set contains all the non-final states and other set contains all the final states.</a:t>
            </a:r>
          </a:p>
          <a:p>
            <a:pPr fontAlgn="base">
              <a:buNone/>
            </a:pPr>
            <a:r>
              <a:rPr lang="en-US" dirty="0"/>
              <a:t>This partition is called P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u="sng" dirty="0"/>
              <a:t>Step-04: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Increment k by 1.</a:t>
            </a:r>
          </a:p>
          <a:p>
            <a:pPr fontAlgn="base">
              <a:buNone/>
            </a:pPr>
            <a:r>
              <a:rPr lang="en-US" dirty="0"/>
              <a:t>Find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 by partitioning the different sets of P</a:t>
            </a:r>
            <a:r>
              <a:rPr lang="en-US" baseline="-25000" dirty="0"/>
              <a:t>k-1</a:t>
            </a:r>
            <a:r>
              <a:rPr lang="en-US" dirty="0"/>
              <a:t> .</a:t>
            </a:r>
          </a:p>
          <a:p>
            <a:pPr fontAlgn="base">
              <a:buNone/>
            </a:pPr>
            <a:r>
              <a:rPr lang="en-US" dirty="0"/>
              <a:t>In each set of P</a:t>
            </a:r>
            <a:r>
              <a:rPr lang="en-US" baseline="-25000" dirty="0"/>
              <a:t>k-1</a:t>
            </a:r>
            <a:r>
              <a:rPr lang="en-US" dirty="0"/>
              <a:t> , consider all the possible pair of states within each set and if the two states are distinguishable, partition the set into different sets in P</a:t>
            </a:r>
            <a:r>
              <a:rPr lang="en-US" baseline="-25000" dirty="0"/>
              <a:t>k</a:t>
            </a: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 smtClean="0"/>
              <a:t>Two states q</a:t>
            </a:r>
            <a:r>
              <a:rPr lang="en-US" baseline="-25000" dirty="0" smtClean="0"/>
              <a:t>1</a:t>
            </a:r>
            <a:r>
              <a:rPr lang="en-US" dirty="0" smtClean="0"/>
              <a:t> and q</a:t>
            </a:r>
            <a:r>
              <a:rPr lang="en-US" baseline="-25000" dirty="0" smtClean="0"/>
              <a:t>2</a:t>
            </a:r>
            <a:r>
              <a:rPr lang="en-US" dirty="0" smtClean="0"/>
              <a:t> are distinguishable in partition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 for any input symbol ‘a’,</a:t>
            </a:r>
          </a:p>
          <a:p>
            <a:pPr fontAlgn="base">
              <a:buNone/>
            </a:pPr>
            <a:r>
              <a:rPr lang="en-US" dirty="0" smtClean="0"/>
              <a:t>if δ (q</a:t>
            </a:r>
            <a:r>
              <a:rPr lang="en-US" baseline="-25000" dirty="0" smtClean="0"/>
              <a:t>1</a:t>
            </a:r>
            <a:r>
              <a:rPr lang="en-US" dirty="0" smtClean="0"/>
              <a:t>, a) and δ (q</a:t>
            </a:r>
            <a:r>
              <a:rPr lang="en-US" baseline="-25000" dirty="0" smtClean="0"/>
              <a:t>2</a:t>
            </a:r>
            <a:r>
              <a:rPr lang="en-US" dirty="0" smtClean="0"/>
              <a:t>, a) are in different sets in partition P</a:t>
            </a:r>
            <a:r>
              <a:rPr lang="en-US" baseline="-25000" dirty="0" smtClean="0"/>
              <a:t>k-1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u="sng" dirty="0"/>
              <a:t>Step-05: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Repeat step-04 until no change in partition occurs.</a:t>
            </a:r>
          </a:p>
          <a:p>
            <a:pPr fontAlgn="base">
              <a:buNone/>
            </a:pPr>
            <a:r>
              <a:rPr lang="en-US" dirty="0"/>
              <a:t>In other words, when you find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 = P</a:t>
            </a:r>
            <a:r>
              <a:rPr lang="en-US" baseline="-25000" dirty="0"/>
              <a:t>k-1</a:t>
            </a:r>
            <a:r>
              <a:rPr lang="en-US" dirty="0"/>
              <a:t>, stop.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b="1" u="sng" dirty="0"/>
              <a:t>Step-06: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All those states which belong to the same set are equivalent.</a:t>
            </a:r>
          </a:p>
          <a:p>
            <a:pPr fontAlgn="base">
              <a:buNone/>
            </a:pPr>
            <a:r>
              <a:rPr lang="en-US" dirty="0"/>
              <a:t>The equivalent states are merged to form a single state in the minimal DFA.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b="1" dirty="0" smtClean="0"/>
              <a:t>Number of states in Minimal DFA</a:t>
            </a:r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= Number of sets in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PRACTICE </a:t>
            </a:r>
            <a:r>
              <a:rPr lang="en-US" b="1" u="sng" dirty="0"/>
              <a:t>PROBLEMS BASED ON MINIMIZATION OF DFA-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r>
              <a:rPr lang="en-US" b="1" u="sng" dirty="0" smtClean="0"/>
              <a:t>Problem-01</a:t>
            </a:r>
            <a:r>
              <a:rPr lang="en-US" b="1" u="sng" dirty="0"/>
              <a:t>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r>
              <a:rPr lang="en-US" dirty="0" smtClean="0"/>
              <a:t>Minimize </a:t>
            </a:r>
            <a:r>
              <a:rPr lang="en-US" dirty="0"/>
              <a:t>the given DFA-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FA-Minimization-Problem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2390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sz="2200" b="1" u="sng" dirty="0" smtClean="0"/>
              <a:t>Step-01</a:t>
            </a:r>
            <a:r>
              <a:rPr lang="en-US" sz="2200" b="1" u="sng" dirty="0"/>
              <a:t>: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The given DFA contains no dead states and inaccessible states.</a:t>
            </a:r>
            <a:br>
              <a:rPr lang="en-US" sz="2200" dirty="0"/>
            </a:b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b="1" u="sng" dirty="0"/>
              <a:t>Step-02: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Draw a state transition </a:t>
            </a:r>
            <a:r>
              <a:rPr lang="en-US" sz="2200" dirty="0" smtClean="0"/>
              <a:t>table-</a:t>
            </a:r>
            <a:br>
              <a:rPr lang="en-US" sz="2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590800"/>
          <a:ext cx="82296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147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/>
                      </a:r>
                      <a:br>
                        <a:rPr lang="en-US" sz="1200" b="1" dirty="0"/>
                      </a:br>
                      <a:r>
                        <a:rPr lang="en-US" sz="1200" b="1" dirty="0" smtClean="0"/>
                        <a:t>States</a:t>
                      </a:r>
                      <a:endParaRPr lang="en-US" dirty="0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dirty="0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58857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→</a:t>
                      </a:r>
                      <a:r>
                        <a:rPr lang="en-US" sz="1200" b="1"/>
                        <a:t>q0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 marL="95250" marR="95250" marT="76200" marB="76200" anchor="ctr"/>
                </a:tc>
              </a:tr>
              <a:tr h="58857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q1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q3</a:t>
                      </a:r>
                    </a:p>
                  </a:txBody>
                  <a:tcPr marL="95250" marR="95250" marT="76200" marB="76200" anchor="ctr"/>
                </a:tc>
              </a:tr>
              <a:tr h="58857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q2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 marL="95250" marR="95250" marT="76200" marB="76200" anchor="ctr"/>
                </a:tc>
              </a:tr>
              <a:tr h="58857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q3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*q4</a:t>
                      </a:r>
                    </a:p>
                  </a:txBody>
                  <a:tcPr marL="95250" marR="95250" marT="76200" marB="76200" anchor="ctr"/>
                </a:tc>
              </a:tr>
              <a:tr h="588579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*q4</a:t>
                      </a:r>
                      <a:endParaRPr lang="en-US"/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249</TotalTime>
  <Words>73</Words>
  <Application>Microsoft Office PowerPoint</Application>
  <PresentationFormat>On-screen Show (4:3)</PresentationFormat>
  <Paragraphs>110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LPU theme</vt:lpstr>
      <vt:lpstr>CSE322 Formal Languages and Automation Theory</vt:lpstr>
      <vt:lpstr>  Minimization of DFA-   The process of reducing a given DFA to its minimal form is called as minimization of DFA.  It contains the minimum number of states. The DFA in its minimal form is called as a Minimal DFA. </vt:lpstr>
      <vt:lpstr>      How To Minimize DFA?   The two popular methods for minimizing a DFA are-     </vt:lpstr>
      <vt:lpstr> Minimization of DFA Using Equivalence Theorem- </vt:lpstr>
      <vt:lpstr>Slide 5</vt:lpstr>
      <vt:lpstr>Slide 6</vt:lpstr>
      <vt:lpstr>Slide 7</vt:lpstr>
      <vt:lpstr>    PRACTICE PROBLEMS BASED ON MINIMIZATION OF DFA-  Problem-01:  Minimize the given DFA- </vt:lpstr>
      <vt:lpstr>    Step-01:   The given DFA contains no dead states and inaccessible states.   Step-02:   Draw a state transition table-    </vt:lpstr>
      <vt:lpstr>Slide 10</vt:lpstr>
      <vt:lpstr>   So, Our minimal DFA is-    </vt:lpstr>
      <vt:lpstr> Problem-02:   Minimize the given DFA- </vt:lpstr>
      <vt:lpstr>        Solution-   Step-01:   State q3 is inaccessible from the initial state. So, we eliminate it and its associated edges from the DFA.   The resulting DFA is- </vt:lpstr>
      <vt:lpstr>  Step-02:   Draw a state transition table- </vt:lpstr>
      <vt:lpstr>Slide 15</vt:lpstr>
      <vt:lpstr> So, Our minimal DFA is-   </vt:lpstr>
      <vt:lpstr>Problem # 3 </vt:lpstr>
      <vt:lpstr>Solution of Problem # 3 </vt:lpstr>
      <vt:lpstr>Problem # 4</vt:lpstr>
      <vt:lpstr>Solution of Problem No 4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Minimization of DFA-   The process of reducing a given DFA to its minimal form is called as minimization of DFA.  It contains the minimum number of states. The DFA in its minimal form is called as a Minimal DFA. </dc:title>
  <dc:creator>dell</dc:creator>
  <cp:lastModifiedBy>dell</cp:lastModifiedBy>
  <cp:revision>3</cp:revision>
  <dcterms:created xsi:type="dcterms:W3CDTF">2022-08-22T06:57:49Z</dcterms:created>
  <dcterms:modified xsi:type="dcterms:W3CDTF">2022-08-22T11:07:04Z</dcterms:modified>
</cp:coreProperties>
</file>