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2" r:id="rId4"/>
    <p:sldId id="283" r:id="rId5"/>
    <p:sldId id="277" r:id="rId6"/>
    <p:sldId id="279" r:id="rId7"/>
    <p:sldId id="269" r:id="rId8"/>
    <p:sldId id="270" r:id="rId9"/>
    <p:sldId id="280" r:id="rId10"/>
    <p:sldId id="276" r:id="rId11"/>
  </p:sldIdLst>
  <p:sldSz cx="12192000"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D2B2-FA72-48A6-A56A-7936508E6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EA9516-4709-4DE4-B852-936A34067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F0013E-9EA3-411B-813E-C6D4B5AAB513}"/>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2F409935-2458-4F28-A92D-1F3B3B21B3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9F5A8A-1A10-426B-ABA2-B516E29E4902}"/>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13822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D32E-1D38-4043-8BBC-B6D04DB13B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1EF643-2A48-4A45-A854-C2E806081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F6324C-9C5C-4450-81E2-2CC4F34EC7BB}"/>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8728DEC7-02EF-4CDE-A385-B80881126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C2FA6-A8EF-4D24-9466-8619783275C3}"/>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20489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FC2D6-82A5-4FEA-9A25-C472ED7B49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361308-EA7F-4377-B316-326B65CF2B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155B85-9CB6-4734-91A6-1A85826DEBAE}"/>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BDB5F0A6-454C-4759-BAC6-6131207C5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BB11CA-30A0-4239-B35B-230AFC8C7A0C}"/>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401809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9931-35E6-4004-9E8A-82B6BA850A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52E060E-0B6B-47E1-AA55-175BA4C52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CA4496-843E-4CEA-AB40-0F13ADAC009B}"/>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0A4931AC-D547-4F64-BAE4-B9C42841FC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D931D7-E18B-461B-84AB-4D70CBC1CD98}"/>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349938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F5DE-1DC8-4EB8-855C-118CFC27C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2569D9-4B32-4E6E-A634-B222DF59E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F803F-666C-4A3D-8846-7044C28ECC53}"/>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5AA51904-F01A-4524-9D0F-AADF69686A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7BDFB6-84E1-4CEC-B5A1-FA05A4BCBA2E}"/>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30189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C531-3409-453E-9001-6C4830D03B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34260B-5E04-4150-B471-B617A3F5C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C6FE70-0047-4F9B-BCF5-6F9C51BCA0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9B54AC-FBE4-45EE-8468-CD12787C8E21}"/>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6" name="Footer Placeholder 5">
            <a:extLst>
              <a:ext uri="{FF2B5EF4-FFF2-40B4-BE49-F238E27FC236}">
                <a16:creationId xmlns:a16="http://schemas.microsoft.com/office/drawing/2014/main" id="{EF84374A-9DC5-4A07-A5A9-0D80327725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631857-9FD6-4909-A69D-4446129EB3C8}"/>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21966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A7C2-9F60-4C54-8934-E70C02D91FE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FDF6317-EEC9-4FD9-9491-4EAA01EB3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8A0AE-B3B7-4706-903D-1517F771C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B454FE-123E-4D88-A48D-64D93C8FB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75D53-91D1-4B99-B594-D9C79F0C7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60AFCA-C3B6-4E75-9112-70A52E80EA58}"/>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8" name="Footer Placeholder 7">
            <a:extLst>
              <a:ext uri="{FF2B5EF4-FFF2-40B4-BE49-F238E27FC236}">
                <a16:creationId xmlns:a16="http://schemas.microsoft.com/office/drawing/2014/main" id="{0121C8E2-3A5B-42ED-9DBF-D7E01E9B12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836C6E-C99A-40DB-A746-4E5E35A3F7BB}"/>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416227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041F-2A01-4B15-B377-A9692B350B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3DEDF4-3A33-4449-AE6C-3E5699A22623}"/>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4" name="Footer Placeholder 3">
            <a:extLst>
              <a:ext uri="{FF2B5EF4-FFF2-40B4-BE49-F238E27FC236}">
                <a16:creationId xmlns:a16="http://schemas.microsoft.com/office/drawing/2014/main" id="{40E49EFC-E01D-419B-A1CC-CAF32FD85B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0990BB-8D1D-445C-9814-C5BB2AFF08B9}"/>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356791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98B57-61BF-4090-9B53-2C45B7C3AF9B}"/>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3" name="Footer Placeholder 2">
            <a:extLst>
              <a:ext uri="{FF2B5EF4-FFF2-40B4-BE49-F238E27FC236}">
                <a16:creationId xmlns:a16="http://schemas.microsoft.com/office/drawing/2014/main" id="{10C8C5B6-A0FD-432E-9DC8-82BC10A03D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E558AC-EF48-4E16-A230-ACFD4DA36D18}"/>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3299864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BE20-A931-427B-A5FE-0E9723B98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28AE0B-0264-4498-AAAE-A117B9E0B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F5560B-2628-4653-BEDC-3693F62FD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BAF53D-FE16-4785-BA3D-469D9A650970}"/>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6" name="Footer Placeholder 5">
            <a:extLst>
              <a:ext uri="{FF2B5EF4-FFF2-40B4-BE49-F238E27FC236}">
                <a16:creationId xmlns:a16="http://schemas.microsoft.com/office/drawing/2014/main" id="{6D2700CC-EB24-4C5D-9798-B328A93FE0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564B33-4E02-4288-9F32-CE014C7657D2}"/>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27165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CE93-54A7-49F8-9005-66820C2E9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0164E9-2E3C-4DA4-9641-C0CD1565B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E0A4DE-73A5-4E6C-B27B-DF38D0598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3E9CF-1679-4E55-B5D1-3BBC1E43D5F8}"/>
              </a:ext>
            </a:extLst>
          </p:cNvPr>
          <p:cNvSpPr>
            <a:spLocks noGrp="1"/>
          </p:cNvSpPr>
          <p:nvPr>
            <p:ph type="dt" sz="half" idx="10"/>
          </p:nvPr>
        </p:nvSpPr>
        <p:spPr/>
        <p:txBody>
          <a:bodyPr/>
          <a:lstStyle/>
          <a:p>
            <a:fld id="{9F53578C-BBD5-4CEF-824C-6DEFFBFBAA23}" type="datetimeFigureOut">
              <a:rPr lang="en-GB" smtClean="0"/>
              <a:pPr/>
              <a:t>11/03/2021</a:t>
            </a:fld>
            <a:endParaRPr lang="en-GB"/>
          </a:p>
        </p:txBody>
      </p:sp>
      <p:sp>
        <p:nvSpPr>
          <p:cNvPr id="6" name="Footer Placeholder 5">
            <a:extLst>
              <a:ext uri="{FF2B5EF4-FFF2-40B4-BE49-F238E27FC236}">
                <a16:creationId xmlns:a16="http://schemas.microsoft.com/office/drawing/2014/main" id="{1D7FA1AB-BFA4-45B1-BDA1-59AFDD59F0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08DAF3-DECC-420E-A764-7B595E462D4F}"/>
              </a:ext>
            </a:extLst>
          </p:cNvPr>
          <p:cNvSpPr>
            <a:spLocks noGrp="1"/>
          </p:cNvSpPr>
          <p:nvPr>
            <p:ph type="sldNum" sz="quarter" idx="12"/>
          </p:nvPr>
        </p:nvSpPr>
        <p:spPr/>
        <p:txBody>
          <a:bodyPr/>
          <a:lstStyle/>
          <a:p>
            <a:fld id="{64D45AB9-0362-4126-8700-38479CF78165}" type="slidenum">
              <a:rPr lang="en-GB" smtClean="0"/>
              <a:pPr/>
              <a:t>‹#›</a:t>
            </a:fld>
            <a:endParaRPr lang="en-GB"/>
          </a:p>
        </p:txBody>
      </p:sp>
    </p:spTree>
    <p:extLst>
      <p:ext uri="{BB962C8B-B14F-4D97-AF65-F5344CB8AC3E}">
        <p14:creationId xmlns:p14="http://schemas.microsoft.com/office/powerpoint/2010/main" val="64518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743A5-0E8D-473F-94C8-28A741901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82385E-EB12-4CEA-8D05-52E4F08CF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1D2EA2-7294-45A9-8FE9-570131921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3578C-BBD5-4CEF-824C-6DEFFBFBAA23}" type="datetimeFigureOut">
              <a:rPr lang="en-GB" smtClean="0"/>
              <a:pPr/>
              <a:t>11/03/2021</a:t>
            </a:fld>
            <a:endParaRPr lang="en-GB"/>
          </a:p>
        </p:txBody>
      </p:sp>
      <p:sp>
        <p:nvSpPr>
          <p:cNvPr id="5" name="Footer Placeholder 4">
            <a:extLst>
              <a:ext uri="{FF2B5EF4-FFF2-40B4-BE49-F238E27FC236}">
                <a16:creationId xmlns:a16="http://schemas.microsoft.com/office/drawing/2014/main" id="{167D6C5B-5665-48EE-834D-438EB6626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8B8614-04D8-4DB7-8333-63A6A4567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45AB9-0362-4126-8700-38479CF78165}" type="slidenum">
              <a:rPr lang="en-GB" smtClean="0"/>
              <a:pPr/>
              <a:t>‹#›</a:t>
            </a:fld>
            <a:endParaRPr lang="en-GB"/>
          </a:p>
        </p:txBody>
      </p:sp>
    </p:spTree>
    <p:extLst>
      <p:ext uri="{BB962C8B-B14F-4D97-AF65-F5344CB8AC3E}">
        <p14:creationId xmlns:p14="http://schemas.microsoft.com/office/powerpoint/2010/main" val="603260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neeru.18499@lpu.co.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12D1-0D14-48AE-9B40-9F259CD9E307}"/>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Academic Counselling</a:t>
            </a:r>
            <a:endParaRPr lang="en-GB"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D0642E-3579-4873-92A0-3422200D06EC}"/>
              </a:ext>
            </a:extLst>
          </p:cNvPr>
          <p:cNvSpPr>
            <a:spLocks noGrp="1"/>
          </p:cNvSpPr>
          <p:nvPr>
            <p:ph type="subTitle" idx="1"/>
          </p:nvPr>
        </p:nvSpPr>
        <p:spPr/>
        <p:txBody>
          <a:bodyPr/>
          <a:lstStyle/>
          <a:p>
            <a:r>
              <a:rPr lang="en-IN" b="1" dirty="0">
                <a:latin typeface="Times New Roman" panose="02020603050405020304" pitchFamily="18" charset="0"/>
                <a:cs typeface="Times New Roman" panose="02020603050405020304" pitchFamily="18" charset="0"/>
              </a:rPr>
              <a:t>Elective Areas/ Courses</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0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AD3A-9959-4160-83D3-26E15AF4BECF}"/>
              </a:ext>
            </a:extLst>
          </p:cNvPr>
          <p:cNvSpPr>
            <a:spLocks noGrp="1"/>
          </p:cNvSpPr>
          <p:nvPr>
            <p:ph type="title"/>
          </p:nvPr>
        </p:nvSpPr>
        <p:spPr>
          <a:xfrm>
            <a:off x="1355034" y="2352951"/>
            <a:ext cx="10515600" cy="880579"/>
          </a:xfrm>
        </p:spPr>
        <p:txBody>
          <a:bodyPr>
            <a:normAutofit fontScale="90000"/>
          </a:bodyPr>
          <a:lstStyle/>
          <a:p>
            <a:r>
              <a:rPr lang="en-IN" sz="4000" b="1" dirty="0">
                <a:latin typeface="Times New Roman" panose="02020603050405020304" pitchFamily="18" charset="0"/>
                <a:cs typeface="Times New Roman" panose="02020603050405020304" pitchFamily="18" charset="0"/>
              </a:rPr>
              <a:t>Contact Details:</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t>
            </a:r>
            <a:r>
              <a:rPr lang="en-IN" sz="4000" b="1" dirty="0" err="1">
                <a:latin typeface="Times New Roman" panose="02020603050405020304" pitchFamily="18" charset="0"/>
                <a:cs typeface="Times New Roman" panose="02020603050405020304" pitchFamily="18" charset="0"/>
              </a:rPr>
              <a:t>Neeru</a:t>
            </a:r>
            <a:r>
              <a:rPr lang="en-IN" sz="4000" b="1" dirty="0">
                <a:latin typeface="Times New Roman" panose="02020603050405020304" pitchFamily="18" charset="0"/>
                <a:cs typeface="Times New Roman" panose="02020603050405020304" pitchFamily="18" charset="0"/>
              </a:rPr>
              <a:t> Mittal UID 18499,</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hlinkClick r:id="rId2"/>
              </a:rPr>
              <a:t>neeru.18499@lpu.co.in</a:t>
            </a:r>
            <a:r>
              <a:rPr lang="en-IN" sz="4000" b="1" dirty="0">
                <a:latin typeface="Times New Roman" panose="02020603050405020304" pitchFamily="18" charset="0"/>
                <a:cs typeface="Times New Roman" panose="02020603050405020304" pitchFamily="18" charset="0"/>
              </a:rPr>
              <a:t>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( 21 block-School of Law, Cabin No:4)</a:t>
            </a:r>
            <a:endParaRPr lang="en-GB" sz="4000"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97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8D18-60A8-487C-962D-F88C8626791F}"/>
              </a:ext>
            </a:extLst>
          </p:cNvPr>
          <p:cNvSpPr>
            <a:spLocks noGrp="1"/>
          </p:cNvSpPr>
          <p:nvPr>
            <p:ph type="title"/>
          </p:nvPr>
        </p:nvSpPr>
        <p:spPr>
          <a:xfrm>
            <a:off x="838200" y="365126"/>
            <a:ext cx="10515600" cy="907084"/>
          </a:xfrm>
        </p:spPr>
        <p:txBody>
          <a:bodyPr>
            <a:normAutofit/>
          </a:bodyPr>
          <a:lstStyle/>
          <a:p>
            <a:pPr algn="ctr"/>
            <a:r>
              <a:rPr lang="en-IN" sz="4000" b="1" dirty="0">
                <a:latin typeface="Times New Roman" panose="02020603050405020304" pitchFamily="18" charset="0"/>
                <a:cs typeface="Times New Roman" panose="02020603050405020304" pitchFamily="18" charset="0"/>
              </a:rPr>
              <a:t>Open Minors</a:t>
            </a:r>
            <a:endParaRPr lang="en-GB"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8270BD-EE7E-41FC-B2F5-CAF475BA21AF}"/>
              </a:ext>
            </a:extLst>
          </p:cNvPr>
          <p:cNvSpPr>
            <a:spLocks noGrp="1"/>
          </p:cNvSpPr>
          <p:nvPr>
            <p:ph idx="1"/>
          </p:nvPr>
        </p:nvSpPr>
        <p:spPr>
          <a:xfrm>
            <a:off x="838200" y="1308792"/>
            <a:ext cx="10515600" cy="4351338"/>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It’s a set of four elective courses outside discipline to develop additional skills. The courses help in pursuing the area of interest of students e.g. courses from law, photography, animation etc. for an engineering or management or a student from any other discipline.</a:t>
            </a: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65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10148607-AA47-46D1-B492-C2FD221B4720}"/>
              </a:ext>
            </a:extLst>
          </p:cNvPr>
          <p:cNvSpPr>
            <a:spLocks noGrp="1"/>
          </p:cNvSpPr>
          <p:nvPr>
            <p:ph type="title"/>
          </p:nvPr>
        </p:nvSpPr>
        <p:spPr>
          <a:xfrm>
            <a:off x="543930" y="1815320"/>
            <a:ext cx="4805996" cy="1297115"/>
          </a:xfrm>
        </p:spPr>
        <p:txBody>
          <a:bodyPr vert="horz" lIns="91440" tIns="45720" rIns="91440" bIns="45720" rtlCol="0" anchor="t">
            <a:normAutofit/>
          </a:bodyPr>
          <a:lstStyle/>
          <a:p>
            <a:r>
              <a:rPr lang="en-US" sz="3200" b="1" kern="1200" dirty="0">
                <a:solidFill>
                  <a:srgbClr val="000000"/>
                </a:solidFill>
                <a:latin typeface="Times New Roman" panose="02020603050405020304" pitchFamily="18" charset="0"/>
                <a:cs typeface="Times New Roman" panose="02020603050405020304" pitchFamily="18" charset="0"/>
              </a:rPr>
              <a:t>SCHOOL OF LAW</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Handshake">
            <a:extLst>
              <a:ext uri="{FF2B5EF4-FFF2-40B4-BE49-F238E27FC236}">
                <a16:creationId xmlns:a16="http://schemas.microsoft.com/office/drawing/2014/main" id="{ABBBA416-1B6C-48A0-B7F6-623E6B3BD3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1289507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00FF-CC39-4340-B6A2-90409C6272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Open Minor Areas</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76D9C1-3390-4CD7-BD87-B42FF2188EE1}"/>
              </a:ext>
            </a:extLst>
          </p:cNvPr>
          <p:cNvSpPr>
            <a:spLocks noGrp="1"/>
          </p:cNvSpPr>
          <p:nvPr>
            <p:ph idx="1"/>
          </p:nvPr>
        </p:nvSpPr>
        <p:spPr/>
        <p:txBody>
          <a:bodyPr>
            <a:normAutofit/>
          </a:bodyPr>
          <a:lstStyle/>
          <a:p>
            <a:r>
              <a:rPr lang="en-US" dirty="0">
                <a:latin typeface="Times New Roman" pitchFamily="18" charset="0"/>
                <a:cs typeface="Times New Roman" pitchFamily="18" charset="0"/>
              </a:rPr>
              <a:t>INTELLECTUAL PROPERTY AND CYBER LAWS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0106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CB5-2DE3-4A36-9E98-E3BEF6A94EB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Open Minor Area: </a:t>
            </a:r>
            <a:r>
              <a:rPr lang="en-US" b="1" dirty="0">
                <a:latin typeface="Times New Roman" panose="02020603050405020304" pitchFamily="18" charset="0"/>
                <a:cs typeface="Times New Roman" panose="02020603050405020304" pitchFamily="18" charset="0"/>
              </a:rPr>
              <a:t>INTELLECTUAL PROPERTY AND CYBER LAWS</a:t>
            </a:r>
            <a:endParaRPr lang="en-GB" dirty="0"/>
          </a:p>
        </p:txBody>
      </p:sp>
      <p:sp>
        <p:nvSpPr>
          <p:cNvPr id="3" name="Content Placeholder 2">
            <a:extLst>
              <a:ext uri="{FF2B5EF4-FFF2-40B4-BE49-F238E27FC236}">
                <a16:creationId xmlns:a16="http://schemas.microsoft.com/office/drawing/2014/main" id="{DEB64830-9EAA-40DA-96D3-37229C6C74F3}"/>
              </a:ext>
            </a:extLst>
          </p:cNvPr>
          <p:cNvSpPr>
            <a:spLocks noGrp="1"/>
          </p:cNvSpPr>
          <p:nvPr>
            <p:ph idx="1"/>
          </p:nvPr>
        </p:nvSpPr>
        <p:spPr/>
        <p:txBody>
          <a:bodyPr>
            <a:normAutofit fontScale="85000" lnSpcReduction="10000"/>
          </a:bodyPr>
          <a:lstStyle/>
          <a:p>
            <a:pPr marL="0" indent="0">
              <a:buNone/>
            </a:pPr>
            <a:r>
              <a:rPr lang="en-IN" b="1" dirty="0">
                <a:latin typeface="Times New Roman" panose="02020603050405020304" pitchFamily="18" charset="0"/>
                <a:cs typeface="Times New Roman" panose="02020603050405020304" pitchFamily="18" charset="0"/>
              </a:rPr>
              <a:t>Description:</a:t>
            </a:r>
          </a:p>
          <a:p>
            <a:pPr marL="0" indent="0" algn="just">
              <a:lnSpc>
                <a:spcPct val="150000"/>
              </a:lnSpc>
              <a:buNone/>
            </a:pPr>
            <a:r>
              <a:rPr lang="en-US" dirty="0">
                <a:latin typeface="Times New Roman" panose="02020603050405020304" pitchFamily="18" charset="0"/>
                <a:cs typeface="Times New Roman" panose="02020603050405020304" pitchFamily="18" charset="0"/>
              </a:rPr>
              <a:t>Have you ever stopped and wondered what to do when the song of a lyricist gets copied? Or when a scene from a movie is stolen? Have you been victim of cyber crime? Don’t now the remedy in case suffering cyber crime? If Yes!!!</a:t>
            </a:r>
          </a:p>
          <a:p>
            <a:pPr marL="0" indent="0" algn="just">
              <a:lnSpc>
                <a:spcPct val="150000"/>
              </a:lnSpc>
              <a:buNone/>
            </a:pPr>
            <a:r>
              <a:rPr lang="en-US" dirty="0">
                <a:latin typeface="Times New Roman" panose="02020603050405020304" pitchFamily="18" charset="0"/>
                <a:cs typeface="Times New Roman" panose="02020603050405020304" pitchFamily="18" charset="0"/>
              </a:rPr>
              <a:t>Then, this area is for you.</a:t>
            </a:r>
          </a:p>
          <a:p>
            <a:pPr marL="0" indent="0" algn="just">
              <a:lnSpc>
                <a:spcPct val="150000"/>
              </a:lnSpc>
              <a:buNone/>
            </a:pPr>
            <a:r>
              <a:rPr lang="en-US" dirty="0">
                <a:latin typeface="Times New Roman" panose="02020603050405020304" pitchFamily="18" charset="0"/>
                <a:cs typeface="Times New Roman" panose="02020603050405020304" pitchFamily="18" charset="0"/>
              </a:rPr>
              <a:t>Invest your intelligence! Understand Intellectual Property Rights. Acquire skills and acumen of safeguarding your work. Seek remedies in case suffering cyber crime in contemporary era of technology. Save!! Enjoy!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6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CB5-2DE3-4A36-9E98-E3BEF6A94EB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Open Minor Area: </a:t>
            </a:r>
            <a:r>
              <a:rPr lang="en-US" b="1" dirty="0">
                <a:latin typeface="Times New Roman" panose="02020603050405020304" pitchFamily="18" charset="0"/>
                <a:cs typeface="Times New Roman" panose="02020603050405020304" pitchFamily="18" charset="0"/>
              </a:rPr>
              <a:t>INTELLECTUAL PROPERTY AND CYBER LAWS</a:t>
            </a:r>
            <a:endParaRPr lang="en-GB" dirty="0"/>
          </a:p>
        </p:txBody>
      </p:sp>
      <p:sp>
        <p:nvSpPr>
          <p:cNvPr id="3" name="Content Placeholder 2">
            <a:extLst>
              <a:ext uri="{FF2B5EF4-FFF2-40B4-BE49-F238E27FC236}">
                <a16:creationId xmlns:a16="http://schemas.microsoft.com/office/drawing/2014/main" id="{DEB64830-9EAA-40DA-96D3-37229C6C74F3}"/>
              </a:ext>
            </a:extLst>
          </p:cNvPr>
          <p:cNvSpPr>
            <a:spLocks noGrp="1"/>
          </p:cNvSpPr>
          <p:nvPr>
            <p:ph idx="1"/>
          </p:nvPr>
        </p:nvSpPr>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Scope:</a:t>
            </a:r>
          </a:p>
          <a:p>
            <a:pPr>
              <a:buNone/>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Written a book? Need that no one copies it ??</a:t>
            </a:r>
            <a:endParaRPr lang="en-IN"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Made your own building design? Need to save it.. </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Made your own film? Need that no one else takes credit?</a:t>
            </a:r>
          </a:p>
          <a:p>
            <a:pPr>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Want to make money from your own work? </a:t>
            </a:r>
          </a:p>
          <a:p>
            <a:pPr>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Wish to protect and earn credit from your innovations and inventions???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Victim of Cyber crime i.e., online frauds/Online bullying/Cyber phishing etc. in ever expanding era of technology??</a:t>
            </a:r>
          </a:p>
          <a:p>
            <a:pPr>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IF YES, INTELLECTUAL PROPERTY and CYBER LAWS ARE FOR YOU!!!!</a:t>
            </a:r>
          </a:p>
        </p:txBody>
      </p:sp>
    </p:spTree>
    <p:extLst>
      <p:ext uri="{BB962C8B-B14F-4D97-AF65-F5344CB8AC3E}">
        <p14:creationId xmlns:p14="http://schemas.microsoft.com/office/powerpoint/2010/main" val="387148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8D18-60A8-487C-962D-F88C8626791F}"/>
              </a:ext>
            </a:extLst>
          </p:cNvPr>
          <p:cNvSpPr>
            <a:spLocks noGrp="1"/>
          </p:cNvSpPr>
          <p:nvPr>
            <p:ph type="title"/>
          </p:nvPr>
        </p:nvSpPr>
        <p:spPr>
          <a:xfrm>
            <a:off x="838200" y="365125"/>
            <a:ext cx="10515600" cy="973345"/>
          </a:xfrm>
        </p:spPr>
        <p:txBody>
          <a:bodyPr>
            <a:normAutofit/>
          </a:bodyPr>
          <a:lstStyle/>
          <a:p>
            <a:pPr algn="ctr"/>
            <a:r>
              <a:rPr lang="en-IN" sz="4000" b="1" dirty="0">
                <a:latin typeface="Times New Roman" panose="02020603050405020304" pitchFamily="18" charset="0"/>
                <a:cs typeface="Times New Roman" panose="02020603050405020304" pitchFamily="18" charset="0"/>
              </a:rPr>
              <a:t>Open Minor Area: Intellectual Property Rights</a:t>
            </a:r>
            <a:endParaRPr lang="en-GB" sz="4000" dirty="0"/>
          </a:p>
        </p:txBody>
      </p:sp>
      <p:sp>
        <p:nvSpPr>
          <p:cNvPr id="3" name="Content Placeholder 2">
            <a:extLst>
              <a:ext uri="{FF2B5EF4-FFF2-40B4-BE49-F238E27FC236}">
                <a16:creationId xmlns:a16="http://schemas.microsoft.com/office/drawing/2014/main" id="{858270BD-EE7E-41FC-B2F5-CAF475BA21AF}"/>
              </a:ext>
            </a:extLst>
          </p:cNvPr>
          <p:cNvSpPr>
            <a:spLocks noGrp="1"/>
          </p:cNvSpPr>
          <p:nvPr>
            <p:ph idx="1"/>
          </p:nvPr>
        </p:nvSpPr>
        <p:spPr>
          <a:xfrm>
            <a:off x="838200" y="1600338"/>
            <a:ext cx="10515600" cy="4351338"/>
          </a:xfrm>
        </p:spPr>
        <p:txBody>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79C97E4-6404-4038-BC63-305A282B800F}"/>
              </a:ext>
            </a:extLst>
          </p:cNvPr>
          <p:cNvGraphicFramePr>
            <a:graphicFrameLocks noGrp="1"/>
          </p:cNvGraphicFramePr>
          <p:nvPr>
            <p:extLst>
              <p:ext uri="{D42A27DB-BD31-4B8C-83A1-F6EECF244321}">
                <p14:modId xmlns:p14="http://schemas.microsoft.com/office/powerpoint/2010/main" val="3467348336"/>
              </p:ext>
            </p:extLst>
          </p:nvPr>
        </p:nvGraphicFramePr>
        <p:xfrm>
          <a:off x="2031999" y="1574798"/>
          <a:ext cx="8128002" cy="3612984"/>
        </p:xfrm>
        <a:graphic>
          <a:graphicData uri="http://schemas.openxmlformats.org/drawingml/2006/table">
            <a:tbl>
              <a:tblPr firstRow="1" bandRow="1">
                <a:tableStyleId>{073A0DAA-6AF3-43AB-8588-CEC1D06C72B9}</a:tableStyleId>
              </a:tblPr>
              <a:tblGrid>
                <a:gridCol w="923236">
                  <a:extLst>
                    <a:ext uri="{9D8B030D-6E8A-4147-A177-3AD203B41FA5}">
                      <a16:colId xmlns:a16="http://schemas.microsoft.com/office/drawing/2014/main" val="2925664030"/>
                    </a:ext>
                  </a:extLst>
                </a:gridCol>
                <a:gridCol w="4518991">
                  <a:extLst>
                    <a:ext uri="{9D8B030D-6E8A-4147-A177-3AD203B41FA5}">
                      <a16:colId xmlns:a16="http://schemas.microsoft.com/office/drawing/2014/main" val="1667386616"/>
                    </a:ext>
                  </a:extLst>
                </a:gridCol>
                <a:gridCol w="609600">
                  <a:extLst>
                    <a:ext uri="{9D8B030D-6E8A-4147-A177-3AD203B41FA5}">
                      <a16:colId xmlns:a16="http://schemas.microsoft.com/office/drawing/2014/main" val="4031670694"/>
                    </a:ext>
                  </a:extLst>
                </a:gridCol>
                <a:gridCol w="622852">
                  <a:extLst>
                    <a:ext uri="{9D8B030D-6E8A-4147-A177-3AD203B41FA5}">
                      <a16:colId xmlns:a16="http://schemas.microsoft.com/office/drawing/2014/main" val="3945007386"/>
                    </a:ext>
                  </a:extLst>
                </a:gridCol>
                <a:gridCol w="569844">
                  <a:extLst>
                    <a:ext uri="{9D8B030D-6E8A-4147-A177-3AD203B41FA5}">
                      <a16:colId xmlns:a16="http://schemas.microsoft.com/office/drawing/2014/main" val="1780483538"/>
                    </a:ext>
                  </a:extLst>
                </a:gridCol>
                <a:gridCol w="883479">
                  <a:extLst>
                    <a:ext uri="{9D8B030D-6E8A-4147-A177-3AD203B41FA5}">
                      <a16:colId xmlns:a16="http://schemas.microsoft.com/office/drawing/2014/main" val="1907629472"/>
                    </a:ext>
                  </a:extLst>
                </a:gridCol>
              </a:tblGrid>
              <a:tr h="697506">
                <a:tc>
                  <a:txBody>
                    <a:bodyPr/>
                    <a:lstStyle/>
                    <a:p>
                      <a:pPr algn="ctr"/>
                      <a:r>
                        <a:rPr lang="en-IN" dirty="0">
                          <a:latin typeface="Times New Roman" panose="02020603050405020304" pitchFamily="18" charset="0"/>
                          <a:cs typeface="Times New Roman" panose="02020603050405020304" pitchFamily="18" charset="0"/>
                        </a:rPr>
                        <a:t>Sr. No.</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Course Title</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L</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T</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P</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Credit</a:t>
                      </a:r>
                      <a:endParaRPr lang="en-GB"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90161"/>
                  </a:ext>
                </a:extLst>
              </a:tr>
              <a:tr h="697506">
                <a:tc>
                  <a:txBody>
                    <a:bodyPr/>
                    <a:lstStyle/>
                    <a:p>
                      <a:pPr algn="ctr"/>
                      <a:r>
                        <a:rPr lang="en-IN" sz="2400" b="1" dirty="0">
                          <a:latin typeface="Times New Roman" panose="02020603050405020304" pitchFamily="18" charset="0"/>
                          <a:cs typeface="Times New Roman" panose="02020603050405020304" pitchFamily="18" charset="0"/>
                        </a:rPr>
                        <a:t>1</a:t>
                      </a:r>
                      <a:endParaRPr lang="en-GB"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400" dirty="0">
                          <a:latin typeface="Times New Roman" panose="02020603050405020304" pitchFamily="18" charset="0"/>
                          <a:cs typeface="Times New Roman" panose="02020603050405020304" pitchFamily="18" charset="0"/>
                        </a:rPr>
                        <a:t>Copyrights And Designs 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86253"/>
                  </a:ext>
                </a:extLst>
              </a:tr>
              <a:tr h="697506">
                <a:tc>
                  <a:txBody>
                    <a:bodyPr/>
                    <a:lstStyle/>
                    <a:p>
                      <a:pPr algn="ctr"/>
                      <a:r>
                        <a:rPr lang="en-IN" sz="2400" b="1" dirty="0">
                          <a:latin typeface="Times New Roman" panose="02020603050405020304" pitchFamily="18" charset="0"/>
                          <a:cs typeface="Times New Roman" panose="02020603050405020304" pitchFamily="18" charset="0"/>
                        </a:rPr>
                        <a:t>2</a:t>
                      </a:r>
                      <a:endParaRPr lang="en-GB"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Trademark and Allied</a:t>
                      </a:r>
                      <a:r>
                        <a:rPr lang="en-IN" sz="2400" baseline="0" dirty="0">
                          <a:latin typeface="Times New Roman" panose="02020603050405020304" pitchFamily="18" charset="0"/>
                          <a:cs typeface="Times New Roman" panose="02020603050405020304" pitchFamily="18" charset="0"/>
                        </a:rPr>
                        <a:t> Laws</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699356"/>
                  </a:ext>
                </a:extLst>
              </a:tr>
              <a:tr h="697506">
                <a:tc>
                  <a:txBody>
                    <a:bodyPr/>
                    <a:lstStyle/>
                    <a:p>
                      <a:pPr algn="ctr"/>
                      <a:r>
                        <a:rPr lang="en-IN" sz="2400" b="1" dirty="0">
                          <a:latin typeface="Times New Roman" panose="02020603050405020304" pitchFamily="18" charset="0"/>
                          <a:cs typeface="Times New Roman" panose="02020603050405020304" pitchFamily="18" charset="0"/>
                        </a:rPr>
                        <a:t>3</a:t>
                      </a:r>
                      <a:endParaRPr lang="en-GB"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Patents And Geographical Indications</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47435"/>
                  </a:ext>
                </a:extLst>
              </a:tr>
              <a:tr h="697506">
                <a:tc>
                  <a:txBody>
                    <a:bodyPr/>
                    <a:lstStyle/>
                    <a:p>
                      <a:pPr algn="ctr"/>
                      <a:r>
                        <a:rPr lang="en-IN" sz="2400" b="1" dirty="0">
                          <a:latin typeface="Times New Roman" panose="02020603050405020304" pitchFamily="18" charset="0"/>
                          <a:cs typeface="Times New Roman" panose="02020603050405020304" pitchFamily="18" charset="0"/>
                        </a:rPr>
                        <a:t>4</a:t>
                      </a:r>
                      <a:endParaRPr lang="en-GB"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Times New Roman" panose="02020603050405020304" pitchFamily="18" charset="0"/>
                          <a:cs typeface="Times New Roman" panose="02020603050405020304" pitchFamily="18" charset="0"/>
                        </a:rPr>
                        <a:t>Cyber Laws</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078249"/>
                  </a:ext>
                </a:extLst>
              </a:tr>
            </a:tbl>
          </a:graphicData>
        </a:graphic>
      </p:graphicFrame>
    </p:spTree>
    <p:extLst>
      <p:ext uri="{BB962C8B-B14F-4D97-AF65-F5344CB8AC3E}">
        <p14:creationId xmlns:p14="http://schemas.microsoft.com/office/powerpoint/2010/main" val="6987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8D18-60A8-487C-962D-F88C8626791F}"/>
              </a:ext>
            </a:extLst>
          </p:cNvPr>
          <p:cNvSpPr>
            <a:spLocks noGrp="1"/>
          </p:cNvSpPr>
          <p:nvPr>
            <p:ph type="title"/>
          </p:nvPr>
        </p:nvSpPr>
        <p:spPr>
          <a:xfrm>
            <a:off x="838200" y="365125"/>
            <a:ext cx="10515600" cy="973345"/>
          </a:xfrm>
        </p:spPr>
        <p:txBody>
          <a:bodyPr>
            <a:normAutofit/>
          </a:bodyPr>
          <a:lstStyle/>
          <a:p>
            <a:pPr algn="ctr"/>
            <a:r>
              <a:rPr lang="en-IN" sz="4000" b="1" dirty="0">
                <a:latin typeface="Times New Roman" panose="02020603050405020304" pitchFamily="18" charset="0"/>
                <a:cs typeface="Times New Roman" panose="02020603050405020304" pitchFamily="18" charset="0"/>
              </a:rPr>
              <a:t>Open Minor Area: Intellectual Property Rights </a:t>
            </a:r>
            <a:endParaRPr lang="en-GB" sz="4000" dirty="0"/>
          </a:p>
        </p:txBody>
      </p:sp>
      <p:sp>
        <p:nvSpPr>
          <p:cNvPr id="3" name="Content Placeholder 2">
            <a:extLst>
              <a:ext uri="{FF2B5EF4-FFF2-40B4-BE49-F238E27FC236}">
                <a16:creationId xmlns:a16="http://schemas.microsoft.com/office/drawing/2014/main" id="{858270BD-EE7E-41FC-B2F5-CAF475BA21AF}"/>
              </a:ext>
            </a:extLst>
          </p:cNvPr>
          <p:cNvSpPr>
            <a:spLocks noGrp="1"/>
          </p:cNvSpPr>
          <p:nvPr>
            <p:ph idx="1"/>
          </p:nvPr>
        </p:nvSpPr>
        <p:spPr>
          <a:xfrm>
            <a:off x="838200" y="1600338"/>
            <a:ext cx="10515600" cy="4351338"/>
          </a:xfrm>
        </p:spPr>
        <p:txBody>
          <a:bodyPr>
            <a:normAutofit fontScale="55000" lnSpcReduction="20000"/>
          </a:bodyPr>
          <a:lstStyle/>
          <a:p>
            <a:pPr marL="514350" indent="-514350" algn="just">
              <a:lnSpc>
                <a:spcPct val="160000"/>
              </a:lnSpc>
              <a:buAutoNum type="arabicPeriod"/>
            </a:pPr>
            <a:r>
              <a:rPr lang="en-IN" b="1" dirty="0">
                <a:latin typeface="Times New Roman" panose="02020603050405020304" pitchFamily="18" charset="0"/>
                <a:cs typeface="Times New Roman" panose="02020603050405020304" pitchFamily="18" charset="0"/>
              </a:rPr>
              <a:t>Introduction to Intellectual Property: </a:t>
            </a:r>
            <a:r>
              <a:rPr lang="en-IN" dirty="0">
                <a:latin typeface="Times New Roman" panose="02020603050405020304" pitchFamily="18" charset="0"/>
                <a:cs typeface="Times New Roman" panose="02020603050405020304" pitchFamily="18" charset="0"/>
              </a:rPr>
              <a:t>kinds of IP and their relevancy in the current times</a:t>
            </a:r>
          </a:p>
          <a:p>
            <a:pPr marL="514350" indent="-514350" algn="just">
              <a:lnSpc>
                <a:spcPct val="160000"/>
              </a:lnSpc>
              <a:buAutoNum type="arabicPeriod"/>
            </a:pPr>
            <a:r>
              <a:rPr lang="en-GB" b="1" dirty="0">
                <a:latin typeface="Times New Roman" panose="02020603050405020304" pitchFamily="18" charset="0"/>
                <a:cs typeface="Times New Roman" panose="02020603050405020304" pitchFamily="18" charset="0"/>
              </a:rPr>
              <a:t>Copyrights And Designs Law</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includes the international as well as national legal regime governing the copyrights and designs. Important case studies will also be included with a view of holistic understanding of a student</a:t>
            </a:r>
          </a:p>
          <a:p>
            <a:pPr marL="514350" indent="-514350" algn="just">
              <a:lnSpc>
                <a:spcPct val="160000"/>
              </a:lnSpc>
              <a:buAutoNum type="arabicPeriod"/>
            </a:pPr>
            <a:r>
              <a:rPr lang="en-US" b="1" dirty="0">
                <a:latin typeface="Times New Roman" panose="02020603050405020304" pitchFamily="18" charset="0"/>
                <a:cs typeface="Times New Roman" panose="02020603050405020304" pitchFamily="18" charset="0"/>
              </a:rPr>
              <a:t>Trademarks And Allied Laws: </a:t>
            </a:r>
            <a:r>
              <a:rPr lang="en-US" dirty="0">
                <a:latin typeface="Times New Roman" panose="02020603050405020304" pitchFamily="18" charset="0"/>
                <a:cs typeface="Times New Roman" panose="02020603050405020304" pitchFamily="18" charset="0"/>
              </a:rPr>
              <a:t>provides knowledge of trademarks an allied laws through legal mechanism</a:t>
            </a:r>
          </a:p>
          <a:p>
            <a:pPr marL="514350" indent="-514350" algn="just">
              <a:lnSpc>
                <a:spcPct val="160000"/>
              </a:lnSpc>
              <a:buAutoNum type="arabicPeriod"/>
            </a:pPr>
            <a:r>
              <a:rPr lang="en-US" b="1" dirty="0">
                <a:latin typeface="Times New Roman" panose="02020603050405020304" pitchFamily="18" charset="0"/>
                <a:cs typeface="Times New Roman" panose="02020603050405020304" pitchFamily="18" charset="0"/>
              </a:rPr>
              <a:t>Patents And Geographical Indications:</a:t>
            </a:r>
            <a:r>
              <a:rPr lang="en-US" dirty="0">
                <a:latin typeface="Times New Roman" panose="02020603050405020304" pitchFamily="18" charset="0"/>
                <a:cs typeface="Times New Roman" panose="02020603050405020304" pitchFamily="18" charset="0"/>
              </a:rPr>
              <a:t> basic legal knowledge of the two laws along with the rights, remedies and infringement mechanism</a:t>
            </a:r>
          </a:p>
          <a:p>
            <a:pPr marL="514350" indent="-514350" algn="just">
              <a:lnSpc>
                <a:spcPct val="160000"/>
              </a:lnSpc>
              <a:buAutoNum type="arabicPeriod"/>
            </a:pPr>
            <a:r>
              <a:rPr lang="en-US" b="1" dirty="0">
                <a:latin typeface="Times New Roman" panose="02020603050405020304" pitchFamily="18" charset="0"/>
                <a:cs typeface="Times New Roman" panose="02020603050405020304" pitchFamily="18" charset="0"/>
              </a:rPr>
              <a:t>Cyber Laws: </a:t>
            </a:r>
            <a:r>
              <a:rPr lang="en-US" dirty="0">
                <a:latin typeface="Times New Roman" panose="02020603050405020304" pitchFamily="18" charset="0"/>
                <a:cs typeface="Times New Roman" panose="02020603050405020304" pitchFamily="18" charset="0"/>
              </a:rPr>
              <a:t>this would cover the provisions of information technology act. meaning of cyber crime, available </a:t>
            </a:r>
            <a:r>
              <a:rPr lang="en-US" dirty="0" err="1">
                <a:latin typeface="Times New Roman" panose="02020603050405020304" pitchFamily="18" charset="0"/>
                <a:cs typeface="Times New Roman" panose="02020603050405020304" pitchFamily="18" charset="0"/>
              </a:rPr>
              <a:t>defences</a:t>
            </a:r>
            <a:r>
              <a:rPr lang="en-US" dirty="0">
                <a:latin typeface="Times New Roman" panose="02020603050405020304" pitchFamily="18" charset="0"/>
                <a:cs typeface="Times New Roman" panose="02020603050405020304" pitchFamily="18" charset="0"/>
              </a:rPr>
              <a:t> , protections, penalties and punishments.</a:t>
            </a:r>
          </a:p>
          <a:p>
            <a:pPr marL="514350" indent="-514350" algn="just">
              <a:lnSpc>
                <a:spcPct val="160000"/>
              </a:lnSpc>
              <a:buAutoNum type="arabicPeriod"/>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12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BEFD-5B16-4826-B50B-C59AD974AF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Special Requirements</a:t>
            </a:r>
            <a:endParaRPr lang="en-GB"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EC4F0B-F8D2-4623-B82C-3D3FC9F59AB5}"/>
              </a:ext>
            </a:extLst>
          </p:cNvPr>
          <p:cNvSpPr>
            <a:spLocks noGrp="1"/>
          </p:cNvSpPr>
          <p:nvPr>
            <p:ph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NA</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659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489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Academic Counselling</vt:lpstr>
      <vt:lpstr>Open Minors</vt:lpstr>
      <vt:lpstr>SCHOOL OF LAW</vt:lpstr>
      <vt:lpstr>Open Minor Areas</vt:lpstr>
      <vt:lpstr>Open Minor Area: INTELLECTUAL PROPERTY AND CYBER LAWS</vt:lpstr>
      <vt:lpstr>Open Minor Area: INTELLECTUAL PROPERTY AND CYBER LAWS</vt:lpstr>
      <vt:lpstr>Open Minor Area: Intellectual Property Rights</vt:lpstr>
      <vt:lpstr>Open Minor Area: Intellectual Property Rights </vt:lpstr>
      <vt:lpstr>Special Requirements</vt:lpstr>
      <vt:lpstr>Contact Details:  Neeru Mittal UID 18499,  neeru.18499@lpu.co.in  ( 21 block-School of Law, Cabin No:4)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Counselling</dc:title>
  <dc:creator>Monika Kalani</dc:creator>
  <cp:lastModifiedBy>Ankur</cp:lastModifiedBy>
  <cp:revision>10</cp:revision>
  <dcterms:created xsi:type="dcterms:W3CDTF">2019-03-27T07:36:59Z</dcterms:created>
  <dcterms:modified xsi:type="dcterms:W3CDTF">2021-03-11T05:34:57Z</dcterms:modified>
</cp:coreProperties>
</file>