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74" r:id="rId7"/>
    <p:sldId id="272" r:id="rId8"/>
    <p:sldId id="27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5491-FCF7-453C-9101-D610FC92A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BCC0F7-3E26-4A03-A789-550FC0823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26229A-6196-4E09-8663-AC2BD222BA91}"/>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5" name="Footer Placeholder 4">
            <a:extLst>
              <a:ext uri="{FF2B5EF4-FFF2-40B4-BE49-F238E27FC236}">
                <a16:creationId xmlns:a16="http://schemas.microsoft.com/office/drawing/2014/main" id="{D13659F8-8651-4609-A040-EA7315CB5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333BE-0EF5-42B5-A1A3-B11EE9A768AD}"/>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337996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BA06-6B55-486F-88C9-36F0541729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255E4-1554-4FD6-93E5-F939E51FFA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CDB68-D782-4E9B-9021-7D5DFF791801}"/>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5" name="Footer Placeholder 4">
            <a:extLst>
              <a:ext uri="{FF2B5EF4-FFF2-40B4-BE49-F238E27FC236}">
                <a16:creationId xmlns:a16="http://schemas.microsoft.com/office/drawing/2014/main" id="{CFC4517D-6218-4B11-B364-DE2438ADA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D9C8C-FF13-48C9-BB1A-1B79229BF6E5}"/>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334850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7EFBE-439B-4DE9-8BBA-EE28324333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2A089D-52DD-43FA-80C2-19D8306DB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1052C-9645-46E8-B477-016A808B519A}"/>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5" name="Footer Placeholder 4">
            <a:extLst>
              <a:ext uri="{FF2B5EF4-FFF2-40B4-BE49-F238E27FC236}">
                <a16:creationId xmlns:a16="http://schemas.microsoft.com/office/drawing/2014/main" id="{F4EEB639-FE62-4475-B70D-5761B2EF1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E5041-19F5-43BE-A8CF-4F3367896982}"/>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250805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36E5-C02D-4655-827B-40962ACBF6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804F8-49F1-462D-8C01-E4BCFA46A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918BD4-C058-4911-8CE5-7EF1824DA75F}"/>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5" name="Footer Placeholder 4">
            <a:extLst>
              <a:ext uri="{FF2B5EF4-FFF2-40B4-BE49-F238E27FC236}">
                <a16:creationId xmlns:a16="http://schemas.microsoft.com/office/drawing/2014/main" id="{AF73642F-9DC7-4CD2-AE4C-AFE4335F0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AC2FB-96F2-4728-A825-94C3AB68794D}"/>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349393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3C6A-D188-46B2-A37B-8792A6EF5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B8F816-ECF2-45D8-AEF6-F635B9398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12F30-4B6B-45CE-A2A2-2A084DACC141}"/>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5" name="Footer Placeholder 4">
            <a:extLst>
              <a:ext uri="{FF2B5EF4-FFF2-40B4-BE49-F238E27FC236}">
                <a16:creationId xmlns:a16="http://schemas.microsoft.com/office/drawing/2014/main" id="{8A5E3163-3B49-48BE-8257-91F0AF9AE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0101B-75DD-4E49-9137-3C9D00E6E121}"/>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265375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73B2-4824-4F80-9F89-6094BE75E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FCE54D-B920-44B1-8AEF-579C09D23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6DC4F2-3AC1-4356-9FB1-E4C2C9BBE4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E3EEF9-DE56-44F0-AE0F-F69F98CBF6B0}"/>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6" name="Footer Placeholder 5">
            <a:extLst>
              <a:ext uri="{FF2B5EF4-FFF2-40B4-BE49-F238E27FC236}">
                <a16:creationId xmlns:a16="http://schemas.microsoft.com/office/drawing/2014/main" id="{97ADF37F-00B6-4206-9EE6-B267FE8CCB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69A89A-CF56-441C-BC76-97F061582DE6}"/>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37440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E51B-2EF6-40E1-93DD-AF177022C0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0785E-6655-4332-B39B-2A90D4986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6BB6D-55CA-4E3D-BB6B-8C11D74BD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1F8D4-F135-4A02-86CE-069459F41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12A01-BED8-44D8-9A49-53A929D0C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862EA3-DF96-4D97-ABDF-C3B068793D72}"/>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8" name="Footer Placeholder 7">
            <a:extLst>
              <a:ext uri="{FF2B5EF4-FFF2-40B4-BE49-F238E27FC236}">
                <a16:creationId xmlns:a16="http://schemas.microsoft.com/office/drawing/2014/main" id="{F7E3CA1D-9423-4D90-B2B4-4688500D52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74088-E53A-45CF-A6A5-860825107DDA}"/>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248818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A3C4-A193-43DB-944F-0FBE9DB209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95D4D2-F1BD-407B-9D6D-41B809281874}"/>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4" name="Footer Placeholder 3">
            <a:extLst>
              <a:ext uri="{FF2B5EF4-FFF2-40B4-BE49-F238E27FC236}">
                <a16:creationId xmlns:a16="http://schemas.microsoft.com/office/drawing/2014/main" id="{EF7DA5ED-5993-45B6-9DC9-4A1F3B8594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ACEC8-46DE-4900-9517-0C0D4E9E0BBE}"/>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32410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7C9C9-9FFA-4231-A96A-711327C66E2F}"/>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3" name="Footer Placeholder 2">
            <a:extLst>
              <a:ext uri="{FF2B5EF4-FFF2-40B4-BE49-F238E27FC236}">
                <a16:creationId xmlns:a16="http://schemas.microsoft.com/office/drawing/2014/main" id="{EAB8AD31-2828-4B52-A96E-E760019310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1341C4-EA78-4BAC-9465-8122A06F0085}"/>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424400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F14-F5A1-43F6-BA6C-18FD42D78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DD4412-7224-45C3-9B8B-ADA864900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D30832-B122-4EF1-865E-F9332517A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B4527-EA15-4A25-A788-75BDA5A65511}"/>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6" name="Footer Placeholder 5">
            <a:extLst>
              <a:ext uri="{FF2B5EF4-FFF2-40B4-BE49-F238E27FC236}">
                <a16:creationId xmlns:a16="http://schemas.microsoft.com/office/drawing/2014/main" id="{D2E6A8CE-78BE-4CF9-8EA7-A1E8052F54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DE587-AA3B-4961-B6A5-E83F005C36E8}"/>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115353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194B-9E1F-485F-95E1-6DF78873C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C9AA9A-5090-4E36-9E23-AAA4A936C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904C03-C8D9-4F9F-8524-EF33E09B2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ED5DA-E5CD-4566-9C8D-6DD3BD8731DA}"/>
              </a:ext>
            </a:extLst>
          </p:cNvPr>
          <p:cNvSpPr>
            <a:spLocks noGrp="1"/>
          </p:cNvSpPr>
          <p:nvPr>
            <p:ph type="dt" sz="half" idx="10"/>
          </p:nvPr>
        </p:nvSpPr>
        <p:spPr/>
        <p:txBody>
          <a:bodyPr/>
          <a:lstStyle/>
          <a:p>
            <a:fld id="{9A75626A-358F-4AC5-B7CC-DC47F69A2A6D}" type="datetimeFigureOut">
              <a:rPr lang="en-IN" smtClean="0"/>
              <a:t>11-03-2021</a:t>
            </a:fld>
            <a:endParaRPr lang="en-IN"/>
          </a:p>
        </p:txBody>
      </p:sp>
      <p:sp>
        <p:nvSpPr>
          <p:cNvPr id="6" name="Footer Placeholder 5">
            <a:extLst>
              <a:ext uri="{FF2B5EF4-FFF2-40B4-BE49-F238E27FC236}">
                <a16:creationId xmlns:a16="http://schemas.microsoft.com/office/drawing/2014/main" id="{3A48C3C2-EE00-4D41-9D13-7C9DD0E976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C626B7-8C84-4E8B-9F91-4C2F5FE873C7}"/>
              </a:ext>
            </a:extLst>
          </p:cNvPr>
          <p:cNvSpPr>
            <a:spLocks noGrp="1"/>
          </p:cNvSpPr>
          <p:nvPr>
            <p:ph type="sldNum" sz="quarter" idx="12"/>
          </p:nvPr>
        </p:nvSpPr>
        <p:spPr/>
        <p:txBody>
          <a:bodyPr/>
          <a:lstStyle/>
          <a:p>
            <a:fld id="{E6D28BD5-BA4E-49DA-A9FB-9C994322F673}" type="slidenum">
              <a:rPr lang="en-IN" smtClean="0"/>
              <a:t>‹#›</a:t>
            </a:fld>
            <a:endParaRPr lang="en-IN"/>
          </a:p>
        </p:txBody>
      </p:sp>
    </p:spTree>
    <p:extLst>
      <p:ext uri="{BB962C8B-B14F-4D97-AF65-F5344CB8AC3E}">
        <p14:creationId xmlns:p14="http://schemas.microsoft.com/office/powerpoint/2010/main" val="39140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81C03-83BC-47D6-9B5F-FF5B38737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6B6B28-EEFF-48BF-908B-69BF9A397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88974-DFC0-4741-82DF-689C11357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5626A-358F-4AC5-B7CC-DC47F69A2A6D}" type="datetimeFigureOut">
              <a:rPr lang="en-IN" smtClean="0"/>
              <a:t>11-03-2021</a:t>
            </a:fld>
            <a:endParaRPr lang="en-IN"/>
          </a:p>
        </p:txBody>
      </p:sp>
      <p:sp>
        <p:nvSpPr>
          <p:cNvPr id="5" name="Footer Placeholder 4">
            <a:extLst>
              <a:ext uri="{FF2B5EF4-FFF2-40B4-BE49-F238E27FC236}">
                <a16:creationId xmlns:a16="http://schemas.microsoft.com/office/drawing/2014/main" id="{4AC128E6-75D2-4E17-8DAF-624FC1975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3590F-E02B-4F2F-A8CB-52A9F9AC4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28BD5-BA4E-49DA-A9FB-9C994322F673}" type="slidenum">
              <a:rPr lang="en-IN" smtClean="0"/>
              <a:t>‹#›</a:t>
            </a:fld>
            <a:endParaRPr lang="en-IN"/>
          </a:p>
        </p:txBody>
      </p:sp>
    </p:spTree>
    <p:extLst>
      <p:ext uri="{BB962C8B-B14F-4D97-AF65-F5344CB8AC3E}">
        <p14:creationId xmlns:p14="http://schemas.microsoft.com/office/powerpoint/2010/main" val="63898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10FE-2FA6-4343-82E7-D5F301941615}"/>
              </a:ext>
            </a:extLst>
          </p:cNvPr>
          <p:cNvSpPr>
            <a:spLocks noGrp="1"/>
          </p:cNvSpPr>
          <p:nvPr>
            <p:ph type="ctrTitle"/>
          </p:nvPr>
        </p:nvSpPr>
        <p:spPr/>
        <p:txBody>
          <a:bodyPr/>
          <a:lstStyle/>
          <a:p>
            <a:r>
              <a:rPr lang="en-IN" dirty="0">
                <a:solidFill>
                  <a:srgbClr val="FF0000"/>
                </a:solidFill>
              </a:rPr>
              <a:t>RESEARCH PATHWAY </a:t>
            </a:r>
            <a:r>
              <a:rPr lang="en-IN" dirty="0"/>
              <a:t>OFFERED AS OPEN MINOR </a:t>
            </a:r>
            <a:endParaRPr lang="en-IN" dirty="0">
              <a:solidFill>
                <a:srgbClr val="FF0000"/>
              </a:solidFill>
            </a:endParaRPr>
          </a:p>
        </p:txBody>
      </p:sp>
    </p:spTree>
    <p:extLst>
      <p:ext uri="{BB962C8B-B14F-4D97-AF65-F5344CB8AC3E}">
        <p14:creationId xmlns:p14="http://schemas.microsoft.com/office/powerpoint/2010/main" val="255960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EC80-0CCF-44DE-81B7-7A39DD3F66F1}"/>
              </a:ext>
            </a:extLst>
          </p:cNvPr>
          <p:cNvSpPr>
            <a:spLocks noGrp="1"/>
          </p:cNvSpPr>
          <p:nvPr>
            <p:ph type="title"/>
          </p:nvPr>
        </p:nvSpPr>
        <p:spPr>
          <a:xfrm>
            <a:off x="3799643" y="2681057"/>
            <a:ext cx="4101484" cy="1002922"/>
          </a:xfrm>
        </p:spPr>
        <p:txBody>
          <a:bodyPr>
            <a:normAutofit/>
          </a:bodyPr>
          <a:lstStyle/>
          <a:p>
            <a:r>
              <a:rPr lang="en-IN" dirty="0"/>
              <a:t>Thank you</a:t>
            </a:r>
          </a:p>
        </p:txBody>
      </p:sp>
    </p:spTree>
    <p:extLst>
      <p:ext uri="{BB962C8B-B14F-4D97-AF65-F5344CB8AC3E}">
        <p14:creationId xmlns:p14="http://schemas.microsoft.com/office/powerpoint/2010/main" val="180476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E976-52F7-4F5F-B829-C6855DB85306}"/>
              </a:ext>
            </a:extLst>
          </p:cNvPr>
          <p:cNvSpPr>
            <a:spLocks noGrp="1"/>
          </p:cNvSpPr>
          <p:nvPr>
            <p:ph type="title"/>
          </p:nvPr>
        </p:nvSpPr>
        <p:spPr>
          <a:xfrm>
            <a:off x="838200" y="165100"/>
            <a:ext cx="10515600" cy="1325563"/>
          </a:xfrm>
        </p:spPr>
        <p:txBody>
          <a:bodyPr/>
          <a:lstStyle/>
          <a:p>
            <a:r>
              <a:rPr lang="en-IN" dirty="0">
                <a:solidFill>
                  <a:schemeClr val="tx1"/>
                </a:solidFill>
              </a:rPr>
              <a:t>What is an Open Minor in Research?</a:t>
            </a:r>
          </a:p>
        </p:txBody>
      </p:sp>
      <p:sp>
        <p:nvSpPr>
          <p:cNvPr id="3" name="Content Placeholder 2">
            <a:extLst>
              <a:ext uri="{FF2B5EF4-FFF2-40B4-BE49-F238E27FC236}">
                <a16:creationId xmlns:a16="http://schemas.microsoft.com/office/drawing/2014/main" id="{BB3795D0-FF50-4CA2-B969-FACEF1104216}"/>
              </a:ext>
            </a:extLst>
          </p:cNvPr>
          <p:cNvSpPr>
            <a:spLocks noGrp="1"/>
          </p:cNvSpPr>
          <p:nvPr>
            <p:ph idx="1"/>
          </p:nvPr>
        </p:nvSpPr>
        <p:spPr>
          <a:xfrm>
            <a:off x="457200" y="1014413"/>
            <a:ext cx="11430000" cy="5843587"/>
          </a:xfrm>
        </p:spPr>
        <p:txBody>
          <a:bodyPr>
            <a:normAutofit fontScale="62500" lnSpcReduction="20000"/>
          </a:bodyPr>
          <a:lstStyle/>
          <a:p>
            <a:pPr algn="just">
              <a:lnSpc>
                <a:spcPct val="170000"/>
              </a:lnSpc>
            </a:pPr>
            <a:r>
              <a:rPr lang="en-IN" sz="4500" b="1" dirty="0">
                <a:latin typeface="Times New Roman" panose="02020603050405020304" pitchFamily="18" charset="0"/>
                <a:cs typeface="Times New Roman" panose="02020603050405020304" pitchFamily="18" charset="0"/>
              </a:rPr>
              <a:t>Research pathway </a:t>
            </a:r>
            <a:r>
              <a:rPr lang="en-IN" sz="4500" dirty="0">
                <a:latin typeface="Times New Roman" panose="02020603050405020304" pitchFamily="18" charset="0"/>
                <a:cs typeface="Times New Roman" panose="02020603050405020304" pitchFamily="18" charset="0"/>
              </a:rPr>
              <a:t>equip graduates with the transferable skills and attributes necessary for challenging and diverse roles in the industry, government, business, as well as in research and academic organisations. A research degree allows you to conduct your own, unique research, and produce new knowledge and expertise that is innovative, relevant, and enlightened.</a:t>
            </a:r>
          </a:p>
          <a:p>
            <a:pPr marL="0" indent="0" algn="just">
              <a:lnSpc>
                <a:spcPct val="170000"/>
              </a:lnSpc>
              <a:buNone/>
            </a:pPr>
            <a:endParaRPr lang="en-IN" sz="4500" dirty="0">
              <a:latin typeface="Times New Roman" panose="02020603050405020304" pitchFamily="18" charset="0"/>
              <a:cs typeface="Times New Roman" panose="02020603050405020304" pitchFamily="18" charset="0"/>
            </a:endParaRPr>
          </a:p>
          <a:p>
            <a:pPr algn="just">
              <a:lnSpc>
                <a:spcPct val="170000"/>
              </a:lnSpc>
            </a:pPr>
            <a:r>
              <a:rPr lang="en-IN" sz="4500" dirty="0">
                <a:latin typeface="Times New Roman" panose="02020603050405020304" pitchFamily="18" charset="0"/>
                <a:cs typeface="Times New Roman" panose="02020603050405020304" pitchFamily="18" charset="0"/>
              </a:rPr>
              <a:t>Objective of </a:t>
            </a:r>
            <a:r>
              <a:rPr lang="en-IN" sz="4500" b="1" dirty="0">
                <a:latin typeface="Times New Roman" panose="02020603050405020304" pitchFamily="18" charset="0"/>
                <a:cs typeface="Times New Roman" panose="02020603050405020304" pitchFamily="18" charset="0"/>
              </a:rPr>
              <a:t>Research pathway </a:t>
            </a:r>
            <a:r>
              <a:rPr lang="en-IN" sz="4500" dirty="0">
                <a:latin typeface="Times New Roman" panose="02020603050405020304" pitchFamily="18" charset="0"/>
                <a:cs typeface="Times New Roman" panose="02020603050405020304" pitchFamily="18" charset="0"/>
              </a:rPr>
              <a:t>through open minors is to help students Publish papers or register patent of an unique idea</a:t>
            </a:r>
            <a:endParaRPr lang="en-US" sz="45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234253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7716-3AD6-4008-8978-A97DC8E93F91}"/>
              </a:ext>
            </a:extLst>
          </p:cNvPr>
          <p:cNvSpPr>
            <a:spLocks noGrp="1"/>
          </p:cNvSpPr>
          <p:nvPr>
            <p:ph type="title"/>
          </p:nvPr>
        </p:nvSpPr>
        <p:spPr/>
        <p:txBody>
          <a:bodyPr/>
          <a:lstStyle/>
          <a:p>
            <a:r>
              <a:rPr lang="en-IN" dirty="0">
                <a:solidFill>
                  <a:schemeClr val="tx1"/>
                </a:solidFill>
              </a:rPr>
              <a:t>How Open Minor can help the students?</a:t>
            </a:r>
          </a:p>
        </p:txBody>
      </p:sp>
      <p:sp>
        <p:nvSpPr>
          <p:cNvPr id="3" name="Content Placeholder 2">
            <a:extLst>
              <a:ext uri="{FF2B5EF4-FFF2-40B4-BE49-F238E27FC236}">
                <a16:creationId xmlns:a16="http://schemas.microsoft.com/office/drawing/2014/main" id="{0BE668A2-9484-49EA-AA06-CB772C3C4733}"/>
              </a:ext>
            </a:extLst>
          </p:cNvPr>
          <p:cNvSpPr>
            <a:spLocks noGrp="1"/>
          </p:cNvSpPr>
          <p:nvPr>
            <p:ph idx="1"/>
          </p:nvPr>
        </p:nvSpPr>
        <p:spPr/>
        <p:txBody>
          <a:bodyPr>
            <a:normAutofit/>
          </a:bodyPr>
          <a:lstStyle/>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Through this open minor, students will be able to </a:t>
            </a:r>
          </a:p>
          <a:p>
            <a:pPr marL="457200" lvl="1" indent="0">
              <a:lnSpc>
                <a:spcPct val="100000"/>
              </a:lnSpc>
              <a:spcBef>
                <a:spcPts val="0"/>
              </a:spcBef>
              <a:buFont typeface="Wingdings" panose="05000000000000000000" pitchFamily="2" charset="2"/>
              <a:buChar char="v"/>
              <a:defRPr/>
            </a:pPr>
            <a:r>
              <a:rPr lang="en-IN" b="1" dirty="0">
                <a:latin typeface="Times New Roman" panose="02020603050405020304" pitchFamily="18" charset="0"/>
                <a:cs typeface="Times New Roman" panose="02020603050405020304" pitchFamily="18" charset="0"/>
              </a:rPr>
              <a:t>Understand the patent data and underlying research gaps </a:t>
            </a:r>
          </a:p>
          <a:p>
            <a:pPr lvl="1">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Learn the procedures of creating prototypes</a:t>
            </a:r>
          </a:p>
          <a:p>
            <a:pPr lvl="1">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Create a novel patentable project and complete the process of patent filling.</a:t>
            </a:r>
          </a:p>
          <a:p>
            <a:pPr marL="457200" lvl="1"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90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A934-8F83-44D6-BCF3-7FF6A6324921}"/>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RESEARCH</a:t>
            </a:r>
          </a:p>
        </p:txBody>
      </p:sp>
      <p:graphicFrame>
        <p:nvGraphicFramePr>
          <p:cNvPr id="4" name="Table 4">
            <a:extLst>
              <a:ext uri="{FF2B5EF4-FFF2-40B4-BE49-F238E27FC236}">
                <a16:creationId xmlns:a16="http://schemas.microsoft.com/office/drawing/2014/main" id="{5B1E170B-D3A4-45FB-A7B7-69F51317F960}"/>
              </a:ext>
            </a:extLst>
          </p:cNvPr>
          <p:cNvGraphicFramePr>
            <a:graphicFrameLocks noGrp="1"/>
          </p:cNvGraphicFramePr>
          <p:nvPr>
            <p:extLst>
              <p:ext uri="{D42A27DB-BD31-4B8C-83A1-F6EECF244321}">
                <p14:modId xmlns:p14="http://schemas.microsoft.com/office/powerpoint/2010/main" val="4214328779"/>
              </p:ext>
            </p:extLst>
          </p:nvPr>
        </p:nvGraphicFramePr>
        <p:xfrm>
          <a:off x="642938" y="1343025"/>
          <a:ext cx="10379392" cy="4961337"/>
        </p:xfrm>
        <a:graphic>
          <a:graphicData uri="http://schemas.openxmlformats.org/drawingml/2006/table">
            <a:tbl>
              <a:tblPr firstRow="1" bandRow="1">
                <a:tableStyleId>{5C22544A-7EE6-4342-B048-85BDC9FD1C3A}</a:tableStyleId>
              </a:tblPr>
              <a:tblGrid>
                <a:gridCol w="5189696">
                  <a:extLst>
                    <a:ext uri="{9D8B030D-6E8A-4147-A177-3AD203B41FA5}">
                      <a16:colId xmlns:a16="http://schemas.microsoft.com/office/drawing/2014/main" val="1244388227"/>
                    </a:ext>
                  </a:extLst>
                </a:gridCol>
                <a:gridCol w="5189696">
                  <a:extLst>
                    <a:ext uri="{9D8B030D-6E8A-4147-A177-3AD203B41FA5}">
                      <a16:colId xmlns:a16="http://schemas.microsoft.com/office/drawing/2014/main" val="1058372661"/>
                    </a:ext>
                  </a:extLst>
                </a:gridCol>
              </a:tblGrid>
              <a:tr h="755097">
                <a:tc>
                  <a:txBody>
                    <a:bodyPr/>
                    <a:lstStyle/>
                    <a:p>
                      <a:r>
                        <a:rPr lang="en-IN" sz="2800" b="1" dirty="0"/>
                        <a:t>Brief description  </a:t>
                      </a:r>
                      <a:endParaRPr lang="en-IN" sz="2800" dirty="0"/>
                    </a:p>
                  </a:txBody>
                  <a:tcPr/>
                </a:tc>
                <a:tc>
                  <a:txBody>
                    <a:bodyPr/>
                    <a:lstStyle/>
                    <a:p>
                      <a:r>
                        <a:rPr lang="en-IN" sz="2800" dirty="0"/>
                        <a:t>Outcome</a:t>
                      </a:r>
                    </a:p>
                  </a:txBody>
                  <a:tcPr/>
                </a:tc>
                <a:extLst>
                  <a:ext uri="{0D108BD9-81ED-4DB2-BD59-A6C34878D82A}">
                    <a16:rowId xmlns:a16="http://schemas.microsoft.com/office/drawing/2014/main" val="3303888591"/>
                  </a:ext>
                </a:extLst>
              </a:tr>
              <a:tr h="2911103">
                <a:tc>
                  <a:txBody>
                    <a:bodyPr/>
                    <a:lstStyle/>
                    <a:p>
                      <a:pPr algn="just"/>
                      <a:r>
                        <a:rPr lang="en-IN" dirty="0"/>
                        <a:t>For every science and technology individual, or for any inventive mind, there is a possibility of creating novel product or process. This minor will help such intellectual minds to identify and protect their intellectual efforts along-with understanding of introduction to one of the important types of intellectual property. This minor is a good blend of theoretical and practical aspects of patenting activity and is focused on inventor/researcher perspective with an objective how to generate a novel patentable project. This includes various topics such as how to read a techno legal document (patent), how to use patent data for research gap analysis, how to identify potential patent, how to plan the patent filing activity, how to interact with patent attorney </a:t>
                      </a:r>
                      <a:r>
                        <a:rPr lang="en-IN" dirty="0" err="1"/>
                        <a:t>etc</a:t>
                      </a:r>
                      <a:endParaRPr lang="en-IN" dirty="0"/>
                    </a:p>
                  </a:txBody>
                  <a:tcPr/>
                </a:tc>
                <a:tc>
                  <a: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Through this open minor, students will be able to </a:t>
                      </a: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b="1" dirty="0">
                          <a:latin typeface="Times New Roman" panose="02020603050405020304" pitchFamily="18" charset="0"/>
                          <a:cs typeface="Times New Roman" panose="02020603050405020304" pitchFamily="18" charset="0"/>
                        </a:rPr>
                        <a:t>Understand</a:t>
                      </a:r>
                      <a:r>
                        <a:rPr lang="en-IN" b="1" baseline="0" dirty="0">
                          <a:latin typeface="Times New Roman" panose="02020603050405020304" pitchFamily="18" charset="0"/>
                          <a:cs typeface="Times New Roman" panose="02020603050405020304" pitchFamily="18" charset="0"/>
                        </a:rPr>
                        <a:t> the patent data and underlying research gaps </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Learn</a:t>
                      </a:r>
                      <a:r>
                        <a:rPr lang="en-IN" b="1" baseline="0" dirty="0">
                          <a:latin typeface="Times New Roman" panose="02020603050405020304" pitchFamily="18" charset="0"/>
                          <a:cs typeface="Times New Roman" panose="02020603050405020304" pitchFamily="18" charset="0"/>
                        </a:rPr>
                        <a:t> the procedures of creating prototypes</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Create a novel patentable project and complete the process of patent filling.</a:t>
                      </a:r>
                    </a:p>
                    <a:p>
                      <a:endParaRPr lang="en-IN" dirty="0"/>
                    </a:p>
                  </a:txBody>
                  <a:tcPr/>
                </a:tc>
                <a:extLst>
                  <a:ext uri="{0D108BD9-81ED-4DB2-BD59-A6C34878D82A}">
                    <a16:rowId xmlns:a16="http://schemas.microsoft.com/office/drawing/2014/main" val="2613562150"/>
                  </a:ext>
                </a:extLst>
              </a:tr>
            </a:tbl>
          </a:graphicData>
        </a:graphic>
      </p:graphicFrame>
    </p:spTree>
    <p:extLst>
      <p:ext uri="{BB962C8B-B14F-4D97-AF65-F5344CB8AC3E}">
        <p14:creationId xmlns:p14="http://schemas.microsoft.com/office/powerpoint/2010/main" val="362861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A228-2C42-4A7F-8EF9-8ED858BC4356}"/>
              </a:ext>
            </a:extLst>
          </p:cNvPr>
          <p:cNvSpPr>
            <a:spLocks noGrp="1"/>
          </p:cNvSpPr>
          <p:nvPr>
            <p:ph type="title"/>
          </p:nvPr>
        </p:nvSpPr>
        <p:spPr>
          <a:xfrm>
            <a:off x="0" y="0"/>
            <a:ext cx="10058400" cy="748454"/>
          </a:xfrm>
        </p:spPr>
        <p:txBody>
          <a:bodyPr/>
          <a:lstStyle/>
          <a:p>
            <a:r>
              <a:rPr lang="en-IN" b="1" dirty="0">
                <a:latin typeface="Times New Roman" panose="02020603050405020304" pitchFamily="18" charset="0"/>
                <a:cs typeface="Times New Roman" panose="02020603050405020304" pitchFamily="18" charset="0"/>
              </a:rPr>
              <a:t>RESEARCH</a:t>
            </a:r>
            <a:endParaRPr lang="en-I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69178793"/>
              </p:ext>
            </p:extLst>
          </p:nvPr>
        </p:nvGraphicFramePr>
        <p:xfrm>
          <a:off x="0" y="721239"/>
          <a:ext cx="12192007" cy="6024119"/>
        </p:xfrm>
        <a:graphic>
          <a:graphicData uri="http://schemas.openxmlformats.org/drawingml/2006/table">
            <a:tbl>
              <a:tblPr firstRow="1" bandRow="1">
                <a:tableStyleId>{5C22544A-7EE6-4342-B048-85BDC9FD1C3A}</a:tableStyleId>
              </a:tblPr>
              <a:tblGrid>
                <a:gridCol w="715617">
                  <a:extLst>
                    <a:ext uri="{9D8B030D-6E8A-4147-A177-3AD203B41FA5}">
                      <a16:colId xmlns:a16="http://schemas.microsoft.com/office/drawing/2014/main" val="2690092644"/>
                    </a:ext>
                  </a:extLst>
                </a:gridCol>
                <a:gridCol w="1192696">
                  <a:extLst>
                    <a:ext uri="{9D8B030D-6E8A-4147-A177-3AD203B41FA5}">
                      <a16:colId xmlns:a16="http://schemas.microsoft.com/office/drawing/2014/main" val="2729919139"/>
                    </a:ext>
                  </a:extLst>
                </a:gridCol>
                <a:gridCol w="220525">
                  <a:extLst>
                    <a:ext uri="{9D8B030D-6E8A-4147-A177-3AD203B41FA5}">
                      <a16:colId xmlns:a16="http://schemas.microsoft.com/office/drawing/2014/main" val="3989787196"/>
                    </a:ext>
                  </a:extLst>
                </a:gridCol>
                <a:gridCol w="300037">
                  <a:extLst>
                    <a:ext uri="{9D8B030D-6E8A-4147-A177-3AD203B41FA5}">
                      <a16:colId xmlns:a16="http://schemas.microsoft.com/office/drawing/2014/main" val="1079238947"/>
                    </a:ext>
                  </a:extLst>
                </a:gridCol>
                <a:gridCol w="285750">
                  <a:extLst>
                    <a:ext uri="{9D8B030D-6E8A-4147-A177-3AD203B41FA5}">
                      <a16:colId xmlns:a16="http://schemas.microsoft.com/office/drawing/2014/main" val="1767406902"/>
                    </a:ext>
                  </a:extLst>
                </a:gridCol>
                <a:gridCol w="442913">
                  <a:extLst>
                    <a:ext uri="{9D8B030D-6E8A-4147-A177-3AD203B41FA5}">
                      <a16:colId xmlns:a16="http://schemas.microsoft.com/office/drawing/2014/main" val="667265687"/>
                    </a:ext>
                  </a:extLst>
                </a:gridCol>
                <a:gridCol w="5231088">
                  <a:extLst>
                    <a:ext uri="{9D8B030D-6E8A-4147-A177-3AD203B41FA5}">
                      <a16:colId xmlns:a16="http://schemas.microsoft.com/office/drawing/2014/main" val="4271909838"/>
                    </a:ext>
                  </a:extLst>
                </a:gridCol>
                <a:gridCol w="3803381">
                  <a:extLst>
                    <a:ext uri="{9D8B030D-6E8A-4147-A177-3AD203B41FA5}">
                      <a16:colId xmlns:a16="http://schemas.microsoft.com/office/drawing/2014/main" val="1531008018"/>
                    </a:ext>
                  </a:extLst>
                </a:gridCol>
              </a:tblGrid>
              <a:tr h="1093328">
                <a:tc>
                  <a:txBody>
                    <a:bodyPr/>
                    <a:lstStyle/>
                    <a:p>
                      <a:pPr algn="l"/>
                      <a:r>
                        <a:rPr lang="en-IN" sz="1500" dirty="0">
                          <a:latin typeface="Times New Roman" panose="02020603050405020304" pitchFamily="18" charset="0"/>
                          <a:cs typeface="Times New Roman" panose="02020603050405020304" pitchFamily="18" charset="0"/>
                        </a:rPr>
                        <a:t>Course Code</a:t>
                      </a:r>
                    </a:p>
                  </a:txBody>
                  <a:tcPr/>
                </a:tc>
                <a:tc>
                  <a:txBody>
                    <a:bodyPr/>
                    <a:lstStyle/>
                    <a:p>
                      <a:pPr algn="l"/>
                      <a:r>
                        <a:rPr lang="en-IN" sz="1500" dirty="0">
                          <a:latin typeface="Times New Roman" panose="02020603050405020304" pitchFamily="18" charset="0"/>
                          <a:cs typeface="Times New Roman" panose="02020603050405020304" pitchFamily="18" charset="0"/>
                        </a:rPr>
                        <a:t>Name of the course</a:t>
                      </a:r>
                    </a:p>
                  </a:txBody>
                  <a:tcPr/>
                </a:tc>
                <a:tc>
                  <a:txBody>
                    <a:bodyPr/>
                    <a:lstStyle/>
                    <a:p>
                      <a:pPr algn="l"/>
                      <a:r>
                        <a:rPr lang="en-IN" sz="1500" dirty="0">
                          <a:latin typeface="Times New Roman" panose="02020603050405020304" pitchFamily="18" charset="0"/>
                          <a:cs typeface="Times New Roman" panose="02020603050405020304" pitchFamily="18" charset="0"/>
                        </a:rPr>
                        <a:t>L</a:t>
                      </a:r>
                    </a:p>
                  </a:txBody>
                  <a:tcPr/>
                </a:tc>
                <a:tc>
                  <a:txBody>
                    <a:bodyPr/>
                    <a:lstStyle/>
                    <a:p>
                      <a:pPr algn="l"/>
                      <a:r>
                        <a:rPr lang="en-IN" sz="1500" dirty="0">
                          <a:latin typeface="Times New Roman" panose="02020603050405020304" pitchFamily="18" charset="0"/>
                          <a:cs typeface="Times New Roman" panose="02020603050405020304" pitchFamily="18" charset="0"/>
                        </a:rPr>
                        <a:t>T</a:t>
                      </a:r>
                    </a:p>
                  </a:txBody>
                  <a:tcPr/>
                </a:tc>
                <a:tc>
                  <a:txBody>
                    <a:bodyPr/>
                    <a:lstStyle/>
                    <a:p>
                      <a:pPr algn="l"/>
                      <a:r>
                        <a:rPr lang="en-IN" sz="1500" dirty="0">
                          <a:latin typeface="Times New Roman" panose="02020603050405020304" pitchFamily="18" charset="0"/>
                          <a:cs typeface="Times New Roman" panose="02020603050405020304" pitchFamily="18" charset="0"/>
                        </a:rPr>
                        <a:t>P</a:t>
                      </a:r>
                    </a:p>
                  </a:txBody>
                  <a:tcPr/>
                </a:tc>
                <a:tc>
                  <a:txBody>
                    <a:bodyPr/>
                    <a:lstStyle/>
                    <a:p>
                      <a:pPr algn="l"/>
                      <a:r>
                        <a:rPr lang="en-IN" sz="1500" dirty="0">
                          <a:latin typeface="Times New Roman" panose="02020603050405020304" pitchFamily="18" charset="0"/>
                          <a:cs typeface="Times New Roman" panose="02020603050405020304" pitchFamily="18" charset="0"/>
                        </a:rPr>
                        <a:t>Credit</a:t>
                      </a:r>
                    </a:p>
                  </a:txBody>
                  <a:tcPr/>
                </a:tc>
                <a:tc>
                  <a:txBody>
                    <a:bodyPr/>
                    <a:lstStyle/>
                    <a:p>
                      <a:pPr algn="l" fontAlgn="ctr"/>
                      <a:r>
                        <a:rPr lang="en-IN" sz="1500" b="1" i="0" u="none" strike="noStrike" dirty="0">
                          <a:solidFill>
                            <a:schemeClr val="bg1"/>
                          </a:solidFill>
                          <a:effectLst/>
                          <a:latin typeface="Times New Roman" panose="02020603050405020304" pitchFamily="18" charset="0"/>
                          <a:cs typeface="Times New Roman" panose="02020603050405020304" pitchFamily="18" charset="0"/>
                        </a:rPr>
                        <a:t>COURSE DESCRIPTION</a:t>
                      </a:r>
                    </a:p>
                  </a:txBody>
                  <a:tcPr marL="9525" marR="9525" marT="9525" marB="0" anchor="ctr"/>
                </a:tc>
                <a:tc>
                  <a:txBody>
                    <a:bodyPr/>
                    <a:lstStyle/>
                    <a:p>
                      <a:pPr algn="l" fontAlgn="ctr"/>
                      <a:r>
                        <a:rPr lang="en-IN" sz="1500" b="1" i="0" u="none" strike="noStrike" dirty="0">
                          <a:solidFill>
                            <a:schemeClr val="bg1"/>
                          </a:solidFill>
                          <a:effectLst/>
                          <a:latin typeface="Times New Roman" panose="02020603050405020304" pitchFamily="18" charset="0"/>
                          <a:cs typeface="Times New Roman" panose="02020603050405020304" pitchFamily="18" charset="0"/>
                        </a:rPr>
                        <a:t>COURSE OUTCOMES</a:t>
                      </a:r>
                    </a:p>
                  </a:txBody>
                  <a:tcPr marL="9525" marR="9525" marT="9525" marB="0" anchor="ctr"/>
                </a:tc>
                <a:extLst>
                  <a:ext uri="{0D108BD9-81ED-4DB2-BD59-A6C34878D82A}">
                    <a16:rowId xmlns:a16="http://schemas.microsoft.com/office/drawing/2014/main" val="2213101435"/>
                  </a:ext>
                </a:extLst>
              </a:tr>
              <a:tr h="3153611">
                <a:tc>
                  <a:txBody>
                    <a:bodyPr/>
                    <a:lstStyle/>
                    <a:p>
                      <a:pPr algn="l" fontAlgn="ctr"/>
                      <a:r>
                        <a:rPr lang="en-IN" sz="1500" b="1" i="0" u="none" strike="noStrike" dirty="0">
                          <a:solidFill>
                            <a:srgbClr val="000000"/>
                          </a:solidFill>
                          <a:effectLst/>
                          <a:latin typeface="Times New Roman" panose="02020603050405020304" pitchFamily="18" charset="0"/>
                          <a:cs typeface="Times New Roman" panose="02020603050405020304" pitchFamily="18" charset="0"/>
                        </a:rPr>
                        <a:t>GEN330</a:t>
                      </a:r>
                    </a:p>
                  </a:txBody>
                  <a:tcPr marL="9525" marR="9525" marT="9525" marB="0" anchor="ctr"/>
                </a:tc>
                <a:tc>
                  <a:txBody>
                    <a:bodyPr/>
                    <a:lstStyle/>
                    <a:p>
                      <a:pPr algn="l" fontAlgn="ctr"/>
                      <a:r>
                        <a:rPr lang="en-IN" sz="1500" b="1" i="0" u="none" strike="noStrike" dirty="0">
                          <a:solidFill>
                            <a:srgbClr val="000000"/>
                          </a:solidFill>
                          <a:effectLst/>
                          <a:latin typeface="Times New Roman" panose="02020603050405020304" pitchFamily="18" charset="0"/>
                          <a:cs typeface="Times New Roman" panose="02020603050405020304" pitchFamily="18" charset="0"/>
                        </a:rPr>
                        <a:t>Scientific Research Essentials</a:t>
                      </a:r>
                    </a:p>
                  </a:txBody>
                  <a:tcPr marL="9525" marR="9525" marT="9525" marB="0" anchor="ctr"/>
                </a:tc>
                <a:tc>
                  <a:txBody>
                    <a:bodyPr/>
                    <a:lstStyle/>
                    <a:p>
                      <a:pPr algn="ctr"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l"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In this course students should identify and develop the opportunity for their idea by doing extensive literature review – researching the need for the same, its potential demand and market.</a:t>
                      </a:r>
                      <a:br>
                        <a:rPr lang="en-IN" sz="1500" b="0" i="0" u="none" strike="noStrike" dirty="0">
                          <a:solidFill>
                            <a:srgbClr val="000000"/>
                          </a:solidFill>
                          <a:effectLst/>
                          <a:latin typeface="Times New Roman" panose="02020603050405020304" pitchFamily="18" charset="0"/>
                          <a:cs typeface="Times New Roman" panose="02020603050405020304" pitchFamily="18" charset="0"/>
                        </a:rPr>
                      </a:br>
                      <a:br>
                        <a:rPr lang="en-IN" sz="1500" b="0" i="0" u="none" strike="noStrike" dirty="0">
                          <a:solidFill>
                            <a:srgbClr val="000000"/>
                          </a:solidFill>
                          <a:effectLst/>
                          <a:latin typeface="Times New Roman" panose="02020603050405020304" pitchFamily="18" charset="0"/>
                          <a:cs typeface="Times New Roman" panose="02020603050405020304" pitchFamily="18" charset="0"/>
                        </a:rPr>
                      </a:br>
                      <a:r>
                        <a:rPr lang="en-IN" sz="1500" b="0" i="0" u="none" strike="noStrike" dirty="0">
                          <a:solidFill>
                            <a:srgbClr val="000000"/>
                          </a:solidFill>
                          <a:effectLst/>
                          <a:latin typeface="Times New Roman" panose="02020603050405020304" pitchFamily="18" charset="0"/>
                          <a:cs typeface="Times New Roman" panose="02020603050405020304" pitchFamily="18" charset="0"/>
                        </a:rPr>
                        <a:t>At the end of the first semester, Student should be able to explain the newness of the product idea, its potential advantages, whether it would create a new market, whether it is a development of an existing product with better performance with a value to replace the existing product, whether it is a product with similar performance with low cost, whether it is targeted for a specific market such that the existing product will be repositioned</a:t>
                      </a:r>
                    </a:p>
                  </a:txBody>
                  <a:tcPr marL="9525" marR="9525" marT="9525" marB="0" anchor="ctr"/>
                </a:tc>
                <a:tc>
                  <a:txBody>
                    <a:bodyPr/>
                    <a:lstStyle/>
                    <a:p>
                      <a:pPr algn="l"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Innovative idea on which they are going to work for the next three semesters</a:t>
                      </a:r>
                    </a:p>
                  </a:txBody>
                  <a:tcPr marL="9525" marR="9525" marT="9525" marB="0" anchor="ctr"/>
                </a:tc>
                <a:extLst>
                  <a:ext uri="{0D108BD9-81ED-4DB2-BD59-A6C34878D82A}">
                    <a16:rowId xmlns:a16="http://schemas.microsoft.com/office/drawing/2014/main" val="2312550955"/>
                  </a:ext>
                </a:extLst>
              </a:tr>
              <a:tr h="1777180">
                <a:tc>
                  <a:txBody>
                    <a:bodyPr/>
                    <a:lstStyle/>
                    <a:p>
                      <a:pPr algn="l" fontAlgn="ctr"/>
                      <a:r>
                        <a:rPr lang="en-IN" sz="1500" b="1" i="0" u="none" strike="noStrike">
                          <a:solidFill>
                            <a:srgbClr val="000000"/>
                          </a:solidFill>
                          <a:effectLst/>
                          <a:latin typeface="Times New Roman" panose="02020603050405020304" pitchFamily="18" charset="0"/>
                          <a:cs typeface="Times New Roman" panose="02020603050405020304" pitchFamily="18" charset="0"/>
                        </a:rPr>
                        <a:t>GEN331</a:t>
                      </a:r>
                    </a:p>
                  </a:txBody>
                  <a:tcPr marL="9525" marR="9525" marT="9525" marB="0" anchor="ctr"/>
                </a:tc>
                <a:tc>
                  <a:txBody>
                    <a:bodyPr/>
                    <a:lstStyle/>
                    <a:p>
                      <a:pPr algn="l" fontAlgn="ctr"/>
                      <a:r>
                        <a:rPr lang="en-IN" sz="1500" b="1" i="0" u="none" strike="noStrike" dirty="0">
                          <a:solidFill>
                            <a:srgbClr val="000000"/>
                          </a:solidFill>
                          <a:effectLst/>
                          <a:latin typeface="Times New Roman" panose="02020603050405020304" pitchFamily="18" charset="0"/>
                          <a:cs typeface="Times New Roman" panose="02020603050405020304" pitchFamily="18" charset="0"/>
                        </a:rPr>
                        <a:t>Workshop on Design Thinking for Innovation</a:t>
                      </a:r>
                    </a:p>
                  </a:txBody>
                  <a:tcPr marL="9525" marR="9525" marT="9525" marB="0" anchor="ctr"/>
                </a:tc>
                <a:tc>
                  <a:txBody>
                    <a:bodyPr/>
                    <a:lstStyle/>
                    <a:p>
                      <a:pPr algn="ctr"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5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5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l"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In this course, the students should be able to translate scientific research idea into applied research and development.  Prototype model is developed. Practical applications are formulated. </a:t>
                      </a:r>
                      <a:br>
                        <a:rPr lang="en-IN" sz="1500" b="0" i="0" u="none" strike="noStrike" dirty="0">
                          <a:solidFill>
                            <a:srgbClr val="000000"/>
                          </a:solidFill>
                          <a:effectLst/>
                          <a:latin typeface="Times New Roman" panose="02020603050405020304" pitchFamily="18" charset="0"/>
                          <a:cs typeface="Times New Roman" panose="02020603050405020304" pitchFamily="18" charset="0"/>
                        </a:rPr>
                      </a:br>
                      <a:r>
                        <a:rPr lang="en-IN" sz="1500" b="0" i="0" u="none" strike="noStrike" dirty="0">
                          <a:solidFill>
                            <a:srgbClr val="000000"/>
                          </a:solidFill>
                          <a:effectLst/>
                          <a:latin typeface="Times New Roman" panose="02020603050405020304" pitchFamily="18" charset="0"/>
                          <a:cs typeface="Times New Roman" panose="02020603050405020304" pitchFamily="18" charset="0"/>
                        </a:rPr>
                        <a:t>Active Research and Development is initiated where proof of concept is validated. This includes experimental and analytical studies leading to successful basic technology research</a:t>
                      </a:r>
                    </a:p>
                  </a:txBody>
                  <a:tcPr marL="9525" marR="9525" marT="9525" marB="0" anchor="ctr"/>
                </a:tc>
                <a:tc>
                  <a:txBody>
                    <a:bodyPr/>
                    <a:lstStyle/>
                    <a:p>
                      <a:pPr algn="l" fontAlgn="ctr"/>
                      <a:r>
                        <a:rPr lang="en-IN" sz="1500" b="0" i="0" u="none" strike="noStrike" dirty="0">
                          <a:solidFill>
                            <a:srgbClr val="000000"/>
                          </a:solidFill>
                          <a:effectLst/>
                          <a:latin typeface="Times New Roman" panose="02020603050405020304" pitchFamily="18" charset="0"/>
                          <a:cs typeface="Times New Roman" panose="02020603050405020304" pitchFamily="18" charset="0"/>
                        </a:rPr>
                        <a:t>Student should be able to</a:t>
                      </a:r>
                      <a:br>
                        <a:rPr lang="en-IN" sz="1500" b="0" i="0" u="none" strike="noStrike" dirty="0">
                          <a:solidFill>
                            <a:srgbClr val="000000"/>
                          </a:solidFill>
                          <a:effectLst/>
                          <a:latin typeface="Times New Roman" panose="02020603050405020304" pitchFamily="18" charset="0"/>
                          <a:cs typeface="Times New Roman" panose="02020603050405020304" pitchFamily="18" charset="0"/>
                        </a:rPr>
                      </a:br>
                      <a:r>
                        <a:rPr lang="en-IN" sz="1500" b="0" i="0" u="none" strike="noStrike" dirty="0">
                          <a:solidFill>
                            <a:srgbClr val="000000"/>
                          </a:solidFill>
                          <a:effectLst/>
                          <a:latin typeface="Times New Roman" panose="02020603050405020304" pitchFamily="18" charset="0"/>
                          <a:cs typeface="Times New Roman" panose="02020603050405020304" pitchFamily="18" charset="0"/>
                        </a:rPr>
                        <a:t>1. Identify and understand what customers need and want in a product, service, or process.</a:t>
                      </a:r>
                      <a:br>
                        <a:rPr lang="en-IN" sz="1500" b="0" i="0" u="none" strike="noStrike" dirty="0">
                          <a:solidFill>
                            <a:srgbClr val="000000"/>
                          </a:solidFill>
                          <a:effectLst/>
                          <a:latin typeface="Times New Roman" panose="02020603050405020304" pitchFamily="18" charset="0"/>
                          <a:cs typeface="Times New Roman" panose="02020603050405020304" pitchFamily="18" charset="0"/>
                        </a:rPr>
                      </a:br>
                      <a:r>
                        <a:rPr lang="en-IN" sz="1500" b="0" i="0" u="none" strike="noStrike" dirty="0">
                          <a:solidFill>
                            <a:srgbClr val="000000"/>
                          </a:solidFill>
                          <a:effectLst/>
                          <a:latin typeface="Times New Roman" panose="02020603050405020304" pitchFamily="18" charset="0"/>
                          <a:cs typeface="Times New Roman" panose="02020603050405020304" pitchFamily="18" charset="0"/>
                        </a:rPr>
                        <a:t>2. Solve problems by applying innovative techniques</a:t>
                      </a:r>
                      <a:br>
                        <a:rPr lang="en-IN" sz="1500" b="0" i="0" u="none" strike="noStrike" dirty="0">
                          <a:solidFill>
                            <a:srgbClr val="000000"/>
                          </a:solidFill>
                          <a:effectLst/>
                          <a:latin typeface="Times New Roman" panose="02020603050405020304" pitchFamily="18" charset="0"/>
                          <a:cs typeface="Times New Roman" panose="02020603050405020304" pitchFamily="18" charset="0"/>
                        </a:rPr>
                      </a:br>
                      <a:r>
                        <a:rPr lang="en-IN" sz="1500" b="0" i="0" u="none" strike="noStrike" dirty="0">
                          <a:solidFill>
                            <a:srgbClr val="000000"/>
                          </a:solidFill>
                          <a:effectLst/>
                          <a:latin typeface="Times New Roman" panose="02020603050405020304" pitchFamily="18" charset="0"/>
                          <a:cs typeface="Times New Roman" panose="02020603050405020304" pitchFamily="18" charset="0"/>
                        </a:rPr>
                        <a:t>3. Visualize creatively and implement / bring innovative ideas to the marketplace</a:t>
                      </a:r>
                    </a:p>
                  </a:txBody>
                  <a:tcPr marL="9525" marR="9525" marT="9525" marB="0" anchor="ctr"/>
                </a:tc>
                <a:extLst>
                  <a:ext uri="{0D108BD9-81ED-4DB2-BD59-A6C34878D82A}">
                    <a16:rowId xmlns:a16="http://schemas.microsoft.com/office/drawing/2014/main" val="1048535118"/>
                  </a:ext>
                </a:extLst>
              </a:tr>
            </a:tbl>
          </a:graphicData>
        </a:graphic>
      </p:graphicFrame>
    </p:spTree>
    <p:extLst>
      <p:ext uri="{BB962C8B-B14F-4D97-AF65-F5344CB8AC3E}">
        <p14:creationId xmlns:p14="http://schemas.microsoft.com/office/powerpoint/2010/main" val="240316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A228-2C42-4A7F-8EF9-8ED858BC4356}"/>
              </a:ext>
            </a:extLst>
          </p:cNvPr>
          <p:cNvSpPr>
            <a:spLocks noGrp="1"/>
          </p:cNvSpPr>
          <p:nvPr>
            <p:ph type="title"/>
          </p:nvPr>
        </p:nvSpPr>
        <p:spPr>
          <a:xfrm>
            <a:off x="0" y="0"/>
            <a:ext cx="10058400" cy="748454"/>
          </a:xfrm>
        </p:spPr>
        <p:txBody>
          <a:bodyPr/>
          <a:lstStyle/>
          <a:p>
            <a:r>
              <a:rPr lang="en-IN" b="1" dirty="0">
                <a:latin typeface="Times New Roman" panose="02020603050405020304" pitchFamily="18" charset="0"/>
                <a:cs typeface="Times New Roman" panose="02020603050405020304" pitchFamily="18" charset="0"/>
              </a:rPr>
              <a:t>RESEARCH</a:t>
            </a:r>
            <a:endParaRPr lang="en-I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48461858"/>
              </p:ext>
            </p:extLst>
          </p:nvPr>
        </p:nvGraphicFramePr>
        <p:xfrm>
          <a:off x="0" y="694735"/>
          <a:ext cx="12192007" cy="5997613"/>
        </p:xfrm>
        <a:graphic>
          <a:graphicData uri="http://schemas.openxmlformats.org/drawingml/2006/table">
            <a:tbl>
              <a:tblPr firstRow="1" bandRow="1">
                <a:tableStyleId>{5C22544A-7EE6-4342-B048-85BDC9FD1C3A}</a:tableStyleId>
              </a:tblPr>
              <a:tblGrid>
                <a:gridCol w="821635">
                  <a:extLst>
                    <a:ext uri="{9D8B030D-6E8A-4147-A177-3AD203B41FA5}">
                      <a16:colId xmlns:a16="http://schemas.microsoft.com/office/drawing/2014/main" val="2690092644"/>
                    </a:ext>
                  </a:extLst>
                </a:gridCol>
                <a:gridCol w="1272208">
                  <a:extLst>
                    <a:ext uri="{9D8B030D-6E8A-4147-A177-3AD203B41FA5}">
                      <a16:colId xmlns:a16="http://schemas.microsoft.com/office/drawing/2014/main" val="2729919139"/>
                    </a:ext>
                  </a:extLst>
                </a:gridCol>
                <a:gridCol w="291548">
                  <a:extLst>
                    <a:ext uri="{9D8B030D-6E8A-4147-A177-3AD203B41FA5}">
                      <a16:colId xmlns:a16="http://schemas.microsoft.com/office/drawing/2014/main" val="3989787196"/>
                    </a:ext>
                  </a:extLst>
                </a:gridCol>
                <a:gridCol w="318052">
                  <a:extLst>
                    <a:ext uri="{9D8B030D-6E8A-4147-A177-3AD203B41FA5}">
                      <a16:colId xmlns:a16="http://schemas.microsoft.com/office/drawing/2014/main" val="1079238947"/>
                    </a:ext>
                  </a:extLst>
                </a:gridCol>
                <a:gridCol w="278296">
                  <a:extLst>
                    <a:ext uri="{9D8B030D-6E8A-4147-A177-3AD203B41FA5}">
                      <a16:colId xmlns:a16="http://schemas.microsoft.com/office/drawing/2014/main" val="1767406902"/>
                    </a:ext>
                  </a:extLst>
                </a:gridCol>
                <a:gridCol w="503583">
                  <a:extLst>
                    <a:ext uri="{9D8B030D-6E8A-4147-A177-3AD203B41FA5}">
                      <a16:colId xmlns:a16="http://schemas.microsoft.com/office/drawing/2014/main" val="667265687"/>
                    </a:ext>
                  </a:extLst>
                </a:gridCol>
                <a:gridCol w="4956313">
                  <a:extLst>
                    <a:ext uri="{9D8B030D-6E8A-4147-A177-3AD203B41FA5}">
                      <a16:colId xmlns:a16="http://schemas.microsoft.com/office/drawing/2014/main" val="4271909838"/>
                    </a:ext>
                  </a:extLst>
                </a:gridCol>
                <a:gridCol w="3750372">
                  <a:extLst>
                    <a:ext uri="{9D8B030D-6E8A-4147-A177-3AD203B41FA5}">
                      <a16:colId xmlns:a16="http://schemas.microsoft.com/office/drawing/2014/main" val="1531008018"/>
                    </a:ext>
                  </a:extLst>
                </a:gridCol>
              </a:tblGrid>
              <a:tr h="1242929">
                <a:tc>
                  <a:txBody>
                    <a:bodyPr/>
                    <a:lstStyle/>
                    <a:p>
                      <a:r>
                        <a:rPr lang="en-IN" sz="1600" dirty="0">
                          <a:latin typeface="Times New Roman" panose="02020603050405020304" pitchFamily="18" charset="0"/>
                          <a:cs typeface="Times New Roman" panose="02020603050405020304" pitchFamily="18" charset="0"/>
                        </a:rPr>
                        <a:t>Course Code</a:t>
                      </a:r>
                    </a:p>
                  </a:txBody>
                  <a:tcPr/>
                </a:tc>
                <a:tc>
                  <a:txBody>
                    <a:bodyPr/>
                    <a:lstStyle/>
                    <a:p>
                      <a:r>
                        <a:rPr lang="en-IN" sz="1600" dirty="0">
                          <a:latin typeface="Times New Roman" panose="02020603050405020304" pitchFamily="18" charset="0"/>
                          <a:cs typeface="Times New Roman" panose="02020603050405020304" pitchFamily="18" charset="0"/>
                        </a:rPr>
                        <a:t>Name of the course</a:t>
                      </a:r>
                    </a:p>
                  </a:txBody>
                  <a:tcPr/>
                </a:tc>
                <a:tc>
                  <a:txBody>
                    <a:bodyPr/>
                    <a:lstStyle/>
                    <a:p>
                      <a:r>
                        <a:rPr lang="en-IN" sz="1600" dirty="0">
                          <a:latin typeface="Times New Roman" panose="02020603050405020304" pitchFamily="18" charset="0"/>
                          <a:cs typeface="Times New Roman" panose="02020603050405020304" pitchFamily="18" charset="0"/>
                        </a:rPr>
                        <a:t>L</a:t>
                      </a:r>
                    </a:p>
                  </a:txBody>
                  <a:tcPr/>
                </a:tc>
                <a:tc>
                  <a:txBody>
                    <a:bodyPr/>
                    <a:lstStyle/>
                    <a:p>
                      <a:r>
                        <a:rPr lang="en-IN" sz="1600" dirty="0">
                          <a:latin typeface="Times New Roman" panose="02020603050405020304" pitchFamily="18" charset="0"/>
                          <a:cs typeface="Times New Roman" panose="02020603050405020304" pitchFamily="18" charset="0"/>
                        </a:rPr>
                        <a:t>T</a:t>
                      </a:r>
                    </a:p>
                  </a:txBody>
                  <a:tcPr/>
                </a:tc>
                <a:tc>
                  <a:txBody>
                    <a:bodyPr/>
                    <a:lstStyle/>
                    <a:p>
                      <a:r>
                        <a:rPr lang="en-IN" sz="1600" dirty="0">
                          <a:latin typeface="Times New Roman" panose="02020603050405020304" pitchFamily="18" charset="0"/>
                          <a:cs typeface="Times New Roman" panose="02020603050405020304" pitchFamily="18" charset="0"/>
                        </a:rPr>
                        <a:t>P</a:t>
                      </a:r>
                    </a:p>
                  </a:txBody>
                  <a:tcPr/>
                </a:tc>
                <a:tc>
                  <a:txBody>
                    <a:bodyPr/>
                    <a:lstStyle/>
                    <a:p>
                      <a:r>
                        <a:rPr lang="en-IN" sz="1600" dirty="0">
                          <a:latin typeface="Times New Roman" panose="02020603050405020304" pitchFamily="18" charset="0"/>
                          <a:cs typeface="Times New Roman" panose="02020603050405020304" pitchFamily="18" charset="0"/>
                        </a:rPr>
                        <a:t>Credit</a:t>
                      </a:r>
                    </a:p>
                  </a:txBody>
                  <a:tcPr/>
                </a:tc>
                <a:tc>
                  <a:txBody>
                    <a:bodyPr/>
                    <a:lstStyle/>
                    <a:p>
                      <a:pPr algn="l" fontAlgn="ctr"/>
                      <a:r>
                        <a:rPr lang="en-IN" sz="1600" b="1" i="0" u="none" strike="noStrike" dirty="0">
                          <a:solidFill>
                            <a:schemeClr val="bg1"/>
                          </a:solidFill>
                          <a:effectLst/>
                          <a:latin typeface="Times New Roman" panose="02020603050405020304" pitchFamily="18" charset="0"/>
                          <a:cs typeface="Times New Roman" panose="02020603050405020304" pitchFamily="18" charset="0"/>
                        </a:rPr>
                        <a:t>COURSE DESCRIPTION</a:t>
                      </a:r>
                    </a:p>
                  </a:txBody>
                  <a:tcPr marL="9525" marR="9525" marT="9525" marB="0" anchor="ctr"/>
                </a:tc>
                <a:tc>
                  <a:txBody>
                    <a:bodyPr/>
                    <a:lstStyle/>
                    <a:p>
                      <a:pPr algn="l" fontAlgn="ctr"/>
                      <a:r>
                        <a:rPr lang="en-IN" sz="1600" b="1" i="0" u="none" strike="noStrike" dirty="0">
                          <a:solidFill>
                            <a:schemeClr val="bg1"/>
                          </a:solidFill>
                          <a:effectLst/>
                          <a:latin typeface="Times New Roman" panose="02020603050405020304" pitchFamily="18" charset="0"/>
                          <a:cs typeface="Times New Roman" panose="02020603050405020304" pitchFamily="18" charset="0"/>
                        </a:rPr>
                        <a:t>COURSE OUTCOMES</a:t>
                      </a:r>
                    </a:p>
                  </a:txBody>
                  <a:tcPr marL="9525" marR="9525" marT="9525" marB="0" anchor="ctr"/>
                </a:tc>
                <a:extLst>
                  <a:ext uri="{0D108BD9-81ED-4DB2-BD59-A6C34878D82A}">
                    <a16:rowId xmlns:a16="http://schemas.microsoft.com/office/drawing/2014/main" val="2213101435"/>
                  </a:ext>
                </a:extLst>
              </a:tr>
              <a:tr h="1468442">
                <a:tc>
                  <a:txBody>
                    <a:bodyPr/>
                    <a:lstStyle/>
                    <a:p>
                      <a:pPr algn="ctr" fontAlgn="ctr"/>
                      <a:r>
                        <a:rPr lang="en-IN" sz="1600" b="1" i="0" u="none" strike="noStrike" dirty="0">
                          <a:solidFill>
                            <a:srgbClr val="000000"/>
                          </a:solidFill>
                          <a:effectLst/>
                          <a:latin typeface="Times New Roman" panose="02020603050405020304" pitchFamily="18" charset="0"/>
                          <a:cs typeface="Times New Roman" panose="02020603050405020304" pitchFamily="18" charset="0"/>
                        </a:rPr>
                        <a:t>GEN332</a:t>
                      </a:r>
                    </a:p>
                  </a:txBody>
                  <a:tcPr marL="9525" marR="9525" marT="9525" marB="0" anchor="ctr"/>
                </a:tc>
                <a:tc>
                  <a:txBody>
                    <a:bodyPr/>
                    <a:lstStyle/>
                    <a:p>
                      <a:pPr algn="l" fontAlgn="ctr"/>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Product Development and Testing</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l"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In this course, a product is developed and tested ensuring reproducibility.  </a:t>
                      </a:r>
                      <a:br>
                        <a:rPr lang="en-IN" sz="1600" b="0" i="0" u="none" strike="noStrike" dirty="0">
                          <a:solidFill>
                            <a:srgbClr val="000000"/>
                          </a:solidFill>
                          <a:effectLst/>
                          <a:latin typeface="Times New Roman" panose="02020603050405020304" pitchFamily="18" charset="0"/>
                          <a:cs typeface="Times New Roman" panose="02020603050405020304" pitchFamily="18" charset="0"/>
                        </a:rPr>
                      </a:br>
                      <a:r>
                        <a:rPr lang="en-IN" sz="1600" b="0" i="0" u="none" strike="noStrike" dirty="0">
                          <a:solidFill>
                            <a:srgbClr val="000000"/>
                          </a:solidFill>
                          <a:effectLst/>
                          <a:latin typeface="Times New Roman" panose="02020603050405020304" pitchFamily="18" charset="0"/>
                          <a:cs typeface="Times New Roman" panose="02020603050405020304" pitchFamily="18" charset="0"/>
                        </a:rPr>
                        <a:t>If the product is scalable, the students will be encouraged for product deployment in the industry. </a:t>
                      </a:r>
                    </a:p>
                  </a:txBody>
                  <a:tcPr marL="9525" marR="9525" marT="9525" marB="0" anchor="ctr"/>
                </a:tc>
                <a:tc>
                  <a:txBody>
                    <a:bodyPr/>
                    <a:lstStyle/>
                    <a:p>
                      <a:pPr algn="l"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Product and research data</a:t>
                      </a:r>
                    </a:p>
                  </a:txBody>
                  <a:tcPr marL="9525" marR="9525" marT="9525" marB="0" anchor="ctr"/>
                </a:tc>
                <a:extLst>
                  <a:ext uri="{0D108BD9-81ED-4DB2-BD59-A6C34878D82A}">
                    <a16:rowId xmlns:a16="http://schemas.microsoft.com/office/drawing/2014/main" val="3679589868"/>
                  </a:ext>
                </a:extLst>
              </a:tr>
              <a:tr h="3286242">
                <a:tc>
                  <a:txBody>
                    <a:bodyPr/>
                    <a:lstStyle/>
                    <a:p>
                      <a:pPr algn="ctr" fontAlgn="ctr"/>
                      <a:r>
                        <a:rPr lang="en-IN" sz="1600" b="1" i="0" u="none" strike="noStrike">
                          <a:solidFill>
                            <a:srgbClr val="000000"/>
                          </a:solidFill>
                          <a:effectLst/>
                          <a:latin typeface="Times New Roman" panose="02020603050405020304" pitchFamily="18" charset="0"/>
                          <a:cs typeface="Times New Roman" panose="02020603050405020304" pitchFamily="18" charset="0"/>
                        </a:rPr>
                        <a:t>GEN333</a:t>
                      </a:r>
                    </a:p>
                  </a:txBody>
                  <a:tcPr marL="9525" marR="9525" marT="9525" marB="0" anchor="ctr"/>
                </a:tc>
                <a:tc>
                  <a:txBody>
                    <a:bodyPr/>
                    <a:lstStyle/>
                    <a:p>
                      <a:pPr algn="l" fontAlgn="ctr"/>
                      <a:r>
                        <a:rPr lang="en-IN" sz="1600" b="1" i="0" u="none" strike="noStrike" dirty="0">
                          <a:solidFill>
                            <a:srgbClr val="000000"/>
                          </a:solidFill>
                          <a:effectLst/>
                          <a:latin typeface="Times New Roman" panose="02020603050405020304" pitchFamily="18" charset="0"/>
                          <a:cs typeface="Times New Roman" panose="02020603050405020304" pitchFamily="18" charset="0"/>
                        </a:rPr>
                        <a:t>Research Dissemination</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l"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The student who want to  scale the developed product can either opt for deploying the product in industry  or to have their own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startup</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University shall provide all necessary support for the same</a:t>
                      </a:r>
                      <a:br>
                        <a:rPr lang="en-IN" sz="1600" b="0" i="0" u="none" strike="noStrike" dirty="0">
                          <a:solidFill>
                            <a:srgbClr val="000000"/>
                          </a:solidFill>
                          <a:effectLst/>
                          <a:latin typeface="Times New Roman" panose="02020603050405020304" pitchFamily="18" charset="0"/>
                          <a:cs typeface="Times New Roman" panose="02020603050405020304" pitchFamily="18" charset="0"/>
                        </a:rPr>
                      </a:br>
                      <a:r>
                        <a:rPr lang="en-IN" sz="1600" b="0" i="0" u="none" strike="noStrike" dirty="0">
                          <a:solidFill>
                            <a:srgbClr val="000000"/>
                          </a:solidFill>
                          <a:effectLst/>
                          <a:latin typeface="Times New Roman" panose="02020603050405020304" pitchFamily="18" charset="0"/>
                          <a:cs typeface="Times New Roman" panose="02020603050405020304" pitchFamily="18" charset="0"/>
                        </a:rPr>
                        <a:t>The student who want to pursue further their research as a career, support will be provided for finding for further career opportunities including fellowships, collaborating opportunities where student can do research with other research organizations like CSIR labs, DRDO labs etc.</a:t>
                      </a:r>
                    </a:p>
                  </a:txBody>
                  <a:tcPr marL="9525" marR="9525" marT="9525" marB="0" anchor="ctr"/>
                </a:tc>
                <a:tc>
                  <a:txBody>
                    <a:bodyPr/>
                    <a:lstStyle/>
                    <a:p>
                      <a:pPr algn="l"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Student will learn about Intellectual Property Rights, Why and how to protect their ideas, opportunities for start-up, how to setup their own start-up, How to write scientific research article and publishing procedures in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scopus</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wos</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indexed journals.</a:t>
                      </a:r>
                    </a:p>
                  </a:txBody>
                  <a:tcPr marL="9525" marR="9525" marT="9525" marB="0" anchor="ctr"/>
                </a:tc>
                <a:extLst>
                  <a:ext uri="{0D108BD9-81ED-4DB2-BD59-A6C34878D82A}">
                    <a16:rowId xmlns:a16="http://schemas.microsoft.com/office/drawing/2014/main" val="3309937821"/>
                  </a:ext>
                </a:extLst>
              </a:tr>
            </a:tbl>
          </a:graphicData>
        </a:graphic>
      </p:graphicFrame>
    </p:spTree>
    <p:extLst>
      <p:ext uri="{BB962C8B-B14F-4D97-AF65-F5344CB8AC3E}">
        <p14:creationId xmlns:p14="http://schemas.microsoft.com/office/powerpoint/2010/main" val="101246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61C8-2BD5-4479-A442-10A4A5B8F803}"/>
              </a:ext>
            </a:extLst>
          </p:cNvPr>
          <p:cNvSpPr>
            <a:spLocks noGrp="1"/>
          </p:cNvSpPr>
          <p:nvPr>
            <p:ph type="title"/>
          </p:nvPr>
        </p:nvSpPr>
        <p:spPr/>
        <p:txBody>
          <a:bodyPr/>
          <a:lstStyle/>
          <a:p>
            <a:r>
              <a:rPr lang="en-US" dirty="0"/>
              <a:t>Pre-requirement</a:t>
            </a:r>
            <a:endParaRPr lang="en-IN" dirty="0"/>
          </a:p>
        </p:txBody>
      </p:sp>
      <p:sp>
        <p:nvSpPr>
          <p:cNvPr id="3" name="Content Placeholder 2">
            <a:extLst>
              <a:ext uri="{FF2B5EF4-FFF2-40B4-BE49-F238E27FC236}">
                <a16:creationId xmlns:a16="http://schemas.microsoft.com/office/drawing/2014/main" id="{A62066BF-9B10-43A6-8049-4B07571BC103}"/>
              </a:ext>
            </a:extLst>
          </p:cNvPr>
          <p:cNvSpPr>
            <a:spLocks noGrp="1"/>
          </p:cNvSpPr>
          <p:nvPr>
            <p:ph idx="1"/>
          </p:nvPr>
        </p:nvSpPr>
        <p:spPr>
          <a:xfrm>
            <a:off x="1097280" y="1819922"/>
            <a:ext cx="10058400" cy="4049172"/>
          </a:xfrm>
        </p:spPr>
        <p:txBody>
          <a:bodyPr/>
          <a:lstStyle/>
          <a:p>
            <a:pPr>
              <a:buFont typeface="Wingdings" panose="05000000000000000000" pitchFamily="2" charset="2"/>
              <a:buChar char="§"/>
            </a:pPr>
            <a:r>
              <a:rPr lang="en-US" dirty="0"/>
              <a:t>Student should be doing Bachelor of Technology at Lovely professional University</a:t>
            </a:r>
          </a:p>
        </p:txBody>
      </p:sp>
    </p:spTree>
    <p:extLst>
      <p:ext uri="{BB962C8B-B14F-4D97-AF65-F5344CB8AC3E}">
        <p14:creationId xmlns:p14="http://schemas.microsoft.com/office/powerpoint/2010/main" val="62825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61C8-2BD5-4479-A442-10A4A5B8F803}"/>
              </a:ext>
            </a:extLst>
          </p:cNvPr>
          <p:cNvSpPr>
            <a:spLocks noGrp="1"/>
          </p:cNvSpPr>
          <p:nvPr>
            <p:ph type="title"/>
          </p:nvPr>
        </p:nvSpPr>
        <p:spPr/>
        <p:txBody>
          <a:bodyPr/>
          <a:lstStyle/>
          <a:p>
            <a:r>
              <a:rPr lang="en-US" dirty="0"/>
              <a:t>Special Requirement</a:t>
            </a:r>
            <a:endParaRPr lang="en-IN" dirty="0"/>
          </a:p>
        </p:txBody>
      </p:sp>
      <p:sp>
        <p:nvSpPr>
          <p:cNvPr id="3" name="Content Placeholder 2">
            <a:extLst>
              <a:ext uri="{FF2B5EF4-FFF2-40B4-BE49-F238E27FC236}">
                <a16:creationId xmlns:a16="http://schemas.microsoft.com/office/drawing/2014/main" id="{A62066BF-9B10-43A6-8049-4B07571BC103}"/>
              </a:ext>
            </a:extLst>
          </p:cNvPr>
          <p:cNvSpPr>
            <a:spLocks noGrp="1"/>
          </p:cNvSpPr>
          <p:nvPr>
            <p:ph idx="1"/>
          </p:nvPr>
        </p:nvSpPr>
        <p:spPr>
          <a:xfrm>
            <a:off x="1097280" y="1819922"/>
            <a:ext cx="10058400" cy="4049172"/>
          </a:xfrm>
        </p:spPr>
        <p:txBody>
          <a:bodyPr/>
          <a:lstStyle/>
          <a:p>
            <a:pPr algn="just">
              <a:buFont typeface="Wingdings" panose="05000000000000000000" pitchFamily="2" charset="2"/>
              <a:buChar char="§"/>
            </a:pPr>
            <a:r>
              <a:rPr lang="en-US" dirty="0"/>
              <a:t>Students having </a:t>
            </a:r>
            <a:r>
              <a:rPr lang="en-US" b="1" dirty="0"/>
              <a:t>CGPA 7 or more </a:t>
            </a:r>
            <a:r>
              <a:rPr lang="en-US" dirty="0"/>
              <a:t>are only allowed to participate in the polling </a:t>
            </a:r>
            <a:r>
              <a:rPr lang="en-US" dirty="0" err="1"/>
              <a:t>procesS</a:t>
            </a:r>
            <a:r>
              <a:rPr lang="en-US" dirty="0"/>
              <a:t>. </a:t>
            </a:r>
            <a:endParaRPr lang="en-IN" b="1" dirty="0"/>
          </a:p>
        </p:txBody>
      </p:sp>
    </p:spTree>
    <p:extLst>
      <p:ext uri="{BB962C8B-B14F-4D97-AF65-F5344CB8AC3E}">
        <p14:creationId xmlns:p14="http://schemas.microsoft.com/office/powerpoint/2010/main" val="250445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6D70-0C4F-4356-931C-E5DE4D857033}"/>
              </a:ext>
            </a:extLst>
          </p:cNvPr>
          <p:cNvSpPr>
            <a:spLocks noGrp="1"/>
          </p:cNvSpPr>
          <p:nvPr>
            <p:ph type="title"/>
          </p:nvPr>
        </p:nvSpPr>
        <p:spPr/>
        <p:txBody>
          <a:bodyPr/>
          <a:lstStyle/>
          <a:p>
            <a:r>
              <a:rPr lang="en-IN" dirty="0"/>
              <a:t>Doubt Clearing</a:t>
            </a:r>
          </a:p>
        </p:txBody>
      </p:sp>
      <p:graphicFrame>
        <p:nvGraphicFramePr>
          <p:cNvPr id="5" name="Table 5">
            <a:extLst>
              <a:ext uri="{FF2B5EF4-FFF2-40B4-BE49-F238E27FC236}">
                <a16:creationId xmlns:a16="http://schemas.microsoft.com/office/drawing/2014/main" id="{4B53810E-09A8-42CE-B15B-E46EC3355CEC}"/>
              </a:ext>
            </a:extLst>
          </p:cNvPr>
          <p:cNvGraphicFramePr>
            <a:graphicFrameLocks noGrp="1"/>
          </p:cNvGraphicFramePr>
          <p:nvPr>
            <p:extLst>
              <p:ext uri="{D42A27DB-BD31-4B8C-83A1-F6EECF244321}">
                <p14:modId xmlns:p14="http://schemas.microsoft.com/office/powerpoint/2010/main" val="256523411"/>
              </p:ext>
            </p:extLst>
          </p:nvPr>
        </p:nvGraphicFramePr>
        <p:xfrm>
          <a:off x="838200" y="2196411"/>
          <a:ext cx="10348912" cy="2432738"/>
        </p:xfrm>
        <a:graphic>
          <a:graphicData uri="http://schemas.openxmlformats.org/drawingml/2006/table">
            <a:tbl>
              <a:tblPr firstRow="1" bandRow="1">
                <a:tableStyleId>{5C22544A-7EE6-4342-B048-85BDC9FD1C3A}</a:tableStyleId>
              </a:tblPr>
              <a:tblGrid>
                <a:gridCol w="2587228">
                  <a:extLst>
                    <a:ext uri="{9D8B030D-6E8A-4147-A177-3AD203B41FA5}">
                      <a16:colId xmlns:a16="http://schemas.microsoft.com/office/drawing/2014/main" val="469720722"/>
                    </a:ext>
                  </a:extLst>
                </a:gridCol>
                <a:gridCol w="2587228">
                  <a:extLst>
                    <a:ext uri="{9D8B030D-6E8A-4147-A177-3AD203B41FA5}">
                      <a16:colId xmlns:a16="http://schemas.microsoft.com/office/drawing/2014/main" val="1472577224"/>
                    </a:ext>
                  </a:extLst>
                </a:gridCol>
                <a:gridCol w="2587228">
                  <a:extLst>
                    <a:ext uri="{9D8B030D-6E8A-4147-A177-3AD203B41FA5}">
                      <a16:colId xmlns:a16="http://schemas.microsoft.com/office/drawing/2014/main" val="228117921"/>
                    </a:ext>
                  </a:extLst>
                </a:gridCol>
                <a:gridCol w="2587228">
                  <a:extLst>
                    <a:ext uri="{9D8B030D-6E8A-4147-A177-3AD203B41FA5}">
                      <a16:colId xmlns:a16="http://schemas.microsoft.com/office/drawing/2014/main" val="1510363158"/>
                    </a:ext>
                  </a:extLst>
                </a:gridCol>
              </a:tblGrid>
              <a:tr h="546430">
                <a:tc>
                  <a:txBody>
                    <a:bodyPr/>
                    <a:lstStyle/>
                    <a:p>
                      <a:r>
                        <a:rPr lang="en-US" dirty="0"/>
                        <a:t>Name</a:t>
                      </a:r>
                      <a:endParaRPr lang="en-IN" dirty="0"/>
                    </a:p>
                  </a:txBody>
                  <a:tcPr/>
                </a:tc>
                <a:tc>
                  <a:txBody>
                    <a:bodyPr/>
                    <a:lstStyle/>
                    <a:p>
                      <a:r>
                        <a:rPr lang="en-US" dirty="0"/>
                        <a:t>UID</a:t>
                      </a:r>
                      <a:endParaRPr lang="en-IN" dirty="0"/>
                    </a:p>
                  </a:txBody>
                  <a:tcPr/>
                </a:tc>
                <a:tc>
                  <a:txBody>
                    <a:bodyPr/>
                    <a:lstStyle/>
                    <a:p>
                      <a:r>
                        <a:rPr lang="en-US" dirty="0"/>
                        <a:t>Email ID</a:t>
                      </a:r>
                      <a:endParaRPr lang="en-IN" dirty="0"/>
                    </a:p>
                  </a:txBody>
                  <a:tcPr/>
                </a:tc>
                <a:tc>
                  <a:txBody>
                    <a:bodyPr/>
                    <a:lstStyle/>
                    <a:p>
                      <a:r>
                        <a:rPr lang="en-US" dirty="0"/>
                        <a:t>Location</a:t>
                      </a:r>
                      <a:endParaRPr lang="en-IN" dirty="0"/>
                    </a:p>
                  </a:txBody>
                  <a:tcPr/>
                </a:tc>
                <a:extLst>
                  <a:ext uri="{0D108BD9-81ED-4DB2-BD59-A6C34878D82A}">
                    <a16:rowId xmlns:a16="http://schemas.microsoft.com/office/drawing/2014/main" val="1617458589"/>
                  </a:ext>
                </a:extLst>
              </a:tr>
              <a:tr h="943154">
                <a:tc>
                  <a:txBody>
                    <a:bodyPr/>
                    <a:lstStyle/>
                    <a:p>
                      <a:r>
                        <a:rPr lang="en-IN" b="1" dirty="0"/>
                        <a:t>Dr </a:t>
                      </a:r>
                      <a:r>
                        <a:rPr lang="en-IN" b="1" dirty="0" err="1"/>
                        <a:t>Rekha</a:t>
                      </a:r>
                      <a:endParaRPr lang="en-IN" b="1" dirty="0"/>
                    </a:p>
                  </a:txBody>
                  <a:tcPr anchor="ctr"/>
                </a:tc>
                <a:tc>
                  <a:txBody>
                    <a:bodyPr/>
                    <a:lstStyle/>
                    <a:p>
                      <a:r>
                        <a:rPr lang="en-IN" b="1" dirty="0"/>
                        <a:t>14537</a:t>
                      </a:r>
                    </a:p>
                  </a:txBody>
                  <a:tcPr anchor="ctr"/>
                </a:tc>
                <a:tc>
                  <a:txBody>
                    <a:bodyPr/>
                    <a:lstStyle/>
                    <a:p>
                      <a:r>
                        <a:rPr lang="en-IN" b="1" dirty="0"/>
                        <a:t>rekha.14537@lpu.co.in</a:t>
                      </a:r>
                    </a:p>
                  </a:txBody>
                  <a:tcPr anchor="ctr"/>
                </a:tc>
                <a:tc>
                  <a:txBody>
                    <a:bodyPr/>
                    <a:lstStyle/>
                    <a:p>
                      <a:r>
                        <a:rPr lang="en-IN" b="1" dirty="0"/>
                        <a:t>38-201</a:t>
                      </a:r>
                    </a:p>
                  </a:txBody>
                  <a:tcPr anchor="ctr"/>
                </a:tc>
                <a:extLst>
                  <a:ext uri="{0D108BD9-81ED-4DB2-BD59-A6C34878D82A}">
                    <a16:rowId xmlns:a16="http://schemas.microsoft.com/office/drawing/2014/main" val="1739417958"/>
                  </a:ext>
                </a:extLst>
              </a:tr>
              <a:tr h="943154">
                <a:tc>
                  <a:txBody>
                    <a:bodyPr/>
                    <a:lstStyle/>
                    <a:p>
                      <a:r>
                        <a:rPr lang="en-IN" b="1" dirty="0"/>
                        <a:t>Dr </a:t>
                      </a:r>
                      <a:r>
                        <a:rPr lang="en-IN" b="1" dirty="0" err="1"/>
                        <a:t>Piyush</a:t>
                      </a:r>
                      <a:r>
                        <a:rPr lang="en-IN" b="1" dirty="0"/>
                        <a:t> Gulati</a:t>
                      </a:r>
                    </a:p>
                  </a:txBody>
                  <a:tcPr anchor="ctr"/>
                </a:tc>
                <a:tc>
                  <a:txBody>
                    <a:bodyPr/>
                    <a:lstStyle/>
                    <a:p>
                      <a:r>
                        <a:rPr lang="en-IN" b="1" dirty="0"/>
                        <a:t>14775</a:t>
                      </a:r>
                    </a:p>
                  </a:txBody>
                  <a:tcPr anchor="ctr"/>
                </a:tc>
                <a:tc>
                  <a:txBody>
                    <a:bodyPr/>
                    <a:lstStyle/>
                    <a:p>
                      <a:r>
                        <a:rPr lang="en-IN" b="1" dirty="0"/>
                        <a:t>piyush.14775@lpu.co.in </a:t>
                      </a:r>
                    </a:p>
                  </a:txBody>
                  <a:tcPr anchor="ctr"/>
                </a:tc>
                <a:tc>
                  <a:txBody>
                    <a:bodyPr/>
                    <a:lstStyle/>
                    <a:p>
                      <a:r>
                        <a:rPr lang="en-IN" b="1" dirty="0"/>
                        <a:t>29-404</a:t>
                      </a:r>
                    </a:p>
                  </a:txBody>
                  <a:tcPr anchor="ctr"/>
                </a:tc>
                <a:extLst>
                  <a:ext uri="{0D108BD9-81ED-4DB2-BD59-A6C34878D82A}">
                    <a16:rowId xmlns:a16="http://schemas.microsoft.com/office/drawing/2014/main" val="2645463787"/>
                  </a:ext>
                </a:extLst>
              </a:tr>
            </a:tbl>
          </a:graphicData>
        </a:graphic>
      </p:graphicFrame>
    </p:spTree>
    <p:extLst>
      <p:ext uri="{BB962C8B-B14F-4D97-AF65-F5344CB8AC3E}">
        <p14:creationId xmlns:p14="http://schemas.microsoft.com/office/powerpoint/2010/main" val="306884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837</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RESEARCH PATHWAY OFFERED AS OPEN MINOR </vt:lpstr>
      <vt:lpstr>What is an Open Minor in Research?</vt:lpstr>
      <vt:lpstr>How Open Minor can help the students?</vt:lpstr>
      <vt:lpstr>RESEARCH</vt:lpstr>
      <vt:lpstr>RESEARCH</vt:lpstr>
      <vt:lpstr>RESEARCH</vt:lpstr>
      <vt:lpstr>Pre-requirement</vt:lpstr>
      <vt:lpstr>Special Requirement</vt:lpstr>
      <vt:lpstr>Doubt Clearing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MINORS</dc:title>
  <dc:creator>Saiyad Ameen</dc:creator>
  <cp:lastModifiedBy>Ankur</cp:lastModifiedBy>
  <cp:revision>40</cp:revision>
  <dcterms:created xsi:type="dcterms:W3CDTF">2021-03-03T06:11:41Z</dcterms:created>
  <dcterms:modified xsi:type="dcterms:W3CDTF">2021-03-11T05:57:05Z</dcterms:modified>
</cp:coreProperties>
</file>