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iencedirect.com/topics/physics-and-astronomy/neural-network" TargetMode="External"/><Relationship Id="rId2" Type="http://schemas.openxmlformats.org/officeDocument/2006/relationships/hyperlink" Target="https://www.sciencedirect.com/topics/physics-and-astronomy/energy-minimiz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066800"/>
            <a:ext cx="6047509" cy="646331"/>
          </a:xfrm>
          <a:prstGeom prst="rect">
            <a:avLst/>
          </a:prstGeom>
        </p:spPr>
        <p:txBody>
          <a:bodyPr wrap="square">
            <a:spAutoFit/>
          </a:bodyPr>
          <a:lstStyle/>
          <a:p>
            <a:pPr algn="ctr"/>
            <a:r>
              <a:rPr lang="en-US" b="1" dirty="0"/>
              <a:t>Machine learning prediction for classification of outcomes in local </a:t>
            </a:r>
            <a:r>
              <a:rPr lang="en-US" b="1" dirty="0" smtClean="0"/>
              <a:t>minimization</a:t>
            </a:r>
            <a:endParaRPr lang="en-US" b="1" dirty="0"/>
          </a:p>
        </p:txBody>
      </p:sp>
      <p:sp>
        <p:nvSpPr>
          <p:cNvPr id="4" name="Rectangle 3"/>
          <p:cNvSpPr/>
          <p:nvPr/>
        </p:nvSpPr>
        <p:spPr>
          <a:xfrm>
            <a:off x="429491" y="2209800"/>
            <a:ext cx="8229600" cy="2862322"/>
          </a:xfrm>
          <a:prstGeom prst="rect">
            <a:avLst/>
          </a:prstGeom>
        </p:spPr>
        <p:txBody>
          <a:bodyPr wrap="square">
            <a:spAutoFit/>
          </a:bodyPr>
          <a:lstStyle/>
          <a:p>
            <a:pPr algn="just"/>
            <a:r>
              <a:rPr lang="en-IN" b="1" dirty="0"/>
              <a:t>Abstract</a:t>
            </a:r>
          </a:p>
          <a:p>
            <a:pPr algn="just"/>
            <a:r>
              <a:rPr lang="en-IN" dirty="0"/>
              <a:t>Machine learning schemes are employed to predict which local minimum will result from local </a:t>
            </a:r>
            <a:r>
              <a:rPr lang="en-IN" dirty="0">
                <a:hlinkClick r:id="rId2" tooltip="Learn more about energy minimisation from ScienceDirect's AI-generated Topic Pages"/>
              </a:rPr>
              <a:t>energy minimisation</a:t>
            </a:r>
            <a:r>
              <a:rPr lang="en-IN" dirty="0"/>
              <a:t> of random starting configurations for a triatomic cluster. The input data consists of structural information at one or more of the configurations in optimisation sequences that converge to one of four distinct local minima. The ability to make reliable predictions, in terms of the energy or other properties of interest, could save significant computational resources in sampling procedures that involve systematic geometry optimisation. Results are compared for two energy minimisation schemes, and for </a:t>
            </a:r>
            <a:r>
              <a:rPr lang="en-IN" dirty="0">
                <a:hlinkClick r:id="rId3" tooltip="Learn more about neural network from ScienceDirect's AI-generated Topic Pages"/>
              </a:rPr>
              <a:t>neural network</a:t>
            </a:r>
            <a:r>
              <a:rPr lang="en-IN" dirty="0"/>
              <a:t> and quadratic functions of the inputs</a:t>
            </a:r>
            <a:r>
              <a:rPr lang="en-IN" dirty="0" smtClean="0"/>
              <a:t>.</a:t>
            </a:r>
            <a:endParaRPr lang="en-IN" dirty="0"/>
          </a:p>
        </p:txBody>
      </p:sp>
    </p:spTree>
    <p:extLst>
      <p:ext uri="{BB962C8B-B14F-4D97-AF65-F5344CB8AC3E}">
        <p14:creationId xmlns:p14="http://schemas.microsoft.com/office/powerpoint/2010/main" val="210832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rs.els-cdn.com/content/image/1-s2.0-S0009261416309204-f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81000"/>
            <a:ext cx="6172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4648200"/>
            <a:ext cx="8229600" cy="1785104"/>
          </a:xfrm>
          <a:prstGeom prst="rect">
            <a:avLst/>
          </a:prstGeom>
        </p:spPr>
        <p:txBody>
          <a:bodyPr wrap="square">
            <a:spAutoFit/>
          </a:bodyPr>
          <a:lstStyle/>
          <a:p>
            <a:pPr>
              <a:lnSpc>
                <a:spcPts val="2160"/>
              </a:lnSpc>
            </a:pPr>
            <a:r>
              <a:rPr lang="en-US" dirty="0"/>
              <a:t>Highlights</a:t>
            </a:r>
          </a:p>
          <a:p>
            <a:pPr marL="285750" indent="-285750">
              <a:lnSpc>
                <a:spcPts val="2160"/>
              </a:lnSpc>
              <a:buFont typeface="Wingdings" pitchFamily="2" charset="2"/>
              <a:buChar char="Ø"/>
            </a:pPr>
            <a:r>
              <a:rPr lang="en-US" dirty="0" smtClean="0"/>
              <a:t>    </a:t>
            </a:r>
            <a:r>
              <a:rPr lang="en-US" dirty="0"/>
              <a:t>Machine learning is used to predict which minimum will result from local </a:t>
            </a:r>
            <a:r>
              <a:rPr lang="en-US" dirty="0" smtClean="0"/>
              <a:t>    	minimization.</a:t>
            </a:r>
            <a:endParaRPr lang="en-US" dirty="0"/>
          </a:p>
          <a:p>
            <a:pPr marL="285750" indent="-285750">
              <a:lnSpc>
                <a:spcPts val="2160"/>
              </a:lnSpc>
              <a:buFont typeface="Wingdings" pitchFamily="2" charset="2"/>
              <a:buChar char="Ø"/>
            </a:pPr>
            <a:r>
              <a:rPr lang="en-US" dirty="0" smtClean="0"/>
              <a:t>    </a:t>
            </a:r>
            <a:r>
              <a:rPr lang="en-US" dirty="0"/>
              <a:t>Prediction accuracy often depends on the configuration closest to convergence.</a:t>
            </a:r>
          </a:p>
          <a:p>
            <a:pPr marL="285750" indent="-285750">
              <a:lnSpc>
                <a:spcPts val="2160"/>
              </a:lnSpc>
              <a:buFont typeface="Wingdings" pitchFamily="2" charset="2"/>
              <a:buChar char="Ø"/>
            </a:pPr>
            <a:r>
              <a:rPr lang="en-US" dirty="0" smtClean="0"/>
              <a:t>    </a:t>
            </a:r>
            <a:r>
              <a:rPr lang="en-US" dirty="0"/>
              <a:t>Using sequences of configurations sometimes improves the predictions.</a:t>
            </a:r>
          </a:p>
          <a:p>
            <a:pPr marL="285750" indent="-285750">
              <a:lnSpc>
                <a:spcPts val="2160"/>
              </a:lnSpc>
              <a:buFont typeface="Wingdings" pitchFamily="2" charset="2"/>
              <a:buChar char="Ø"/>
            </a:pPr>
            <a:r>
              <a:rPr lang="en-US" dirty="0" smtClean="0"/>
              <a:t>    </a:t>
            </a:r>
            <a:r>
              <a:rPr lang="en-US" dirty="0"/>
              <a:t>Predictions may accelerate sampling schemes that employ systematic quenching.</a:t>
            </a:r>
            <a:endParaRPr lang="en-IN" dirty="0"/>
          </a:p>
        </p:txBody>
      </p:sp>
    </p:spTree>
    <p:extLst>
      <p:ext uri="{BB962C8B-B14F-4D97-AF65-F5344CB8AC3E}">
        <p14:creationId xmlns:p14="http://schemas.microsoft.com/office/powerpoint/2010/main" val="147089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7543800" cy="4893647"/>
          </a:xfrm>
          <a:prstGeom prst="rect">
            <a:avLst/>
          </a:prstGeom>
        </p:spPr>
        <p:txBody>
          <a:bodyPr wrap="square">
            <a:spAutoFit/>
          </a:bodyPr>
          <a:lstStyle/>
          <a:p>
            <a:pPr algn="just"/>
            <a:r>
              <a:rPr lang="en-US" sz="2400" dirty="0"/>
              <a:t>Researchers working in the field of Artificial Intelligence and human-level intelligent agents are driven by the ambitious projects of understanding the foundations and running mechanisms of the human mind, and trying to reproduce them artificially. </a:t>
            </a:r>
            <a:r>
              <a:rPr lang="en-US" sz="2400" dirty="0" smtClean="0"/>
              <a:t>The </a:t>
            </a:r>
            <a:r>
              <a:rPr lang="en-US" sz="2400" dirty="0"/>
              <a:t>human nervous system is a “computational machine” based on a complex “wetware” of neuronal cells collecting, relaying, processing and storing information under the shape of electrochemical signals. It is worthwhile trying to imitate human intelligence by using chemical systems. In this review, two types of chemical artificial intelligent systems are </a:t>
            </a:r>
            <a:r>
              <a:rPr lang="en-US" sz="2400" dirty="0" smtClean="0"/>
              <a:t>presented </a:t>
            </a:r>
            <a:r>
              <a:rPr lang="en-US" sz="2400" dirty="0"/>
              <a:t>the sensing and processing properties of chromogenic and fluorogenic </a:t>
            </a:r>
            <a:r>
              <a:rPr lang="en-US" sz="2400" dirty="0" smtClean="0"/>
              <a:t>materials</a:t>
            </a:r>
            <a:endParaRPr lang="en-US" sz="2400" dirty="0"/>
          </a:p>
        </p:txBody>
      </p:sp>
      <p:sp>
        <p:nvSpPr>
          <p:cNvPr id="3" name="Rectangle 2"/>
          <p:cNvSpPr/>
          <p:nvPr/>
        </p:nvSpPr>
        <p:spPr>
          <a:xfrm>
            <a:off x="581889" y="6927"/>
            <a:ext cx="7571509" cy="1200329"/>
          </a:xfrm>
          <a:prstGeom prst="rect">
            <a:avLst/>
          </a:prstGeom>
        </p:spPr>
        <p:txBody>
          <a:bodyPr wrap="square">
            <a:spAutoFit/>
          </a:bodyPr>
          <a:lstStyle/>
          <a:p>
            <a:r>
              <a:rPr lang="en-US" sz="2400" b="1" dirty="0"/>
              <a:t>Review Article </a:t>
            </a:r>
          </a:p>
          <a:p>
            <a:r>
              <a:rPr lang="en-US" sz="2400" b="1" dirty="0"/>
              <a:t>Small steps towards the development of chemical artificial intelligent systems </a:t>
            </a:r>
          </a:p>
        </p:txBody>
      </p:sp>
    </p:spTree>
    <p:extLst>
      <p:ext uri="{BB962C8B-B14F-4D97-AF65-F5344CB8AC3E}">
        <p14:creationId xmlns:p14="http://schemas.microsoft.com/office/powerpoint/2010/main" val="4165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6629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66800" y="4267200"/>
            <a:ext cx="7391400" cy="2308324"/>
          </a:xfrm>
          <a:prstGeom prst="rect">
            <a:avLst/>
          </a:prstGeom>
        </p:spPr>
        <p:txBody>
          <a:bodyPr wrap="square">
            <a:spAutoFit/>
          </a:bodyPr>
          <a:lstStyle/>
          <a:p>
            <a:pPr marL="285750" indent="-285750" algn="just">
              <a:buFont typeface="Wingdings" pitchFamily="2" charset="2"/>
              <a:buChar char="Ø"/>
            </a:pPr>
            <a:r>
              <a:rPr lang="en-US" dirty="0"/>
              <a:t>If A receives an external perturbation, it stores energy from the outside and reaches an excited new state, A</a:t>
            </a:r>
            <a:r>
              <a:rPr lang="en-US" dirty="0" smtClean="0"/>
              <a:t>* which </a:t>
            </a:r>
            <a:r>
              <a:rPr lang="en-US" dirty="0"/>
              <a:t>is unstable. </a:t>
            </a:r>
            <a:endParaRPr lang="en-US" dirty="0" smtClean="0"/>
          </a:p>
          <a:p>
            <a:pPr marL="285750" indent="-285750" algn="just">
              <a:buFont typeface="Wingdings" pitchFamily="2" charset="2"/>
              <a:buChar char="Ø"/>
            </a:pPr>
            <a:r>
              <a:rPr lang="en-US" dirty="0" smtClean="0"/>
              <a:t>In </a:t>
            </a:r>
            <a:r>
              <a:rPr lang="en-US" dirty="0"/>
              <a:t>the case of fluorogenic materials, A* will decay to the initial state A by producing light. </a:t>
            </a:r>
            <a:endParaRPr lang="en-US" dirty="0" smtClean="0"/>
          </a:p>
          <a:p>
            <a:pPr marL="285750" indent="-285750" algn="just">
              <a:buFont typeface="Wingdings" pitchFamily="2" charset="2"/>
              <a:buChar char="Ø"/>
            </a:pPr>
            <a:r>
              <a:rPr lang="en-US" dirty="0" smtClean="0"/>
              <a:t>In </a:t>
            </a:r>
            <a:r>
              <a:rPr lang="en-US" dirty="0"/>
              <a:t>the case of chromogenic compounds, the B structure is a chemical metastable state: it can convert back to A by using the thermal energy available at room T or it may need another form of energy and hence another perturbation to go back to the A state.</a:t>
            </a:r>
            <a:endParaRPr lang="en-IN" dirty="0"/>
          </a:p>
        </p:txBody>
      </p:sp>
      <p:sp>
        <p:nvSpPr>
          <p:cNvPr id="4" name="TextBox 3"/>
          <p:cNvSpPr txBox="1"/>
          <p:nvPr/>
        </p:nvSpPr>
        <p:spPr>
          <a:xfrm>
            <a:off x="1371600" y="3777734"/>
            <a:ext cx="1166794" cy="369332"/>
          </a:xfrm>
          <a:prstGeom prst="rect">
            <a:avLst/>
          </a:prstGeom>
          <a:noFill/>
        </p:spPr>
        <p:txBody>
          <a:bodyPr wrap="none" rtlCol="0">
            <a:spAutoFit/>
          </a:bodyPr>
          <a:lstStyle/>
          <a:p>
            <a:r>
              <a:rPr lang="en-US" dirty="0" smtClean="0"/>
              <a:t>Highlights </a:t>
            </a:r>
            <a:endParaRPr lang="en-IN" dirty="0"/>
          </a:p>
        </p:txBody>
      </p:sp>
    </p:spTree>
    <p:extLst>
      <p:ext uri="{BB962C8B-B14F-4D97-AF65-F5344CB8AC3E}">
        <p14:creationId xmlns:p14="http://schemas.microsoft.com/office/powerpoint/2010/main" val="2369552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347</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2006-08-16T00:00:00Z</dcterms:created>
  <dcterms:modified xsi:type="dcterms:W3CDTF">2022-09-12T11:22:04Z</dcterms:modified>
</cp:coreProperties>
</file>