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1D8BD707-D9CF-40AE-B4C6-C98DA3205C09}" type="datetimeFigureOut">
              <a:rPr lang="en-US" smtClean="0"/>
              <a:pPr/>
              <a:t>11/14/2022</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B6F15528-21DE-4FAA-801E-634DDDAF4B2B}" type="slidenum">
              <a:rPr lang="en-US" smtClean="0"/>
              <a:pPr/>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11/14/2022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11/14/2022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11/14/2022</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1D8BD707-D9CF-40AE-B4C6-C98DA3205C09}" type="datetimeFigureOut">
              <a:rPr lang="en-US" smtClean="0"/>
              <a:pPr/>
              <a:t>11/14/2022</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hyperlink" Target="https://www.trustradius.com/products/whitesmoke/reviews" TargetMode="External"/><Relationship Id="rId3" Type="http://schemas.openxmlformats.org/officeDocument/2006/relationships/hyperlink" Target="https://www.trustradius.com/products/prowritingaid/reviews" TargetMode="External"/><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hyperlink" Target="https://www.trustradius.com/products/grammarly/reviews" TargetMode="External"/><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8.png"/><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hyperlink" Target="https://www.trustradius.com/products/copyleaks/reviews"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838200" y="1013476"/>
            <a:ext cx="7463674" cy="4216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University Grants Commission has come up with a draft regulation to curb plagiarism in </a:t>
            </a:r>
            <a:r>
              <a:rPr kumimoji="0" lang="en-US" sz="1800" b="0" i="0" u="none" strike="noStrike" cap="none" normalizeH="0" dirty="0" smtClean="0">
                <a:ln>
                  <a:noFill/>
                </a:ln>
                <a:solidFill>
                  <a:schemeClr val="tx1"/>
                </a:solidFill>
                <a:effectLst/>
                <a:latin typeface="Arial" charset="0"/>
                <a:cs typeface="Arial" charset="0"/>
              </a:rPr>
              <a:t> </a:t>
            </a:r>
            <a:r>
              <a:rPr kumimoji="0" lang="en-US" sz="1800" b="0" i="0" u="none" strike="noStrike" cap="none" normalizeH="0" baseline="0" dirty="0" smtClean="0">
                <a:ln>
                  <a:noFill/>
                </a:ln>
                <a:solidFill>
                  <a:schemeClr val="tx1"/>
                </a:solidFill>
                <a:effectLst/>
                <a:latin typeface="Arial" charset="0"/>
                <a:cs typeface="Arial" charset="0"/>
              </a:rPr>
              <a:t>research and academic writing. The new policy will be called “</a:t>
            </a:r>
            <a:r>
              <a:rPr kumimoji="0" lang="en-US" sz="1800" b="1" i="0" u="none" strike="noStrike" cap="none" normalizeH="0" baseline="0" dirty="0" smtClean="0">
                <a:ln>
                  <a:noFill/>
                </a:ln>
                <a:solidFill>
                  <a:schemeClr val="tx1"/>
                </a:solidFill>
                <a:effectLst/>
                <a:latin typeface="Arial" charset="0"/>
                <a:cs typeface="Arial" charset="0"/>
              </a:rPr>
              <a:t>Promotion of </a:t>
            </a:r>
            <a:r>
              <a:rPr kumimoji="0" lang="en-US" sz="1800" b="1" i="0" u="none" strike="noStrike" cap="none" normalizeH="0" dirty="0" smtClean="0">
                <a:ln>
                  <a:noFill/>
                </a:ln>
                <a:solidFill>
                  <a:schemeClr val="tx1"/>
                </a:solidFill>
                <a:effectLst/>
                <a:latin typeface="Arial" charset="0"/>
                <a:cs typeface="Arial" charset="0"/>
              </a:rPr>
              <a:t> </a:t>
            </a:r>
            <a:r>
              <a:rPr kumimoji="0" lang="en-US" sz="1800" b="1" i="0" u="none" strike="noStrike" cap="none" normalizeH="0" baseline="0" dirty="0" smtClean="0">
                <a:ln>
                  <a:noFill/>
                </a:ln>
                <a:solidFill>
                  <a:schemeClr val="tx1"/>
                </a:solidFill>
                <a:effectLst/>
                <a:latin typeface="Arial" charset="0"/>
                <a:cs typeface="Arial" charset="0"/>
              </a:rPr>
              <a:t>Academic Integrity and Prevention of Plagiarism in Higher </a:t>
            </a:r>
            <a:r>
              <a:rPr kumimoji="0" lang="en-US" sz="1800" b="1" i="0" u="none" strike="noStrike" cap="none" normalizeH="0" dirty="0" smtClean="0">
                <a:ln>
                  <a:noFill/>
                </a:ln>
                <a:solidFill>
                  <a:schemeClr val="tx1"/>
                </a:solidFill>
                <a:effectLst/>
                <a:latin typeface="Arial" charset="0"/>
                <a:cs typeface="Arial" charset="0"/>
              </a:rPr>
              <a:t> </a:t>
            </a:r>
            <a:r>
              <a:rPr kumimoji="0" lang="en-US" sz="1800" b="1" i="0" u="none" strike="noStrike" cap="none" normalizeH="0" baseline="0" dirty="0" smtClean="0">
                <a:ln>
                  <a:noFill/>
                </a:ln>
                <a:solidFill>
                  <a:schemeClr val="tx1"/>
                </a:solidFill>
                <a:effectLst/>
                <a:latin typeface="Arial" charset="0"/>
                <a:cs typeface="Arial" charset="0"/>
              </a:rPr>
              <a:t>Education Institutions Regulations, 2017</a:t>
            </a:r>
            <a:r>
              <a:rPr kumimoji="0" lang="en-US" sz="1800" b="0" i="0" u="none" strike="noStrike" cap="none" normalizeH="0" baseline="0" dirty="0" smtClean="0">
                <a:ln>
                  <a:noFill/>
                </a:ln>
                <a:solidFill>
                  <a:schemeClr val="tx1"/>
                </a:solidFill>
                <a:effectLst/>
                <a:latin typeface="Arial" charset="0"/>
                <a:cs typeface="Arial" charset="0"/>
              </a:rPr>
              <a:t>” .</a:t>
            </a:r>
            <a:endParaRPr kumimoji="0" lang="en-US" sz="12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cs typeface="Arial" charset="0"/>
              </a:rPr>
              <a:t>AIM OF NEW POLICY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charset="0"/>
                <a:cs typeface="Arial" charset="0"/>
              </a:rPr>
              <a:t>— institutional mechanism for promotion of academic integrity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 develop systems to detect and prevent plagiarism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charset="0"/>
                <a:cs typeface="Arial" charset="0"/>
              </a:rPr>
              <a:t>UGC’ </a:t>
            </a:r>
            <a:r>
              <a:rPr kumimoji="0" lang="en-US" sz="1600" b="1" i="0" u="none" strike="noStrike" cap="none" normalizeH="0" baseline="0" dirty="0" err="1" smtClean="0">
                <a:ln>
                  <a:noFill/>
                </a:ln>
                <a:solidFill>
                  <a:schemeClr val="tx1"/>
                </a:solidFill>
                <a:effectLst/>
                <a:latin typeface="Arial" charset="0"/>
                <a:cs typeface="Arial" charset="0"/>
              </a:rPr>
              <a:t>sensitisation</a:t>
            </a:r>
            <a:r>
              <a:rPr kumimoji="0" lang="en-US" sz="1600" b="1" i="0" u="none" strike="noStrike" cap="none" normalizeH="0" baseline="0" dirty="0" smtClean="0">
                <a:ln>
                  <a:noFill/>
                </a:ln>
                <a:solidFill>
                  <a:schemeClr val="tx1"/>
                </a:solidFill>
                <a:effectLst/>
                <a:latin typeface="Arial" charset="0"/>
                <a:cs typeface="Arial" charset="0"/>
              </a:rPr>
              <a:t> seminars and awareness </a:t>
            </a:r>
            <a:r>
              <a:rPr kumimoji="0" lang="en-US" sz="1600" b="1" i="0" u="none" strike="noStrike" cap="none" normalizeH="0" baseline="0" dirty="0" err="1" smtClean="0">
                <a:ln>
                  <a:noFill/>
                </a:ln>
                <a:solidFill>
                  <a:schemeClr val="tx1"/>
                </a:solidFill>
                <a:effectLst/>
                <a:latin typeface="Arial" charset="0"/>
                <a:cs typeface="Arial" charset="0"/>
              </a:rPr>
              <a:t>programmes</a:t>
            </a:r>
            <a:r>
              <a:rPr kumimoji="0" lang="en-US" sz="1600" b="1" i="0" u="none" strike="noStrike" cap="none" normalizeH="0" baseline="0" dirty="0" smtClean="0">
                <a:ln>
                  <a:noFill/>
                </a:ln>
                <a:solidFill>
                  <a:schemeClr val="tx1"/>
                </a:solidFill>
                <a:effectLst/>
                <a:latin typeface="Arial" charset="0"/>
                <a:cs typeface="Arial" charset="0"/>
              </a:rPr>
              <a:t> 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cs typeface="Arial" charset="0"/>
              </a:rPr>
              <a:t>1. responsible conduct of research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2. project work, assignment, thesis, dissertation, promotion of academic integrity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3. ethics in education for students, faculty and other members of academic staff</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  </a:t>
            </a:r>
            <a:endParaRPr kumimoji="0" lang="en-US" sz="13200" b="0" i="0" u="none" strike="noStrike" cap="none" normalizeH="0" baseline="0" dirty="0" smtClean="0">
              <a:ln>
                <a:noFill/>
              </a:ln>
              <a:solidFill>
                <a:schemeClr val="tx1"/>
              </a:solidFill>
              <a:effectLst/>
              <a:latin typeface="Arial" charset="0"/>
              <a:cs typeface="Arial" charset="0"/>
            </a:endParaRPr>
          </a:p>
        </p:txBody>
      </p:sp>
      <p:pic>
        <p:nvPicPr>
          <p:cNvPr id="1026" name="Picture 2" descr="Plagiaris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6003" y="4724400"/>
            <a:ext cx="1654989" cy="1517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7499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182" y="637308"/>
            <a:ext cx="7904018" cy="5153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50004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665017"/>
            <a:ext cx="8001000" cy="548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18472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039091"/>
            <a:ext cx="7234237"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74256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81000"/>
            <a:ext cx="8001000" cy="5909310"/>
          </a:xfrm>
          <a:prstGeom prst="rect">
            <a:avLst/>
          </a:prstGeom>
        </p:spPr>
        <p:txBody>
          <a:bodyPr wrap="square">
            <a:spAutoFit/>
          </a:bodyPr>
          <a:lstStyle/>
          <a:p>
            <a:pPr algn="just"/>
            <a:r>
              <a:rPr lang="en-US" b="1" dirty="0">
                <a:latin typeface="Times New Roman" pitchFamily="18" charset="0"/>
                <a:cs typeface="Times New Roman" pitchFamily="18" charset="0"/>
              </a:rPr>
              <a:t>UGC’s Suggestions to Curb Plagiarism </a:t>
            </a:r>
          </a:p>
          <a:p>
            <a:pPr algn="just"/>
            <a:r>
              <a:rPr lang="en-US" dirty="0">
                <a:latin typeface="Times New Roman" pitchFamily="18" charset="0"/>
                <a:cs typeface="Times New Roman" pitchFamily="18" charset="0"/>
              </a:rPr>
              <a:t>1.  Every </a:t>
            </a:r>
            <a:r>
              <a:rPr lang="en-US" dirty="0" smtClean="0">
                <a:latin typeface="Times New Roman" pitchFamily="18" charset="0"/>
                <a:cs typeface="Times New Roman" pitchFamily="18" charset="0"/>
              </a:rPr>
              <a:t>HEI(</a:t>
            </a:r>
            <a:r>
              <a:rPr lang="en-IN" i="1" dirty="0">
                <a:latin typeface="Times New Roman" pitchFamily="18" charset="0"/>
                <a:cs typeface="Times New Roman" pitchFamily="18" charset="0"/>
              </a:rPr>
              <a:t>Higher education </a:t>
            </a:r>
            <a:r>
              <a:rPr lang="en-IN" i="1" dirty="0" smtClean="0">
                <a:latin typeface="Times New Roman" pitchFamily="18" charset="0"/>
                <a:cs typeface="Times New Roman" pitchFamily="18" charset="0"/>
              </a:rPr>
              <a:t>institution) </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shall declare and implement the technology based mechanism using appropriate software.</a:t>
            </a:r>
          </a:p>
          <a:p>
            <a:pPr algn="just"/>
            <a:r>
              <a:rPr lang="en-US" dirty="0">
                <a:latin typeface="Times New Roman" pitchFamily="18" charset="0"/>
                <a:cs typeface="Times New Roman" pitchFamily="18" charset="0"/>
              </a:rPr>
              <a:t>2. Every student submitting a thesis, dissertation, term papers, reports or any other such documents to the HEI shall submit an undertaking. This will be indicating that the document has been prepared by him or her and that the document is his/her original work and free of any plagiarism</a:t>
            </a:r>
          </a:p>
          <a:p>
            <a:pPr algn="just"/>
            <a:r>
              <a:rPr lang="en-US" dirty="0">
                <a:latin typeface="Times New Roman" pitchFamily="18" charset="0"/>
                <a:cs typeface="Times New Roman" pitchFamily="18" charset="0"/>
              </a:rPr>
              <a:t>3. Every faculty, researcher and </a:t>
            </a:r>
            <a:r>
              <a:rPr lang="en-US" dirty="0" err="1">
                <a:latin typeface="Times New Roman" pitchFamily="18" charset="0"/>
                <a:cs typeface="Times New Roman" pitchFamily="18" charset="0"/>
              </a:rPr>
              <a:t>M.Phil</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Ph.D</a:t>
            </a:r>
            <a:r>
              <a:rPr lang="en-US" dirty="0">
                <a:latin typeface="Times New Roman" pitchFamily="18" charset="0"/>
                <a:cs typeface="Times New Roman" pitchFamily="18" charset="0"/>
              </a:rPr>
              <a:t> students should be provided account in plagiarism-detection tools approved by the HEI.</a:t>
            </a:r>
          </a:p>
          <a:p>
            <a:pPr algn="just"/>
            <a:r>
              <a:rPr lang="en-US" dirty="0">
                <a:latin typeface="Times New Roman" pitchFamily="18" charset="0"/>
                <a:cs typeface="Times New Roman" pitchFamily="18" charset="0"/>
              </a:rPr>
              <a:t>4. Undertaking shall include that the document has been duly checked through a Plagiarism-detection tool</a:t>
            </a:r>
          </a:p>
          <a:p>
            <a:pPr algn="just"/>
            <a:r>
              <a:rPr lang="en-US" dirty="0">
                <a:latin typeface="Times New Roman" pitchFamily="18" charset="0"/>
                <a:cs typeface="Times New Roman" pitchFamily="18" charset="0"/>
              </a:rPr>
              <a:t>5. HEI to draft a policy on plagiarism and get it approved by relevant statutory bodies of the University.</a:t>
            </a:r>
          </a:p>
          <a:p>
            <a:pPr algn="just"/>
            <a:r>
              <a:rPr lang="en-US" dirty="0">
                <a:latin typeface="Times New Roman" pitchFamily="18" charset="0"/>
                <a:cs typeface="Times New Roman" pitchFamily="18" charset="0"/>
              </a:rPr>
              <a:t>6. Each supervisor shall certify that work done by the researcher under him / her is plagiarism free</a:t>
            </a:r>
          </a:p>
          <a:p>
            <a:pPr algn="just"/>
            <a:r>
              <a:rPr lang="en-US" dirty="0">
                <a:latin typeface="Times New Roman" pitchFamily="18" charset="0"/>
                <a:cs typeface="Times New Roman" pitchFamily="18" charset="0"/>
              </a:rPr>
              <a:t>7. All HEIs shall submit to INFLIBNET soft copies of all M.Phil., Ph.D. dissertations and theses carried out in its various departments after the award of degrees for hosting in the digital repository under the “</a:t>
            </a:r>
            <a:r>
              <a:rPr lang="en-US" dirty="0" err="1">
                <a:latin typeface="Times New Roman" pitchFamily="18" charset="0"/>
                <a:cs typeface="Times New Roman" pitchFamily="18" charset="0"/>
              </a:rPr>
              <a:t>Shodh</a:t>
            </a:r>
            <a:r>
              <a:rPr lang="en-US" dirty="0">
                <a:latin typeface="Times New Roman" pitchFamily="18" charset="0"/>
                <a:cs typeface="Times New Roman" pitchFamily="18" charset="0"/>
              </a:rPr>
              <a:t> Ganga e-repository” </a:t>
            </a:r>
            <a:r>
              <a:rPr lang="en-US" dirty="0" err="1">
                <a:latin typeface="Times New Roman" pitchFamily="18" charset="0"/>
                <a:cs typeface="Times New Roman" pitchFamily="18" charset="0"/>
              </a:rPr>
              <a:t>programme</a:t>
            </a:r>
            <a:r>
              <a:rPr lang="en-US" dirty="0">
                <a:latin typeface="Times New Roman" pitchFamily="18" charset="0"/>
                <a:cs typeface="Times New Roman" pitchFamily="18" charset="0"/>
              </a:rPr>
              <a:t>.</a:t>
            </a:r>
          </a:p>
          <a:p>
            <a:pPr algn="just"/>
            <a:r>
              <a:rPr lang="en-US" dirty="0">
                <a:latin typeface="Times New Roman" pitchFamily="18" charset="0"/>
                <a:cs typeface="Times New Roman" pitchFamily="18" charset="0"/>
              </a:rPr>
              <a:t>8. All HEIs shall create Institutional Repository on institute website which shall include dissertation / thesis / paper / publication and other in-house publications.</a:t>
            </a:r>
          </a:p>
        </p:txBody>
      </p:sp>
    </p:spTree>
    <p:extLst>
      <p:ext uri="{BB962C8B-B14F-4D97-AF65-F5344CB8AC3E}">
        <p14:creationId xmlns:p14="http://schemas.microsoft.com/office/powerpoint/2010/main" val="25941527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52800" y="1918855"/>
            <a:ext cx="1258421" cy="369332"/>
          </a:xfrm>
          <a:prstGeom prst="rect">
            <a:avLst/>
          </a:prstGeom>
        </p:spPr>
        <p:txBody>
          <a:bodyPr wrap="none">
            <a:spAutoFit/>
          </a:bodyPr>
          <a:lstStyle/>
          <a:p>
            <a:r>
              <a:rPr lang="en-IN" b="1" dirty="0" err="1">
                <a:hlinkClick r:id="rId2"/>
              </a:rPr>
              <a:t>Grammarly</a:t>
            </a:r>
            <a:endParaRPr lang="en-IN" b="1" dirty="0"/>
          </a:p>
        </p:txBody>
      </p:sp>
      <p:sp>
        <p:nvSpPr>
          <p:cNvPr id="3" name="Rectangle 2"/>
          <p:cNvSpPr/>
          <p:nvPr/>
        </p:nvSpPr>
        <p:spPr>
          <a:xfrm>
            <a:off x="524130" y="1905000"/>
            <a:ext cx="1539717" cy="369332"/>
          </a:xfrm>
          <a:prstGeom prst="rect">
            <a:avLst/>
          </a:prstGeom>
        </p:spPr>
        <p:txBody>
          <a:bodyPr wrap="none">
            <a:spAutoFit/>
          </a:bodyPr>
          <a:lstStyle/>
          <a:p>
            <a:r>
              <a:rPr lang="en-IN" b="1" dirty="0" err="1">
                <a:hlinkClick r:id="rId3"/>
              </a:rPr>
              <a:t>ProWritingAid</a:t>
            </a:r>
            <a:endParaRPr lang="en-IN" b="1" dirty="0"/>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985" y="2288187"/>
            <a:ext cx="1285875" cy="120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56385" y="2363293"/>
            <a:ext cx="1051249" cy="105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7400" y="2216544"/>
            <a:ext cx="1219200" cy="117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096000" y="1896386"/>
            <a:ext cx="1359859" cy="369332"/>
          </a:xfrm>
          <a:prstGeom prst="rect">
            <a:avLst/>
          </a:prstGeom>
        </p:spPr>
        <p:txBody>
          <a:bodyPr wrap="none">
            <a:spAutoFit/>
          </a:bodyPr>
          <a:lstStyle/>
          <a:p>
            <a:r>
              <a:rPr lang="en-IN" b="1" dirty="0"/>
              <a:t>Paper </a:t>
            </a:r>
            <a:r>
              <a:rPr lang="en-IN" b="1" dirty="0" err="1"/>
              <a:t>Rater</a:t>
            </a:r>
            <a:r>
              <a:rPr lang="en-IN" b="1" dirty="0"/>
              <a:t> </a:t>
            </a:r>
          </a:p>
        </p:txBody>
      </p:sp>
      <p:pic>
        <p:nvPicPr>
          <p:cNvPr id="2053"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663" y="4495800"/>
            <a:ext cx="1549852"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477588" y="3962400"/>
            <a:ext cx="1406667" cy="369332"/>
          </a:xfrm>
          <a:prstGeom prst="rect">
            <a:avLst/>
          </a:prstGeom>
        </p:spPr>
        <p:txBody>
          <a:bodyPr wrap="none">
            <a:spAutoFit/>
          </a:bodyPr>
          <a:lstStyle/>
          <a:p>
            <a:r>
              <a:rPr lang="en-IN" b="1" dirty="0" err="1">
                <a:hlinkClick r:id="rId8"/>
              </a:rPr>
              <a:t>WhiteSmoke</a:t>
            </a:r>
            <a:endParaRPr lang="en-IN" b="1" dirty="0"/>
          </a:p>
        </p:txBody>
      </p:sp>
      <p:sp>
        <p:nvSpPr>
          <p:cNvPr id="6" name="Rectangle 5"/>
          <p:cNvSpPr/>
          <p:nvPr/>
        </p:nvSpPr>
        <p:spPr>
          <a:xfrm>
            <a:off x="2867668" y="3962400"/>
            <a:ext cx="2999732" cy="369332"/>
          </a:xfrm>
          <a:prstGeom prst="rect">
            <a:avLst/>
          </a:prstGeom>
        </p:spPr>
        <p:txBody>
          <a:bodyPr wrap="none">
            <a:spAutoFit/>
          </a:bodyPr>
          <a:lstStyle/>
          <a:p>
            <a:r>
              <a:rPr lang="en-IN" b="1" dirty="0" err="1">
                <a:hlinkClick r:id="rId9"/>
              </a:rPr>
              <a:t>Copyleaks</a:t>
            </a:r>
            <a:r>
              <a:rPr lang="en-IN" b="1" dirty="0">
                <a:hlinkClick r:id="rId9"/>
              </a:rPr>
              <a:t> Plagiarism Checker</a:t>
            </a:r>
            <a:endParaRPr lang="en-IN" b="1" dirty="0"/>
          </a:p>
        </p:txBody>
      </p:sp>
      <p:pic>
        <p:nvPicPr>
          <p:cNvPr id="2054"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56385" y="4509655"/>
            <a:ext cx="1238250"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6096000" y="3962400"/>
            <a:ext cx="1037720" cy="369332"/>
          </a:xfrm>
          <a:prstGeom prst="rect">
            <a:avLst/>
          </a:prstGeom>
        </p:spPr>
        <p:txBody>
          <a:bodyPr wrap="none">
            <a:spAutoFit/>
          </a:bodyPr>
          <a:lstStyle/>
          <a:p>
            <a:r>
              <a:rPr lang="en-IN" b="1" u="sng" dirty="0" smtClean="0"/>
              <a:t>URKUND</a:t>
            </a:r>
            <a:endParaRPr lang="en-IN" b="1" u="sng" dirty="0"/>
          </a:p>
        </p:txBody>
      </p:sp>
      <p:sp>
        <p:nvSpPr>
          <p:cNvPr id="8" name="AutoShape 8" descr="Urkund Awarded Nationwide Contract in In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7" name="Picture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53099" y="4804930"/>
            <a:ext cx="2045659"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9" name="Picture 11" descr="Turnitin"/>
          <p:cNvPicPr>
            <a:picLocks noChangeAspect="1" noChangeArrowheads="1"/>
          </p:cNvPicPr>
          <p:nvPr/>
        </p:nvPicPr>
        <p:blipFill rotWithShape="1">
          <a:blip r:embed="rId12">
            <a:extLst>
              <a:ext uri="{28A0092B-C50C-407E-A947-70E740481C1C}">
                <a14:useLocalDpi xmlns:a14="http://schemas.microsoft.com/office/drawing/2010/main" val="0"/>
              </a:ext>
            </a:extLst>
          </a:blip>
          <a:srcRect l="12488" t="28850" r="8691" b="28996"/>
          <a:stretch/>
        </p:blipFill>
        <p:spPr bwMode="auto">
          <a:xfrm>
            <a:off x="2833032" y="712150"/>
            <a:ext cx="3103641" cy="86727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3223725" y="174193"/>
            <a:ext cx="1516569" cy="584775"/>
          </a:xfrm>
          <a:prstGeom prst="rect">
            <a:avLst/>
          </a:prstGeom>
        </p:spPr>
        <p:txBody>
          <a:bodyPr wrap="none">
            <a:spAutoFit/>
          </a:bodyPr>
          <a:lstStyle/>
          <a:p>
            <a:r>
              <a:rPr lang="en-IN" sz="3200" b="1" u="sng" dirty="0" err="1" smtClean="0"/>
              <a:t>Turnitin</a:t>
            </a:r>
            <a:endParaRPr lang="en-IN" sz="3200" b="1" u="sng" dirty="0"/>
          </a:p>
        </p:txBody>
      </p:sp>
    </p:spTree>
    <p:extLst>
      <p:ext uri="{BB962C8B-B14F-4D97-AF65-F5344CB8AC3E}">
        <p14:creationId xmlns:p14="http://schemas.microsoft.com/office/powerpoint/2010/main" val="12844999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990600"/>
            <a:ext cx="7200000" cy="480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16699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blog.hubspot.com/hs-fs/hubfs/Google%20Drive%20Integration/How%20to%20Make%20a%20Chart%20or%20Graph%20in%20Excel%20%5BWith%20Video%20Tutorial%5D-Aug-05-2022-05-11-54-88-PM.png?width=624&amp;height=780&amp;name=How%20to%20Make%20a%20Chart%20or%20Graph%20in%20Excel%20%5BWith%20Video%20Tutorial%5D-Aug-05-2022-05-11-54-88-PM.png"/>
          <p:cNvPicPr>
            <a:picLocks noChangeAspect="1" noChangeArrowheads="1"/>
          </p:cNvPicPr>
          <p:nvPr/>
        </p:nvPicPr>
        <p:blipFill rotWithShape="1">
          <a:blip r:embed="rId2">
            <a:extLst>
              <a:ext uri="{28A0092B-C50C-407E-A947-70E740481C1C}">
                <a14:useLocalDpi xmlns:a14="http://schemas.microsoft.com/office/drawing/2010/main" val="0"/>
              </a:ext>
            </a:extLst>
          </a:blip>
          <a:srcRect b="10956"/>
          <a:stretch/>
        </p:blipFill>
        <p:spPr bwMode="auto">
          <a:xfrm>
            <a:off x="0" y="27708"/>
            <a:ext cx="9144000" cy="6754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17714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85800" y="762000"/>
            <a:ext cx="6934200" cy="4893647"/>
          </a:xfrm>
          <a:prstGeom prst="rect">
            <a:avLst/>
          </a:prstGeom>
        </p:spPr>
        <p:txBody>
          <a:bodyPr wrap="square">
            <a:spAutoFit/>
          </a:bodyPr>
          <a:lstStyle/>
          <a:p>
            <a:pPr marL="285750" indent="-285750">
              <a:buFont typeface="Wingdings" pitchFamily="2" charset="2"/>
              <a:buChar char="Ø"/>
            </a:pPr>
            <a:r>
              <a:rPr lang="en-US" sz="2400" dirty="0" smtClean="0"/>
              <a:t>Choose one of nine graph and chart options to make.</a:t>
            </a:r>
          </a:p>
          <a:p>
            <a:pPr marL="285750" indent="-285750">
              <a:buFont typeface="Wingdings" pitchFamily="2" charset="2"/>
              <a:buChar char="Ø"/>
            </a:pPr>
            <a:r>
              <a:rPr lang="en-US" sz="2400" dirty="0" smtClean="0"/>
              <a:t>Enter </a:t>
            </a:r>
            <a:r>
              <a:rPr lang="en-US" sz="2400" dirty="0"/>
              <a:t>your data into Excel.</a:t>
            </a:r>
          </a:p>
          <a:p>
            <a:pPr marL="285750" indent="-285750">
              <a:buFont typeface="Wingdings" pitchFamily="2" charset="2"/>
              <a:buChar char="Ø"/>
            </a:pPr>
            <a:r>
              <a:rPr lang="en-US" sz="2400" dirty="0" smtClean="0"/>
              <a:t>Highlight </a:t>
            </a:r>
            <a:r>
              <a:rPr lang="en-US" sz="2400" dirty="0"/>
              <a:t>your data and click 'Insert' your desired graph.</a:t>
            </a:r>
          </a:p>
          <a:p>
            <a:pPr marL="285750" indent="-285750">
              <a:buFont typeface="Wingdings" pitchFamily="2" charset="2"/>
              <a:buChar char="Ø"/>
            </a:pPr>
            <a:r>
              <a:rPr lang="en-US" sz="2400" dirty="0"/>
              <a:t>Switch the data on each axis, if necessary.</a:t>
            </a:r>
          </a:p>
          <a:p>
            <a:pPr marL="285750" indent="-285750">
              <a:buFont typeface="Wingdings" pitchFamily="2" charset="2"/>
              <a:buChar char="Ø"/>
            </a:pPr>
            <a:r>
              <a:rPr lang="en-US" sz="2400" dirty="0"/>
              <a:t>Adjust your data's layout and colors.</a:t>
            </a:r>
          </a:p>
          <a:p>
            <a:pPr marL="285750" indent="-285750">
              <a:buFont typeface="Wingdings" pitchFamily="2" charset="2"/>
              <a:buChar char="Ø"/>
            </a:pPr>
            <a:r>
              <a:rPr lang="en-US" sz="2400" dirty="0"/>
              <a:t>Change the size of your chart's legend and axis labels.</a:t>
            </a:r>
          </a:p>
          <a:p>
            <a:pPr marL="285750" indent="-285750">
              <a:buFont typeface="Wingdings" pitchFamily="2" charset="2"/>
              <a:buChar char="Ø"/>
            </a:pPr>
            <a:r>
              <a:rPr lang="en-US" sz="2400" dirty="0"/>
              <a:t>Change the Y-axis measurement options, if desired.</a:t>
            </a:r>
          </a:p>
          <a:p>
            <a:pPr marL="285750" indent="-285750">
              <a:buFont typeface="Wingdings" pitchFamily="2" charset="2"/>
              <a:buChar char="Ø"/>
            </a:pPr>
            <a:r>
              <a:rPr lang="en-US" sz="2400" dirty="0"/>
              <a:t>Reorder your data, if desired.</a:t>
            </a:r>
          </a:p>
          <a:p>
            <a:pPr marL="285750" indent="-285750">
              <a:buFont typeface="Wingdings" pitchFamily="2" charset="2"/>
              <a:buChar char="Ø"/>
            </a:pPr>
            <a:r>
              <a:rPr lang="en-US" sz="2400" dirty="0"/>
              <a:t>Title your graph.</a:t>
            </a:r>
          </a:p>
          <a:p>
            <a:pPr marL="285750" indent="-285750">
              <a:buFont typeface="Wingdings" pitchFamily="2" charset="2"/>
              <a:buChar char="Ø"/>
            </a:pPr>
            <a:r>
              <a:rPr lang="en-US" sz="2400" dirty="0"/>
              <a:t>Export your graph or char</a:t>
            </a:r>
            <a:endParaRPr lang="en-IN" sz="2400" dirty="0"/>
          </a:p>
        </p:txBody>
      </p:sp>
    </p:spTree>
    <p:extLst>
      <p:ext uri="{BB962C8B-B14F-4D97-AF65-F5344CB8AC3E}">
        <p14:creationId xmlns:p14="http://schemas.microsoft.com/office/powerpoint/2010/main" val="34563060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ow To Make A Poster In Power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692727"/>
            <a:ext cx="6477000" cy="4315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89353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Making Posters with PowerPoint | Poster Printing | Washington State  University"/>
          <p:cNvPicPr>
            <a:picLocks noChangeAspect="1" noChangeArrowheads="1"/>
          </p:cNvPicPr>
          <p:nvPr/>
        </p:nvPicPr>
        <p:blipFill rotWithShape="1">
          <a:blip r:embed="rId2">
            <a:extLst>
              <a:ext uri="{28A0092B-C50C-407E-A947-70E740481C1C}">
                <a14:useLocalDpi xmlns:a14="http://schemas.microsoft.com/office/drawing/2010/main" val="0"/>
              </a:ext>
            </a:extLst>
          </a:blip>
          <a:srcRect b="16059"/>
          <a:stretch/>
        </p:blipFill>
        <p:spPr bwMode="auto">
          <a:xfrm>
            <a:off x="561107" y="381000"/>
            <a:ext cx="8125693" cy="617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74268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843677"/>
            <a:ext cx="7315200" cy="2031325"/>
          </a:xfrm>
          <a:prstGeom prst="rect">
            <a:avLst/>
          </a:prstGeom>
        </p:spPr>
        <p:txBody>
          <a:bodyPr wrap="square">
            <a:spAutoFit/>
          </a:bodyPr>
          <a:lstStyle/>
          <a:p>
            <a:r>
              <a:rPr lang="en-US" b="1" dirty="0"/>
              <a:t>Choose custom dimensions</a:t>
            </a:r>
            <a:endParaRPr lang="en-US" dirty="0"/>
          </a:p>
          <a:p>
            <a:pPr marL="285750" indent="-285750">
              <a:buFont typeface="Wingdings" pitchFamily="2" charset="2"/>
              <a:buChar char="Ø"/>
            </a:pPr>
            <a:r>
              <a:rPr lang="en-US" dirty="0"/>
              <a:t>On the Design tab of the Ribbon, select Page Setup. The Page Setup dialog box opens.</a:t>
            </a:r>
          </a:p>
          <a:p>
            <a:pPr marL="285750" indent="-285750">
              <a:buFont typeface="Wingdings" pitchFamily="2" charset="2"/>
              <a:buChar char="Ø"/>
            </a:pPr>
            <a:r>
              <a:rPr lang="en-US" dirty="0"/>
              <a:t>Select the Slides Sized for list to open it, and then select Custom at the bottom of the list.</a:t>
            </a:r>
          </a:p>
          <a:p>
            <a:pPr marL="285750" indent="-285750">
              <a:buFont typeface="Wingdings" pitchFamily="2" charset="2"/>
              <a:buChar char="Ø"/>
            </a:pPr>
            <a:r>
              <a:rPr lang="en-US" dirty="0"/>
              <a:t>In the Height and Width boxes, specify the dimensions you want.</a:t>
            </a:r>
          </a:p>
        </p:txBody>
      </p:sp>
    </p:spTree>
    <p:extLst>
      <p:ext uri="{BB962C8B-B14F-4D97-AF65-F5344CB8AC3E}">
        <p14:creationId xmlns:p14="http://schemas.microsoft.com/office/powerpoint/2010/main" val="347331095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45</TotalTime>
  <Words>261</Words>
  <Application>Microsoft Office PowerPoint</Application>
  <PresentationFormat>On-screen Show (4:3)</PresentationFormat>
  <Paragraphs>41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Austin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8</cp:revision>
  <dcterms:created xsi:type="dcterms:W3CDTF">2006-08-16T00:00:00Z</dcterms:created>
  <dcterms:modified xsi:type="dcterms:W3CDTF">2022-11-14T07:57:05Z</dcterms:modified>
</cp:coreProperties>
</file>