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9/14/2022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9/14/2022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ipo.int/patents/en/#accordion__collapse__0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wipo.int/patents/en/#accordion__collapse__03" TargetMode="External"/><Relationship Id="rId2" Type="http://schemas.openxmlformats.org/officeDocument/2006/relationships/hyperlink" Target="https://www.wipo.int/patents/en/#accordion__collapse__0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ww.uspto.gov/patents/search#heading-8" TargetMode="External"/><Relationship Id="rId3" Type="http://schemas.openxmlformats.org/officeDocument/2006/relationships/hyperlink" Target="https://www.uspto.gov/patents/search#toc-uspto-patent-full-text-and-image-database-patft-" TargetMode="External"/><Relationship Id="rId7" Type="http://schemas.openxmlformats.org/officeDocument/2006/relationships/hyperlink" Target="https://www.uspto.gov/patents/search#heading-7" TargetMode="External"/><Relationship Id="rId12" Type="http://schemas.openxmlformats.org/officeDocument/2006/relationships/hyperlink" Target="https://www.uspto.gov/patents/search#heading-12" TargetMode="External"/><Relationship Id="rId2" Type="http://schemas.openxmlformats.org/officeDocument/2006/relationships/hyperlink" Target="https://www.uspto.gov/patents/search#heading-2" TargetMode="External"/><Relationship Id="rId1" Type="http://schemas.openxmlformats.org/officeDocument/2006/relationships/slideLayout" Target="../slideLayouts/slideLayout7.xml"/><Relationship Id="rId6" Type="http://schemas.openxmlformats.org/officeDocument/2006/relationships/hyperlink" Target="https://www.uspto.gov/patents/search#heading-6" TargetMode="External"/><Relationship Id="rId11" Type="http://schemas.openxmlformats.org/officeDocument/2006/relationships/hyperlink" Target="https://www.uspto.gov/patents/search#heading-11" TargetMode="External"/><Relationship Id="rId5" Type="http://schemas.openxmlformats.org/officeDocument/2006/relationships/hyperlink" Target="https://www.uspto.gov/patents/search#heading-5" TargetMode="External"/><Relationship Id="rId10" Type="http://schemas.openxmlformats.org/officeDocument/2006/relationships/hyperlink" Target="https://www.uspto.gov/patents/search#heading-10" TargetMode="External"/><Relationship Id="rId4" Type="http://schemas.openxmlformats.org/officeDocument/2006/relationships/hyperlink" Target="https://www.uspto.gov/patents/search#heading-4" TargetMode="External"/><Relationship Id="rId9" Type="http://schemas.openxmlformats.org/officeDocument/2006/relationships/hyperlink" Target="https://www.uspto.gov/patents/search#heading-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0"/>
            <a:ext cx="7772400" cy="4031873"/>
          </a:xfrm>
          <a:prstGeom prst="rect">
            <a:avLst/>
          </a:prstGeom>
        </p:spPr>
        <p:txBody>
          <a:bodyPr wrap="square">
            <a:spAutoFit/>
          </a:bodyPr>
          <a:lstStyle/>
          <a:p>
            <a:r>
              <a:rPr lang="en-US" sz="3200" b="1" dirty="0"/>
              <a:t>A patent is an exclusive right granted for an invention, which is a product or a process that provides, in general, a new way of doing something, or offers a new technical solution to a problem. To get a patent, technical information about the invention must be disclosed to the public in a patent application.</a:t>
            </a:r>
          </a:p>
        </p:txBody>
      </p:sp>
      <p:sp>
        <p:nvSpPr>
          <p:cNvPr id="3" name="Rectangle 2"/>
          <p:cNvSpPr/>
          <p:nvPr/>
        </p:nvSpPr>
        <p:spPr>
          <a:xfrm>
            <a:off x="2819400" y="802259"/>
            <a:ext cx="31242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4000" b="1" dirty="0" smtClean="0">
                <a:solidFill>
                  <a:srgbClr val="FF0000"/>
                </a:solidFill>
              </a:rPr>
              <a:t>PATENT </a:t>
            </a:r>
            <a:endParaRPr lang="en-IN" sz="4000" dirty="0">
              <a:solidFill>
                <a:srgbClr val="FF0000"/>
              </a:solidFill>
            </a:endParaRPr>
          </a:p>
        </p:txBody>
      </p:sp>
    </p:spTree>
    <p:extLst>
      <p:ext uri="{BB962C8B-B14F-4D97-AF65-F5344CB8AC3E}">
        <p14:creationId xmlns:p14="http://schemas.microsoft.com/office/powerpoint/2010/main" val="117178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001000" cy="55092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en-US" dirty="0"/>
          </a:p>
          <a:p>
            <a:r>
              <a:rPr lang="en-US" sz="2800" b="1" dirty="0">
                <a:solidFill>
                  <a:srgbClr val="FF0000"/>
                </a:solidFill>
                <a:hlinkClick r:id="rId2"/>
              </a:rPr>
              <a:t>What kind of protection does a patent offer?</a:t>
            </a:r>
            <a:endParaRPr lang="en-US" sz="2800" b="1" dirty="0">
              <a:solidFill>
                <a:srgbClr val="FF0000"/>
              </a:solidFill>
            </a:endParaRPr>
          </a:p>
          <a:p>
            <a:endParaRPr lang="en-US" dirty="0"/>
          </a:p>
          <a:p>
            <a:pPr algn="just"/>
            <a:r>
              <a:rPr lang="en-US" sz="3200" b="1" dirty="0"/>
              <a:t>In principle, the patent owner has the exclusive right to prevent or stop others from commercially exploiting the patented invention. In other words, patent protection means that the invention cannot be commercially made, used, distributed, imported or sold by others without the patent owner's consent.</a:t>
            </a:r>
          </a:p>
        </p:txBody>
      </p:sp>
    </p:spTree>
    <p:extLst>
      <p:ext uri="{BB962C8B-B14F-4D97-AF65-F5344CB8AC3E}">
        <p14:creationId xmlns:p14="http://schemas.microsoft.com/office/powerpoint/2010/main" val="138129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077200" cy="5539978"/>
          </a:xfrm>
          <a:prstGeom prst="rect">
            <a:avLst/>
          </a:prstGeom>
        </p:spPr>
        <p:txBody>
          <a:bodyPr wrap="square">
            <a:spAutoFit/>
          </a:bodyPr>
          <a:lstStyle/>
          <a:p>
            <a:pPr algn="just"/>
            <a:endParaRPr lang="en-US" dirty="0"/>
          </a:p>
          <a:p>
            <a:pPr algn="just"/>
            <a:r>
              <a:rPr lang="en-US" sz="2800" b="1" dirty="0">
                <a:hlinkClick r:id="rId2"/>
              </a:rPr>
              <a:t>Is a patent valid in every country?</a:t>
            </a:r>
            <a:endParaRPr lang="en-US" sz="2800" b="1" dirty="0"/>
          </a:p>
          <a:p>
            <a:pPr algn="just"/>
            <a:r>
              <a:rPr lang="en-US" sz="2800" b="1" dirty="0"/>
              <a:t>Patents are territorial rights. In general, the exclusive rights are only applicable in the country or region in which a patent has been filed and granted, in accordance with the law of that country or region.</a:t>
            </a:r>
          </a:p>
          <a:p>
            <a:pPr algn="just"/>
            <a:endParaRPr lang="en-US" sz="2800" b="1" dirty="0" smtClean="0">
              <a:hlinkClick r:id="rId3"/>
            </a:endParaRPr>
          </a:p>
          <a:p>
            <a:pPr algn="just"/>
            <a:endParaRPr lang="en-US" sz="2800" b="1" dirty="0">
              <a:hlinkClick r:id="rId3"/>
            </a:endParaRPr>
          </a:p>
          <a:p>
            <a:pPr algn="just"/>
            <a:r>
              <a:rPr lang="en-US" sz="2800" b="1" dirty="0" smtClean="0">
                <a:hlinkClick r:id="rId3"/>
              </a:rPr>
              <a:t>How </a:t>
            </a:r>
            <a:r>
              <a:rPr lang="en-US" sz="2800" b="1" dirty="0">
                <a:hlinkClick r:id="rId3"/>
              </a:rPr>
              <a:t>long does a patent last?</a:t>
            </a:r>
            <a:endParaRPr lang="en-US" sz="2800" b="1" dirty="0"/>
          </a:p>
          <a:p>
            <a:pPr algn="just"/>
            <a:r>
              <a:rPr lang="en-US" sz="2800" b="1" dirty="0"/>
              <a:t>The protection is granted for a limited period, generally 20 years from the filing date of the application.</a:t>
            </a:r>
            <a:endParaRPr lang="en-US" sz="2800" b="1" dirty="0">
              <a:effectLst/>
            </a:endParaRPr>
          </a:p>
        </p:txBody>
      </p:sp>
    </p:spTree>
    <p:extLst>
      <p:ext uri="{BB962C8B-B14F-4D97-AF65-F5344CB8AC3E}">
        <p14:creationId xmlns:p14="http://schemas.microsoft.com/office/powerpoint/2010/main" val="320034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267"/>
          <a:stretch/>
        </p:blipFill>
        <p:spPr bwMode="auto">
          <a:xfrm>
            <a:off x="2133600" y="785813"/>
            <a:ext cx="5029200" cy="506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12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7010400" cy="4247317"/>
          </a:xfrm>
          <a:prstGeom prst="rect">
            <a:avLst/>
          </a:prstGeom>
        </p:spPr>
        <p:txBody>
          <a:bodyPr wrap="square">
            <a:spAutoFit/>
          </a:bodyPr>
          <a:lstStyle/>
          <a:p>
            <a:r>
              <a:rPr lang="en-US" dirty="0"/>
              <a:t>Patents may be searched using the following resources:</a:t>
            </a:r>
          </a:p>
          <a:p>
            <a:r>
              <a:rPr lang="en-US" b="1" dirty="0">
                <a:hlinkClick r:id="rId2"/>
              </a:rPr>
              <a:t>Patent Public </a:t>
            </a:r>
            <a:r>
              <a:rPr lang="en-US" b="1" dirty="0" smtClean="0">
                <a:hlinkClick r:id="rId2"/>
              </a:rPr>
              <a:t>Search</a:t>
            </a:r>
            <a:endParaRPr lang="en-US" b="1" dirty="0"/>
          </a:p>
          <a:p>
            <a:r>
              <a:rPr lang="en-US" b="1" dirty="0">
                <a:hlinkClick r:id="rId3"/>
              </a:rPr>
              <a:t>USPTO Patent Full-Text and Image Database (</a:t>
            </a:r>
            <a:r>
              <a:rPr lang="en-US" b="1" dirty="0" err="1">
                <a:hlinkClick r:id="rId3"/>
              </a:rPr>
              <a:t>PatFT</a:t>
            </a:r>
            <a:r>
              <a:rPr lang="en-US" b="1" dirty="0">
                <a:hlinkClick r:id="rId3"/>
              </a:rPr>
              <a:t>)</a:t>
            </a:r>
            <a:endParaRPr lang="en-US" b="1" dirty="0"/>
          </a:p>
          <a:p>
            <a:r>
              <a:rPr lang="en-US" b="1" dirty="0">
                <a:hlinkClick r:id="rId2"/>
              </a:rPr>
              <a:t>USPTO Patent Application Full-Text and Image Database (</a:t>
            </a:r>
            <a:r>
              <a:rPr lang="en-US" b="1" dirty="0" err="1">
                <a:hlinkClick r:id="rId2"/>
              </a:rPr>
              <a:t>AppFT</a:t>
            </a:r>
            <a:r>
              <a:rPr lang="en-US" b="1" dirty="0">
                <a:hlinkClick r:id="rId2"/>
              </a:rPr>
              <a:t>)</a:t>
            </a:r>
            <a:endParaRPr lang="en-US" b="1" dirty="0"/>
          </a:p>
          <a:p>
            <a:r>
              <a:rPr lang="en-US" b="1" dirty="0">
                <a:hlinkClick r:id="rId2"/>
              </a:rPr>
              <a:t>Global Dossier</a:t>
            </a:r>
            <a:endParaRPr lang="en-US" b="1" dirty="0"/>
          </a:p>
          <a:p>
            <a:r>
              <a:rPr lang="en-US" b="1" dirty="0">
                <a:hlinkClick r:id="rId4"/>
              </a:rPr>
              <a:t>Patent Application Information Retrieval (PAIR)</a:t>
            </a:r>
            <a:endParaRPr lang="en-US" b="1" dirty="0"/>
          </a:p>
          <a:p>
            <a:r>
              <a:rPr lang="en-US" b="1" dirty="0">
                <a:hlinkClick r:id="rId5"/>
              </a:rPr>
              <a:t>Public Search Facility</a:t>
            </a:r>
            <a:endParaRPr lang="en-US" b="1" dirty="0"/>
          </a:p>
          <a:p>
            <a:r>
              <a:rPr lang="en-US" b="1" dirty="0">
                <a:hlinkClick r:id="rId6"/>
              </a:rPr>
              <a:t>Patent and Trademark Resource Centers (PTRCs)</a:t>
            </a:r>
            <a:endParaRPr lang="en-US" b="1" dirty="0"/>
          </a:p>
          <a:p>
            <a:r>
              <a:rPr lang="en-US" b="1" dirty="0">
                <a:hlinkClick r:id="rId7"/>
              </a:rPr>
              <a:t>Patent Official Gazette</a:t>
            </a:r>
            <a:endParaRPr lang="en-US" b="1" dirty="0"/>
          </a:p>
          <a:p>
            <a:r>
              <a:rPr lang="en-US" b="1" dirty="0">
                <a:hlinkClick r:id="rId8"/>
              </a:rPr>
              <a:t>Common Citation Document (CCD)</a:t>
            </a:r>
            <a:endParaRPr lang="en-US" b="1" dirty="0"/>
          </a:p>
          <a:p>
            <a:r>
              <a:rPr lang="en-US" b="1" dirty="0">
                <a:hlinkClick r:id="rId9"/>
              </a:rPr>
              <a:t>Search International Patent Offices</a:t>
            </a:r>
            <a:endParaRPr lang="en-US" b="1" dirty="0"/>
          </a:p>
          <a:p>
            <a:r>
              <a:rPr lang="en-US" b="1" dirty="0">
                <a:hlinkClick r:id="rId10"/>
              </a:rPr>
              <a:t>Search Published Sequences</a:t>
            </a:r>
            <a:endParaRPr lang="en-US" b="1" dirty="0"/>
          </a:p>
          <a:p>
            <a:r>
              <a:rPr lang="en-US" b="1" dirty="0">
                <a:hlinkClick r:id="rId11"/>
              </a:rPr>
              <a:t>Patent Assignment Search</a:t>
            </a:r>
            <a:endParaRPr lang="en-US" b="1" dirty="0"/>
          </a:p>
          <a:p>
            <a:r>
              <a:rPr lang="en-US" b="1" dirty="0">
                <a:hlinkClick r:id="rId12"/>
              </a:rPr>
              <a:t>Patent Examination Data System (PEDS)</a:t>
            </a:r>
            <a:endParaRPr lang="en-US" b="1" dirty="0"/>
          </a:p>
        </p:txBody>
      </p:sp>
    </p:spTree>
    <p:extLst>
      <p:ext uri="{BB962C8B-B14F-4D97-AF65-F5344CB8AC3E}">
        <p14:creationId xmlns:p14="http://schemas.microsoft.com/office/powerpoint/2010/main" val="297023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66800"/>
            <a:ext cx="6858000" cy="369332"/>
          </a:xfrm>
          <a:prstGeom prst="rect">
            <a:avLst/>
          </a:prstGeom>
        </p:spPr>
        <p:txBody>
          <a:bodyPr wrap="square">
            <a:spAutoFit/>
          </a:bodyPr>
          <a:lstStyle/>
          <a:p>
            <a:r>
              <a:rPr lang="en-IN" dirty="0"/>
              <a:t>https://ipindiaservices.gov.in/publicsearch</a:t>
            </a:r>
          </a:p>
        </p:txBody>
      </p:sp>
      <p:sp>
        <p:nvSpPr>
          <p:cNvPr id="3" name="Rectangle 2"/>
          <p:cNvSpPr/>
          <p:nvPr/>
        </p:nvSpPr>
        <p:spPr>
          <a:xfrm>
            <a:off x="1033494" y="1600200"/>
            <a:ext cx="2989921" cy="369332"/>
          </a:xfrm>
          <a:prstGeom prst="rect">
            <a:avLst/>
          </a:prstGeom>
        </p:spPr>
        <p:txBody>
          <a:bodyPr wrap="none">
            <a:spAutoFit/>
          </a:bodyPr>
          <a:lstStyle/>
          <a:p>
            <a:r>
              <a:rPr lang="en-US" b="1" dirty="0"/>
              <a:t>(https://www.uspto.gov/)</a:t>
            </a:r>
            <a:endParaRPr lang="en-IN" dirty="0"/>
          </a:p>
        </p:txBody>
      </p:sp>
    </p:spTree>
    <p:extLst>
      <p:ext uri="{BB962C8B-B14F-4D97-AF65-F5344CB8AC3E}">
        <p14:creationId xmlns:p14="http://schemas.microsoft.com/office/powerpoint/2010/main" val="1779757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125</TotalTime>
  <Words>284</Words>
  <Application>Microsoft Office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Austin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2006-08-16T00:00:00Z</dcterms:created>
  <dcterms:modified xsi:type="dcterms:W3CDTF">2022-09-14T06:15:56Z</dcterms:modified>
</cp:coreProperties>
</file>