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91" r:id="rId26"/>
    <p:sldId id="288" r:id="rId27"/>
    <p:sldId id="289" r:id="rId28"/>
    <p:sldId id="290" r:id="rId29"/>
    <p:sldId id="292" r:id="rId30"/>
    <p:sldId id="293" r:id="rId31"/>
    <p:sldId id="284" r:id="rId32"/>
    <p:sldId id="282" r:id="rId33"/>
    <p:sldId id="297" r:id="rId34"/>
    <p:sldId id="298" r:id="rId35"/>
    <p:sldId id="299" r:id="rId36"/>
    <p:sldId id="300" r:id="rId37"/>
    <p:sldId id="286" r:id="rId38"/>
    <p:sldId id="301" r:id="rId39"/>
    <p:sldId id="302" r:id="rId40"/>
    <p:sldId id="30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11/14/2022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11/14/2022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www.pewresearch.org/internet/2007/01/07/social-networking-websites-and-teens/#footnote1"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scribbr.com/chicago-style/book-citations/"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1600200"/>
            <a:ext cx="6797054" cy="1754326"/>
          </a:xfrm>
          <a:prstGeom prst="rect">
            <a:avLst/>
          </a:prstGeom>
          <a:noFill/>
        </p:spPr>
        <p:txBody>
          <a:bodyPr wrap="none" rtlCol="0">
            <a:spAutoFit/>
          </a:bodyPr>
          <a:lstStyle/>
          <a:p>
            <a:pPr algn="ctr"/>
            <a:r>
              <a:rPr lang="en-US" sz="5400" dirty="0" smtClean="0"/>
              <a:t>Unit3</a:t>
            </a:r>
          </a:p>
          <a:p>
            <a:pPr algn="ctr"/>
            <a:r>
              <a:rPr lang="en-US" sz="5400" dirty="0" smtClean="0"/>
              <a:t>Review of Literature</a:t>
            </a:r>
            <a:endParaRPr lang="en-IN" sz="5400" dirty="0"/>
          </a:p>
        </p:txBody>
      </p:sp>
    </p:spTree>
    <p:extLst>
      <p:ext uri="{BB962C8B-B14F-4D97-AF65-F5344CB8AC3E}">
        <p14:creationId xmlns:p14="http://schemas.microsoft.com/office/powerpoint/2010/main" val="353352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7696200" cy="5078313"/>
          </a:xfrm>
          <a:prstGeom prst="rect">
            <a:avLst/>
          </a:prstGeom>
        </p:spPr>
        <p:txBody>
          <a:bodyPr wrap="square">
            <a:spAutoFit/>
          </a:bodyPr>
          <a:lstStyle/>
          <a:p>
            <a:pPr algn="just"/>
            <a:r>
              <a:rPr lang="en-US" b="1" dirty="0"/>
              <a:t>There are many different types of literature reviews, each with its own approach, analysis, and purpose. </a:t>
            </a:r>
            <a:r>
              <a:rPr lang="en-US" b="1" dirty="0" smtClean="0"/>
              <a:t>The </a:t>
            </a:r>
            <a:r>
              <a:rPr lang="en-US" b="1" dirty="0"/>
              <a:t>following are some of the more common types of literature reviews.</a:t>
            </a:r>
          </a:p>
          <a:p>
            <a:pPr algn="just"/>
            <a:r>
              <a:rPr lang="en-US" b="1" dirty="0" smtClean="0"/>
              <a:t>The </a:t>
            </a:r>
            <a:r>
              <a:rPr lang="en-US" b="1" dirty="0">
                <a:solidFill>
                  <a:schemeClr val="bg2">
                    <a:lumMod val="50000"/>
                  </a:schemeClr>
                </a:solidFill>
              </a:rPr>
              <a:t>Systematic Review </a:t>
            </a:r>
            <a:r>
              <a:rPr lang="en-US" b="1" dirty="0"/>
              <a:t>is important to health care and medical trials, and other subjects where methodology and data are important. Through rigorous review and analysis of literature that meets a specific criteria, the systematic review identifies and compares answers to health care related questions. The systematic review may include </a:t>
            </a:r>
            <a:r>
              <a:rPr lang="en-US" b="1" dirty="0">
                <a:solidFill>
                  <a:schemeClr val="bg2">
                    <a:lumMod val="50000"/>
                  </a:schemeClr>
                </a:solidFill>
              </a:rPr>
              <a:t>meta-analysis and </a:t>
            </a:r>
            <a:r>
              <a:rPr lang="en-US" b="1" dirty="0" smtClean="0">
                <a:solidFill>
                  <a:schemeClr val="bg2">
                    <a:lumMod val="50000"/>
                  </a:schemeClr>
                </a:solidFill>
              </a:rPr>
              <a:t>meta-synthesis.</a:t>
            </a:r>
          </a:p>
          <a:p>
            <a:pPr algn="just"/>
            <a:endParaRPr lang="en-US" b="1" dirty="0"/>
          </a:p>
          <a:p>
            <a:pPr algn="just"/>
            <a:r>
              <a:rPr lang="en-US" b="1" dirty="0"/>
              <a:t>The </a:t>
            </a:r>
            <a:r>
              <a:rPr lang="en-US" b="1" dirty="0">
                <a:solidFill>
                  <a:schemeClr val="bg2">
                    <a:lumMod val="50000"/>
                  </a:schemeClr>
                </a:solidFill>
              </a:rPr>
              <a:t>Quantitative or Qualitative Meta-analysis</a:t>
            </a:r>
            <a:r>
              <a:rPr lang="en-US" b="1" dirty="0"/>
              <a:t> Review can both make up the whole or part of systematic review(s). Both are thorough and comprehensive in condensing and making sense of a large body of research. The quantitative meta-analysis reviews quantitative research, is objective, and includes statistical analysis. The qualitative meta-analysis reviews qualitative research, is subjective (or evaluative, or interpretive), and identifies new themes or concepts.</a:t>
            </a:r>
          </a:p>
        </p:txBody>
      </p:sp>
    </p:spTree>
    <p:extLst>
      <p:ext uri="{BB962C8B-B14F-4D97-AF65-F5344CB8AC3E}">
        <p14:creationId xmlns:p14="http://schemas.microsoft.com/office/powerpoint/2010/main" val="2027128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143000"/>
            <a:ext cx="7543800" cy="1200329"/>
          </a:xfrm>
          <a:prstGeom prst="rect">
            <a:avLst/>
          </a:prstGeom>
        </p:spPr>
        <p:txBody>
          <a:bodyPr wrap="square">
            <a:spAutoFit/>
          </a:bodyPr>
          <a:lstStyle/>
          <a:p>
            <a:pPr algn="just"/>
            <a:r>
              <a:rPr lang="en-US" b="1" dirty="0">
                <a:solidFill>
                  <a:schemeClr val="bg2">
                    <a:lumMod val="50000"/>
                  </a:schemeClr>
                </a:solidFill>
              </a:rPr>
              <a:t>Narrative Review </a:t>
            </a:r>
            <a:r>
              <a:rPr lang="en-US" b="1" dirty="0"/>
              <a:t>often appears as a chapter in a thesis or dissertation. It describes what related research has already been conducted, how it informs the thesis, and how the thesis fits into the research in the field.</a:t>
            </a:r>
            <a:endParaRPr lang="en-IN" b="1" dirty="0"/>
          </a:p>
        </p:txBody>
      </p:sp>
      <p:sp>
        <p:nvSpPr>
          <p:cNvPr id="3" name="Rectangle 2"/>
          <p:cNvSpPr/>
          <p:nvPr/>
        </p:nvSpPr>
        <p:spPr>
          <a:xfrm>
            <a:off x="914400" y="2596828"/>
            <a:ext cx="7543800" cy="2862322"/>
          </a:xfrm>
          <a:prstGeom prst="rect">
            <a:avLst/>
          </a:prstGeom>
        </p:spPr>
        <p:txBody>
          <a:bodyPr wrap="square">
            <a:spAutoFit/>
          </a:bodyPr>
          <a:lstStyle/>
          <a:p>
            <a:pPr algn="just"/>
            <a:r>
              <a:rPr lang="en-US" b="1" dirty="0"/>
              <a:t>The </a:t>
            </a:r>
            <a:r>
              <a:rPr lang="en-US" b="1" dirty="0">
                <a:solidFill>
                  <a:schemeClr val="bg2">
                    <a:lumMod val="50000"/>
                  </a:schemeClr>
                </a:solidFill>
              </a:rPr>
              <a:t>Critical Review</a:t>
            </a:r>
            <a:r>
              <a:rPr lang="en-US" b="1" dirty="0"/>
              <a:t> is like a literature review, but requires a more detailed examination of the literature, in order to compare and evaluate a number of perspectives</a:t>
            </a:r>
            <a:r>
              <a:rPr lang="en-US" b="1" dirty="0" smtClean="0"/>
              <a:t>.</a:t>
            </a:r>
          </a:p>
          <a:p>
            <a:pPr algn="just"/>
            <a:endParaRPr lang="en-US" b="1" dirty="0"/>
          </a:p>
          <a:p>
            <a:pPr algn="just"/>
            <a:r>
              <a:rPr lang="en-US" b="1" dirty="0"/>
              <a:t>The </a:t>
            </a:r>
            <a:r>
              <a:rPr lang="en-US" b="1" dirty="0">
                <a:solidFill>
                  <a:schemeClr val="bg2">
                    <a:lumMod val="50000"/>
                  </a:schemeClr>
                </a:solidFill>
              </a:rPr>
              <a:t>Scoping Review </a:t>
            </a:r>
            <a:r>
              <a:rPr lang="en-US" b="1" dirty="0"/>
              <a:t>is often used at the beginning of an article, dissertation or research proposal. It is conducted before the research begins, and sets the stage for this research by highlighting gaps in the literature, and explaining the need for the research about to be conducted, which is presented in the remainder of the article</a:t>
            </a:r>
            <a:r>
              <a:rPr lang="en-US" b="1" dirty="0" smtClean="0"/>
              <a:t>.</a:t>
            </a:r>
            <a:endParaRPr lang="en-US" b="1" dirty="0"/>
          </a:p>
        </p:txBody>
      </p:sp>
    </p:spTree>
    <p:extLst>
      <p:ext uri="{BB962C8B-B14F-4D97-AF65-F5344CB8AC3E}">
        <p14:creationId xmlns:p14="http://schemas.microsoft.com/office/powerpoint/2010/main" val="105946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018" y="914400"/>
            <a:ext cx="7772400" cy="5078313"/>
          </a:xfrm>
          <a:prstGeom prst="rect">
            <a:avLst/>
          </a:prstGeom>
        </p:spPr>
        <p:txBody>
          <a:bodyPr wrap="square">
            <a:spAutoFit/>
          </a:bodyPr>
          <a:lstStyle/>
          <a:p>
            <a:pPr algn="just"/>
            <a:r>
              <a:rPr lang="en-US" b="1" dirty="0"/>
              <a:t>The </a:t>
            </a:r>
            <a:r>
              <a:rPr lang="en-US" b="1" dirty="0">
                <a:solidFill>
                  <a:schemeClr val="bg2">
                    <a:lumMod val="50000"/>
                  </a:schemeClr>
                </a:solidFill>
              </a:rPr>
              <a:t>Conceptual </a:t>
            </a:r>
            <a:r>
              <a:rPr lang="en-US" b="1" dirty="0" smtClean="0">
                <a:solidFill>
                  <a:schemeClr val="bg2">
                    <a:lumMod val="50000"/>
                  </a:schemeClr>
                </a:solidFill>
              </a:rPr>
              <a:t>Review </a:t>
            </a:r>
            <a:r>
              <a:rPr lang="en-US" b="1" dirty="0"/>
              <a:t>g</a:t>
            </a:r>
            <a:r>
              <a:rPr lang="en-US" b="1" dirty="0" smtClean="0"/>
              <a:t>uided </a:t>
            </a:r>
            <a:r>
              <a:rPr lang="en-US" b="1" dirty="0"/>
              <a:t>by an understanding of basic issues rather than a research methodology, the writer of </a:t>
            </a:r>
            <a:r>
              <a:rPr lang="en-US" b="1" dirty="0" smtClean="0"/>
              <a:t>a conceptual </a:t>
            </a:r>
            <a:r>
              <a:rPr lang="en-US" b="1" dirty="0"/>
              <a:t>literature review is looking for key factors, </a:t>
            </a:r>
            <a:r>
              <a:rPr lang="en-US" b="1" dirty="0">
                <a:solidFill>
                  <a:srgbClr val="C00000"/>
                </a:solidFill>
              </a:rPr>
              <a:t>concepts or variables and the </a:t>
            </a:r>
            <a:r>
              <a:rPr lang="en-US" b="1" dirty="0" smtClean="0">
                <a:solidFill>
                  <a:srgbClr val="C00000"/>
                </a:solidFill>
              </a:rPr>
              <a:t>presumed relationship </a:t>
            </a:r>
            <a:r>
              <a:rPr lang="en-US" b="1" dirty="0">
                <a:solidFill>
                  <a:srgbClr val="C00000"/>
                </a:solidFill>
              </a:rPr>
              <a:t>between them.</a:t>
            </a:r>
            <a:r>
              <a:rPr lang="en-US" b="1" dirty="0"/>
              <a:t> The goal of the conceptual literature review is to </a:t>
            </a:r>
            <a:r>
              <a:rPr lang="en-US" b="1" dirty="0">
                <a:solidFill>
                  <a:srgbClr val="C00000"/>
                </a:solidFill>
              </a:rPr>
              <a:t>categorize and describe</a:t>
            </a:r>
            <a:br>
              <a:rPr lang="en-US" b="1" dirty="0">
                <a:solidFill>
                  <a:srgbClr val="C00000"/>
                </a:solidFill>
              </a:rPr>
            </a:br>
            <a:r>
              <a:rPr lang="en-US" b="1" dirty="0">
                <a:solidFill>
                  <a:srgbClr val="C00000"/>
                </a:solidFill>
              </a:rPr>
              <a:t>concepts relevant to the study or topic and outline a relationship between them, including </a:t>
            </a:r>
            <a:r>
              <a:rPr lang="en-US" b="1" dirty="0" smtClean="0">
                <a:solidFill>
                  <a:srgbClr val="C00000"/>
                </a:solidFill>
              </a:rPr>
              <a:t>relevant theory </a:t>
            </a:r>
            <a:r>
              <a:rPr lang="en-US" b="1" dirty="0">
                <a:solidFill>
                  <a:srgbClr val="C00000"/>
                </a:solidFill>
              </a:rPr>
              <a:t>and empirical research.</a:t>
            </a:r>
            <a:endParaRPr lang="en-IN" b="1" dirty="0">
              <a:solidFill>
                <a:srgbClr val="C00000"/>
              </a:solidFill>
            </a:endParaRPr>
          </a:p>
          <a:p>
            <a:r>
              <a:rPr lang="en-US" b="1" dirty="0" smtClean="0"/>
              <a:t>Example: Education policy,</a:t>
            </a:r>
            <a:r>
              <a:rPr lang="en-US" b="1" dirty="0"/>
              <a:t> The formality of learning science in everyday </a:t>
            </a:r>
            <a:r>
              <a:rPr lang="en-US" b="1" dirty="0" smtClean="0"/>
              <a:t>life.</a:t>
            </a:r>
          </a:p>
          <a:p>
            <a:endParaRPr lang="en-US" dirty="0" smtClean="0"/>
          </a:p>
          <a:p>
            <a:endParaRPr lang="en-US" dirty="0" smtClean="0"/>
          </a:p>
          <a:p>
            <a:endParaRPr lang="en-US" dirty="0" smtClean="0"/>
          </a:p>
          <a:p>
            <a:pPr algn="just"/>
            <a:r>
              <a:rPr lang="en-US" b="1" dirty="0" smtClean="0"/>
              <a:t>The </a:t>
            </a:r>
            <a:r>
              <a:rPr lang="en-US" b="1" dirty="0">
                <a:solidFill>
                  <a:schemeClr val="bg2">
                    <a:lumMod val="50000"/>
                  </a:schemeClr>
                </a:solidFill>
              </a:rPr>
              <a:t>State-of-the-Art Review</a:t>
            </a:r>
            <a:r>
              <a:rPr lang="en-US" b="1" dirty="0"/>
              <a:t> is conducted periodically, with a focus on the most recent research. It describes what is currently known, understood, or agreed upon regarding the research topic, and highlights where are there still disagreements</a:t>
            </a:r>
            <a:r>
              <a:rPr lang="en-US" b="1" dirty="0" smtClean="0"/>
              <a:t>.</a:t>
            </a:r>
            <a:r>
              <a:rPr lang="en-US" i="1" dirty="0"/>
              <a:t> </a:t>
            </a:r>
            <a:endParaRPr lang="en-US" i="1" dirty="0" smtClean="0"/>
          </a:p>
          <a:p>
            <a:pPr algn="just"/>
            <a:r>
              <a:rPr lang="en-US" b="1" i="1" dirty="0" smtClean="0">
                <a:solidFill>
                  <a:srgbClr val="C00000"/>
                </a:solidFill>
              </a:rPr>
              <a:t>considers </a:t>
            </a:r>
            <a:r>
              <a:rPr lang="en-US" b="1" i="1" dirty="0">
                <a:solidFill>
                  <a:srgbClr val="C00000"/>
                </a:solidFill>
              </a:rPr>
              <a:t>mainly the most current research in a given area or concerning a given topic</a:t>
            </a:r>
            <a:endParaRPr lang="en-US" b="1" dirty="0">
              <a:solidFill>
                <a:srgbClr val="C00000"/>
              </a:solidFill>
            </a:endParaRPr>
          </a:p>
        </p:txBody>
      </p:sp>
    </p:spTree>
    <p:extLst>
      <p:ext uri="{BB962C8B-B14F-4D97-AF65-F5344CB8AC3E}">
        <p14:creationId xmlns:p14="http://schemas.microsoft.com/office/powerpoint/2010/main" val="92013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90600"/>
            <a:ext cx="8001000" cy="5355312"/>
          </a:xfrm>
          <a:prstGeom prst="rect">
            <a:avLst/>
          </a:prstGeom>
        </p:spPr>
        <p:txBody>
          <a:bodyPr wrap="square">
            <a:spAutoFit/>
          </a:bodyPr>
          <a:lstStyle/>
          <a:p>
            <a:r>
              <a:rPr lang="en-US" b="1" dirty="0">
                <a:solidFill>
                  <a:schemeClr val="bg2">
                    <a:lumMod val="50000"/>
                  </a:schemeClr>
                </a:solidFill>
              </a:rPr>
              <a:t>Exploratory</a:t>
            </a:r>
            <a:r>
              <a:rPr lang="en-US" dirty="0"/>
              <a:t/>
            </a:r>
            <a:br>
              <a:rPr lang="en-US" dirty="0"/>
            </a:br>
            <a:r>
              <a:rPr lang="en-US" b="1" dirty="0"/>
              <a:t>The purpose of an exploratory review is to provide a broad approach to the topic area. The aim </a:t>
            </a:r>
            <a:r>
              <a:rPr lang="en-US" b="1" dirty="0" smtClean="0"/>
              <a:t>is breadth </a:t>
            </a:r>
            <a:r>
              <a:rPr lang="en-US" b="1" dirty="0"/>
              <a:t>rather than depth and to get a general feel for the size of the topic area. A graduate </a:t>
            </a:r>
            <a:r>
              <a:rPr lang="en-US" b="1" dirty="0" smtClean="0"/>
              <a:t>student might </a:t>
            </a:r>
            <a:r>
              <a:rPr lang="en-US" b="1" dirty="0"/>
              <a:t>do an exploratory review of the literature before beginning a more comprehensive </a:t>
            </a:r>
            <a:r>
              <a:rPr lang="en-US" b="1" dirty="0" smtClean="0"/>
              <a:t>one.</a:t>
            </a:r>
            <a:r>
              <a:rPr lang="en-IN" b="1" dirty="0"/>
              <a:t> </a:t>
            </a:r>
            <a:endParaRPr lang="en-IN" b="1" dirty="0" smtClean="0"/>
          </a:p>
          <a:p>
            <a:r>
              <a:rPr lang="en-IN" b="1" dirty="0" smtClean="0"/>
              <a:t>e.g. University </a:t>
            </a:r>
            <a:r>
              <a:rPr lang="en-IN" b="1" dirty="0"/>
              <a:t>research </a:t>
            </a:r>
            <a:r>
              <a:rPr lang="en-IN" b="1" dirty="0" smtClean="0"/>
              <a:t>management, </a:t>
            </a:r>
            <a:r>
              <a:rPr lang="en-US" b="1" dirty="0"/>
              <a:t>An exploratory review of design principles in constructivist gaming learning </a:t>
            </a:r>
            <a:r>
              <a:rPr lang="en-US" b="1" dirty="0" smtClean="0"/>
              <a:t>environments.</a:t>
            </a:r>
            <a:r>
              <a:rPr lang="en-US" dirty="0"/>
              <a:t> </a:t>
            </a:r>
            <a:endParaRPr lang="en-US" dirty="0" smtClean="0"/>
          </a:p>
          <a:p>
            <a:endParaRPr lang="en-US" b="1" dirty="0" smtClean="0">
              <a:solidFill>
                <a:schemeClr val="bg2">
                  <a:lumMod val="50000"/>
                </a:schemeClr>
              </a:solidFill>
            </a:endParaRPr>
          </a:p>
          <a:p>
            <a:r>
              <a:rPr lang="en-US" b="1" dirty="0" smtClean="0">
                <a:solidFill>
                  <a:schemeClr val="bg2">
                    <a:lumMod val="50000"/>
                  </a:schemeClr>
                </a:solidFill>
              </a:rPr>
              <a:t>Empirical</a:t>
            </a:r>
            <a:endParaRPr lang="en-US" dirty="0" smtClean="0">
              <a:solidFill>
                <a:schemeClr val="bg2">
                  <a:lumMod val="50000"/>
                </a:schemeClr>
              </a:solidFill>
            </a:endParaRPr>
          </a:p>
          <a:p>
            <a:r>
              <a:rPr lang="en-US" b="1" dirty="0" smtClean="0"/>
              <a:t>An </a:t>
            </a:r>
            <a:r>
              <a:rPr lang="en-US" b="1" dirty="0"/>
              <a:t>empirical literature review collects, creates, arranges, and analyzes numeric data reflecting </a:t>
            </a:r>
            <a:r>
              <a:rPr lang="en-US" b="1" dirty="0" smtClean="0"/>
              <a:t>the frequency </a:t>
            </a:r>
            <a:r>
              <a:rPr lang="en-US" b="1" dirty="0"/>
              <a:t>of themes, topics, authors and/or methods found in existing literature. Empirical literature</a:t>
            </a:r>
            <a:br>
              <a:rPr lang="en-US" b="1" dirty="0"/>
            </a:br>
            <a:r>
              <a:rPr lang="en-US" b="1" dirty="0"/>
              <a:t>reviews present their summaries in quantifiable terms using descriptive and inferential statistics.</a:t>
            </a:r>
            <a:br>
              <a:rPr lang="en-US" b="1" dirty="0"/>
            </a:br>
            <a:r>
              <a:rPr lang="en-US" b="1" dirty="0"/>
              <a:t>Examples of an Empirical </a:t>
            </a:r>
            <a:r>
              <a:rPr lang="en-US" b="1" dirty="0" smtClean="0"/>
              <a:t>Review: Impediments </a:t>
            </a:r>
            <a:r>
              <a:rPr lang="en-US" b="1" dirty="0"/>
              <a:t>of e-learning adoption in higher learning institutions of Tanzania: An </a:t>
            </a:r>
            <a:r>
              <a:rPr lang="en-US" b="1" dirty="0" smtClean="0"/>
              <a:t>empirical review</a:t>
            </a:r>
            <a:r>
              <a:rPr lang="en-US" b="1" dirty="0"/>
              <a:t/>
            </a:r>
            <a:br>
              <a:rPr lang="en-US" b="1" dirty="0"/>
            </a:br>
            <a:r>
              <a:rPr lang="en-US" b="1" dirty="0"/>
              <a:t/>
            </a:r>
            <a:br>
              <a:rPr lang="en-US" b="1" dirty="0"/>
            </a:br>
            <a:endParaRPr lang="en-IN" b="1" dirty="0"/>
          </a:p>
        </p:txBody>
      </p:sp>
    </p:spTree>
    <p:extLst>
      <p:ext uri="{BB962C8B-B14F-4D97-AF65-F5344CB8AC3E}">
        <p14:creationId xmlns:p14="http://schemas.microsoft.com/office/powerpoint/2010/main" val="1327747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899" y="914400"/>
            <a:ext cx="2967479" cy="461665"/>
          </a:xfrm>
          <a:prstGeom prst="rect">
            <a:avLst/>
          </a:prstGeom>
        </p:spPr>
        <p:txBody>
          <a:bodyPr wrap="none">
            <a:spAutoFit/>
          </a:bodyPr>
          <a:lstStyle/>
          <a:p>
            <a:r>
              <a:rPr lang="en-IN" sz="2400" b="1" dirty="0" smtClean="0">
                <a:solidFill>
                  <a:schemeClr val="bg2">
                    <a:lumMod val="50000"/>
                  </a:schemeClr>
                </a:solidFill>
              </a:rPr>
              <a:t> </a:t>
            </a:r>
            <a:r>
              <a:rPr lang="en-IN" sz="2400" b="1" dirty="0">
                <a:solidFill>
                  <a:schemeClr val="bg2">
                    <a:lumMod val="50000"/>
                  </a:schemeClr>
                </a:solidFill>
              </a:rPr>
              <a:t>Is this plagiarism?</a:t>
            </a:r>
          </a:p>
        </p:txBody>
      </p:sp>
      <p:sp>
        <p:nvSpPr>
          <p:cNvPr id="5" name="Rectangle 4"/>
          <p:cNvSpPr/>
          <p:nvPr/>
        </p:nvSpPr>
        <p:spPr>
          <a:xfrm>
            <a:off x="471055" y="1389920"/>
            <a:ext cx="8215745" cy="4308872"/>
          </a:xfrm>
          <a:prstGeom prst="rect">
            <a:avLst/>
          </a:prstGeom>
        </p:spPr>
        <p:txBody>
          <a:bodyPr wrap="square">
            <a:spAutoFit/>
          </a:bodyPr>
          <a:lstStyle/>
          <a:p>
            <a:r>
              <a:rPr lang="en-US" b="1" dirty="0" smtClean="0"/>
              <a:t>Original source</a:t>
            </a:r>
            <a:r>
              <a:rPr lang="en-US" b="1" dirty="0"/>
              <a:t/>
            </a:r>
            <a:br>
              <a:rPr lang="en-US" b="1" dirty="0"/>
            </a:br>
            <a:r>
              <a:rPr lang="en-US" b="1" dirty="0"/>
              <a:t>In order to communicate effectively with other people, one must have </a:t>
            </a:r>
            <a:r>
              <a:rPr lang="en-US" b="1" dirty="0" smtClean="0"/>
              <a:t>a reasonably </a:t>
            </a:r>
            <a:r>
              <a:rPr lang="en-US" b="1" dirty="0"/>
              <a:t>accurate idea of what they do and do not know that is</a:t>
            </a:r>
            <a:br>
              <a:rPr lang="en-US" b="1" dirty="0"/>
            </a:br>
            <a:r>
              <a:rPr lang="en-US" b="1" dirty="0"/>
              <a:t>pertinent to the communication. Treating people as though they have</a:t>
            </a:r>
            <a:br>
              <a:rPr lang="en-US" b="1" dirty="0"/>
            </a:br>
            <a:r>
              <a:rPr lang="en-US" b="1" dirty="0"/>
              <a:t>knowledge that they do not have can result in miscommunication and</a:t>
            </a:r>
            <a:br>
              <a:rPr lang="en-US" b="1" dirty="0"/>
            </a:br>
            <a:r>
              <a:rPr lang="en-US" b="1" dirty="0"/>
              <a:t>perhaps embarrassment</a:t>
            </a:r>
            <a:r>
              <a:rPr lang="en-US" b="1" dirty="0" smtClean="0"/>
              <a:t>.</a:t>
            </a:r>
          </a:p>
          <a:p>
            <a:r>
              <a:rPr lang="en-US" sz="1400" b="1" dirty="0">
                <a:solidFill>
                  <a:srgbClr val="C00000"/>
                </a:solidFill>
              </a:rPr>
              <a:t/>
            </a:r>
            <a:br>
              <a:rPr lang="en-US" sz="1400" b="1" dirty="0">
                <a:solidFill>
                  <a:srgbClr val="C00000"/>
                </a:solidFill>
              </a:rPr>
            </a:br>
            <a:r>
              <a:rPr lang="en-US" sz="1400" b="1" dirty="0">
                <a:solidFill>
                  <a:srgbClr val="C00000"/>
                </a:solidFill>
              </a:rPr>
              <a:t>Nickerson, R. S. (1999). How we know - and sometimes misjudge </a:t>
            </a:r>
            <a:r>
              <a:rPr lang="en-US" sz="1400" b="1" dirty="0" smtClean="0">
                <a:solidFill>
                  <a:srgbClr val="C00000"/>
                </a:solidFill>
              </a:rPr>
              <a:t>– what others </a:t>
            </a:r>
            <a:r>
              <a:rPr lang="en-US" sz="1400" b="1" dirty="0">
                <a:solidFill>
                  <a:srgbClr val="C00000"/>
                </a:solidFill>
              </a:rPr>
              <a:t>know: Imputing one's own knowledge to others. Psychological </a:t>
            </a:r>
            <a:r>
              <a:rPr lang="en-US" sz="1400" b="1" dirty="0" smtClean="0">
                <a:solidFill>
                  <a:srgbClr val="C00000"/>
                </a:solidFill>
              </a:rPr>
              <a:t>Bulletin,125(6</a:t>
            </a:r>
            <a:r>
              <a:rPr lang="en-US" sz="1400" b="1" dirty="0">
                <a:solidFill>
                  <a:srgbClr val="C00000"/>
                </a:solidFill>
              </a:rPr>
              <a:t>), 737-759</a:t>
            </a:r>
            <a:r>
              <a:rPr lang="en-US" sz="1400" b="1" dirty="0" smtClean="0">
                <a:solidFill>
                  <a:srgbClr val="C00000"/>
                </a:solidFill>
              </a:rPr>
              <a:t>.</a:t>
            </a:r>
          </a:p>
          <a:p>
            <a:endParaRPr lang="en-US" dirty="0">
              <a:effectLst/>
            </a:endParaRPr>
          </a:p>
          <a:p>
            <a:r>
              <a:rPr lang="en-US" b="1" dirty="0"/>
              <a:t>Student’s own work</a:t>
            </a:r>
            <a:br>
              <a:rPr lang="en-US" b="1" dirty="0"/>
            </a:br>
            <a:r>
              <a:rPr lang="en-US" b="1" dirty="0"/>
              <a:t>Effective communication depends on a generally accurate knowledge</a:t>
            </a:r>
            <a:br>
              <a:rPr lang="en-US" b="1" dirty="0"/>
            </a:br>
            <a:r>
              <a:rPr lang="en-US" b="1" dirty="0"/>
              <a:t>of what the audience knows. If a speaker assumes too </a:t>
            </a:r>
            <a:r>
              <a:rPr lang="en-US" b="1" dirty="0" smtClean="0"/>
              <a:t>much knowledge </a:t>
            </a:r>
            <a:r>
              <a:rPr lang="en-US" b="1" dirty="0"/>
              <a:t>about the subject, the audience will either misunderstand </a:t>
            </a:r>
            <a:r>
              <a:rPr lang="en-US" b="1" dirty="0" smtClean="0"/>
              <a:t>or be </a:t>
            </a:r>
            <a:r>
              <a:rPr lang="en-US" b="1" dirty="0"/>
              <a:t>bewildered.</a:t>
            </a:r>
            <a:br>
              <a:rPr lang="en-US" b="1" dirty="0"/>
            </a:br>
            <a:endParaRPr lang="en-US" b="1" dirty="0">
              <a:effectLst/>
            </a:endParaRPr>
          </a:p>
        </p:txBody>
      </p:sp>
    </p:spTree>
    <p:extLst>
      <p:ext uri="{BB962C8B-B14F-4D97-AF65-F5344CB8AC3E}">
        <p14:creationId xmlns:p14="http://schemas.microsoft.com/office/powerpoint/2010/main" val="963299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1066800"/>
            <a:ext cx="4572000" cy="397031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r>
              <a:rPr lang="en-US" sz="2800" b="1" dirty="0"/>
              <a:t>Yes, this is plagiarism.</a:t>
            </a:r>
            <a:br>
              <a:rPr lang="en-US" sz="2800" b="1" dirty="0"/>
            </a:br>
            <a:r>
              <a:rPr lang="en-US" sz="2800" b="1" dirty="0"/>
              <a:t>Although the student paraphrased </a:t>
            </a:r>
            <a:r>
              <a:rPr lang="en-US" sz="2800" b="1" dirty="0" smtClean="0"/>
              <a:t>from the </a:t>
            </a:r>
            <a:r>
              <a:rPr lang="en-US" sz="2800" b="1" dirty="0"/>
              <a:t>original source, a citation must </a:t>
            </a:r>
            <a:r>
              <a:rPr lang="en-US" sz="2800" b="1" dirty="0" smtClean="0"/>
              <a:t>be provided </a:t>
            </a:r>
            <a:r>
              <a:rPr lang="en-US" sz="2800" b="1" dirty="0"/>
              <a:t>in text and a reference at </a:t>
            </a:r>
            <a:r>
              <a:rPr lang="en-US" sz="2800" b="1" dirty="0" smtClean="0"/>
              <a:t>the end </a:t>
            </a:r>
            <a:r>
              <a:rPr lang="en-US" sz="2800" b="1" dirty="0"/>
              <a:t>of their assignment.</a:t>
            </a:r>
            <a:br>
              <a:rPr lang="en-US" sz="2800" b="1" dirty="0"/>
            </a:br>
            <a:r>
              <a:rPr lang="en-US" sz="2800" b="1" dirty="0"/>
              <a:t>e.g. ...or be bewildered (Nickerson, 1999).</a:t>
            </a:r>
            <a:endParaRPr lang="en-US" sz="2800" b="1" dirty="0">
              <a:effectLst/>
            </a:endParaRPr>
          </a:p>
        </p:txBody>
      </p:sp>
    </p:spTree>
    <p:extLst>
      <p:ext uri="{BB962C8B-B14F-4D97-AF65-F5344CB8AC3E}">
        <p14:creationId xmlns:p14="http://schemas.microsoft.com/office/powerpoint/2010/main" val="1571243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7" y="766763"/>
            <a:ext cx="7553325"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929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1290638"/>
            <a:ext cx="690562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6046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7432964" cy="5632311"/>
          </a:xfrm>
          <a:prstGeom prst="rect">
            <a:avLst/>
          </a:prstGeom>
        </p:spPr>
        <p:txBody>
          <a:bodyPr wrap="square">
            <a:spAutoFit/>
          </a:bodyPr>
          <a:lstStyle/>
          <a:p>
            <a:pPr algn="just"/>
            <a:r>
              <a:rPr lang="en-US" b="1" dirty="0" smtClean="0"/>
              <a:t>Article1 </a:t>
            </a:r>
            <a:r>
              <a:rPr lang="en-US" b="1" dirty="0"/>
              <a:t/>
            </a:r>
            <a:br>
              <a:rPr lang="en-US" b="1" dirty="0"/>
            </a:br>
            <a:r>
              <a:rPr lang="en-US" b="1" dirty="0"/>
              <a:t>Sometimes we have to write long papers to treat a topic adequately, but </a:t>
            </a:r>
            <a:r>
              <a:rPr lang="en-US" b="1" dirty="0" smtClean="0"/>
              <a:t>much of </a:t>
            </a:r>
            <a:r>
              <a:rPr lang="en-US" b="1" dirty="0"/>
              <a:t>the time, it’s unnecessary: Papers often contain long introductions </a:t>
            </a:r>
            <a:r>
              <a:rPr lang="en-US" b="1" dirty="0" smtClean="0"/>
              <a:t>more suitable </a:t>
            </a:r>
            <a:r>
              <a:rPr lang="en-US" b="1" dirty="0"/>
              <a:t>for doctoral dissertations, apparently intended to provide evidence that</a:t>
            </a:r>
            <a:br>
              <a:rPr lang="en-US" b="1" dirty="0"/>
            </a:br>
            <a:r>
              <a:rPr lang="en-US" b="1" dirty="0"/>
              <a:t>the author is well-read...</a:t>
            </a:r>
            <a:br>
              <a:rPr lang="en-US" b="1" dirty="0"/>
            </a:br>
            <a:endParaRPr lang="en-US" b="1" dirty="0" smtClean="0"/>
          </a:p>
          <a:p>
            <a:pPr algn="just"/>
            <a:r>
              <a:rPr lang="en-US" b="1" dirty="0" err="1" smtClean="0"/>
              <a:t>Krashen</a:t>
            </a:r>
            <a:r>
              <a:rPr lang="en-US" b="1" dirty="0"/>
              <a:t>, S. (2013). Reading and vocabulary acquisition: Supporting </a:t>
            </a:r>
            <a:r>
              <a:rPr lang="en-US" b="1" dirty="0" smtClean="0"/>
              <a:t>Evidence and </a:t>
            </a:r>
            <a:r>
              <a:rPr lang="en-US" b="1" dirty="0"/>
              <a:t>some objections. Iranian Journal of Language Teaching Research, 1(1</a:t>
            </a:r>
            <a:r>
              <a:rPr lang="en-US" b="1" dirty="0" smtClean="0"/>
              <a:t>), 27-43.</a:t>
            </a:r>
          </a:p>
          <a:p>
            <a:endParaRPr lang="en-US" b="1" dirty="0"/>
          </a:p>
          <a:p>
            <a:r>
              <a:rPr lang="en-US" b="1" dirty="0"/>
              <a:t/>
            </a:r>
            <a:br>
              <a:rPr lang="en-US" b="1" dirty="0"/>
            </a:br>
            <a:r>
              <a:rPr lang="en-US" b="1" dirty="0"/>
              <a:t>Article </a:t>
            </a:r>
            <a:r>
              <a:rPr lang="en-US" b="1" dirty="0" smtClean="0"/>
              <a:t>2</a:t>
            </a:r>
            <a:r>
              <a:rPr lang="en-US" b="1" dirty="0"/>
              <a:t/>
            </a:r>
            <a:br>
              <a:rPr lang="en-US" b="1" dirty="0"/>
            </a:br>
            <a:r>
              <a:rPr lang="en-US" b="1" dirty="0"/>
              <a:t>Sometimes we have to write long papers, but most of the time, it </a:t>
            </a:r>
            <a:r>
              <a:rPr lang="en-US" b="1" dirty="0" smtClean="0"/>
              <a:t>is unnecessary</a:t>
            </a:r>
            <a:r>
              <a:rPr lang="en-US" b="1" dirty="0"/>
              <a:t>: the papers often contain long introductions more suitable </a:t>
            </a:r>
            <a:r>
              <a:rPr lang="en-US" b="1" dirty="0" smtClean="0"/>
              <a:t>for doctoral </a:t>
            </a:r>
            <a:r>
              <a:rPr lang="en-US" b="1" dirty="0"/>
              <a:t>dissertations or review “state of the art” papers apparently designed </a:t>
            </a:r>
            <a:r>
              <a:rPr lang="en-US" b="1" dirty="0" smtClean="0"/>
              <a:t>to provide </a:t>
            </a:r>
            <a:r>
              <a:rPr lang="en-US" b="1" dirty="0"/>
              <a:t>evidence that the author is </a:t>
            </a:r>
            <a:r>
              <a:rPr lang="en-US" b="1" dirty="0" smtClean="0"/>
              <a:t>well-read. </a:t>
            </a:r>
          </a:p>
          <a:p>
            <a:r>
              <a:rPr lang="en-US" b="1" dirty="0" err="1" smtClean="0"/>
              <a:t>Krashen</a:t>
            </a:r>
            <a:r>
              <a:rPr lang="en-US" b="1" dirty="0"/>
              <a:t>, S. (2012). A short paper proposing that we need to write </a:t>
            </a:r>
            <a:r>
              <a:rPr lang="en-US" b="1" dirty="0" smtClean="0"/>
              <a:t>shorter papers</a:t>
            </a:r>
            <a:r>
              <a:rPr lang="en-US" b="1" dirty="0"/>
              <a:t>. Language and Language Teaching, 1(2), 38-39.</a:t>
            </a:r>
            <a:endParaRPr lang="en-US" b="1" dirty="0">
              <a:effectLst/>
            </a:endParaRPr>
          </a:p>
        </p:txBody>
      </p:sp>
    </p:spTree>
    <p:extLst>
      <p:ext uri="{BB962C8B-B14F-4D97-AF65-F5344CB8AC3E}">
        <p14:creationId xmlns:p14="http://schemas.microsoft.com/office/powerpoint/2010/main" val="1870753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828800"/>
            <a:ext cx="6400800" cy="2031325"/>
          </a:xfrm>
          <a:prstGeom prst="rect">
            <a:avLst/>
          </a:prstGeom>
        </p:spPr>
        <p:txBody>
          <a:bodyPr wrap="square">
            <a:spAutoFit/>
          </a:bodyPr>
          <a:lstStyle/>
          <a:p>
            <a:r>
              <a:rPr lang="en-IN" b="1" dirty="0"/>
              <a:t>Yes, this is self-plagiarism</a:t>
            </a:r>
            <a:r>
              <a:rPr lang="en-IN" b="1" dirty="0" smtClean="0"/>
              <a:t>.</a:t>
            </a:r>
          </a:p>
          <a:p>
            <a:r>
              <a:rPr lang="en-US" b="1" dirty="0"/>
              <a:t>Even your own previously submitted work</a:t>
            </a:r>
            <a:br>
              <a:rPr lang="en-US" b="1" dirty="0"/>
            </a:br>
            <a:r>
              <a:rPr lang="en-US" b="1" dirty="0"/>
              <a:t>must be cited and referenced appropriately.</a:t>
            </a:r>
            <a:br>
              <a:rPr lang="en-US" b="1" dirty="0"/>
            </a:br>
            <a:r>
              <a:rPr lang="en-US" b="1" dirty="0"/>
              <a:t>You could either quote, paraphrase or</a:t>
            </a:r>
            <a:br>
              <a:rPr lang="en-US" b="1" dirty="0"/>
            </a:br>
            <a:r>
              <a:rPr lang="en-US" b="1" dirty="0" err="1"/>
              <a:t>summarise</a:t>
            </a:r>
            <a:r>
              <a:rPr lang="en-US" b="1" dirty="0"/>
              <a:t>, providing a citation to the</a:t>
            </a:r>
            <a:br>
              <a:rPr lang="en-US" b="1" dirty="0"/>
            </a:br>
            <a:r>
              <a:rPr lang="en-US" b="1" dirty="0"/>
              <a:t>original source.</a:t>
            </a:r>
            <a:br>
              <a:rPr lang="en-US" b="1" dirty="0"/>
            </a:br>
            <a:endParaRPr lang="en-IN" b="1" dirty="0"/>
          </a:p>
        </p:txBody>
      </p:sp>
    </p:spTree>
    <p:extLst>
      <p:ext uri="{BB962C8B-B14F-4D97-AF65-F5344CB8AC3E}">
        <p14:creationId xmlns:p14="http://schemas.microsoft.com/office/powerpoint/2010/main" val="3553978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153400" cy="5632311"/>
          </a:xfrm>
          <a:prstGeom prst="rect">
            <a:avLst/>
          </a:prstGeom>
        </p:spPr>
        <p:txBody>
          <a:bodyPr wrap="square">
            <a:spAutoFit/>
          </a:bodyPr>
          <a:lstStyle/>
          <a:p>
            <a:endParaRPr lang="en-US" sz="2400" b="1" dirty="0" smtClean="0"/>
          </a:p>
          <a:p>
            <a:r>
              <a:rPr lang="en-US" sz="2400" b="1" dirty="0" smtClean="0"/>
              <a:t>The “</a:t>
            </a:r>
            <a:r>
              <a:rPr lang="en-US" sz="2400" b="1" dirty="0" smtClean="0">
                <a:solidFill>
                  <a:schemeClr val="bg2">
                    <a:lumMod val="50000"/>
                  </a:schemeClr>
                </a:solidFill>
              </a:rPr>
              <a:t>literature</a:t>
            </a:r>
            <a:r>
              <a:rPr lang="en-US" sz="2400" b="1" dirty="0" smtClean="0"/>
              <a:t>” in a literature review, refers to all the previous research and scholarship on a particular topic, no matter what discipline you are studying; the “</a:t>
            </a:r>
            <a:r>
              <a:rPr lang="en-US" sz="2400" b="1" dirty="0" smtClean="0">
                <a:solidFill>
                  <a:schemeClr val="bg2">
                    <a:lumMod val="50000"/>
                  </a:schemeClr>
                </a:solidFill>
              </a:rPr>
              <a:t>review</a:t>
            </a:r>
            <a:r>
              <a:rPr lang="en-US" sz="2400" b="1" dirty="0" smtClean="0"/>
              <a:t>” is your explanation of what the literature says.</a:t>
            </a:r>
            <a:r>
              <a:rPr lang="en-US" sz="2400" b="1" dirty="0"/>
              <a:t> </a:t>
            </a:r>
            <a:endParaRPr lang="en-US" sz="2400" b="1" dirty="0" smtClean="0"/>
          </a:p>
          <a:p>
            <a:endParaRPr lang="en-US" sz="2400" b="1" dirty="0" smtClean="0"/>
          </a:p>
          <a:p>
            <a:endParaRPr lang="en-US" sz="2400" b="1" dirty="0"/>
          </a:p>
          <a:p>
            <a:r>
              <a:rPr lang="en-US" sz="2400" b="1" dirty="0" smtClean="0"/>
              <a:t>A </a:t>
            </a:r>
            <a:r>
              <a:rPr lang="en-US" sz="2400" b="1" dirty="0">
                <a:solidFill>
                  <a:schemeClr val="bg2">
                    <a:lumMod val="50000"/>
                  </a:schemeClr>
                </a:solidFill>
              </a:rPr>
              <a:t>literature review </a:t>
            </a:r>
            <a:r>
              <a:rPr lang="en-US" sz="2400" b="1" dirty="0"/>
              <a:t>is the synthesis of the available literature regarding your research topic. This </a:t>
            </a:r>
            <a:r>
              <a:rPr lang="en-US" sz="2400" b="1" dirty="0" smtClean="0"/>
              <a:t>synthesis merges </a:t>
            </a:r>
            <a:r>
              <a:rPr lang="en-US" sz="2400" b="1" dirty="0"/>
              <a:t>the conclusions of many different sources to explain the overall understanding of the </a:t>
            </a:r>
            <a:r>
              <a:rPr lang="en-US" sz="2400" b="1" dirty="0" smtClean="0"/>
              <a:t>topic, thus</a:t>
            </a:r>
            <a:r>
              <a:rPr lang="en-US" sz="2400" b="1" dirty="0"/>
              <a:t/>
            </a:r>
            <a:br>
              <a:rPr lang="en-US" sz="2400" b="1" dirty="0"/>
            </a:br>
            <a:r>
              <a:rPr lang="en-US" sz="2400" b="1" dirty="0"/>
              <a:t>laying a foundation for both the research question and primary research</a:t>
            </a:r>
            <a:r>
              <a:rPr lang="en-US" sz="2400" b="1" dirty="0" smtClean="0"/>
              <a:t>.</a:t>
            </a:r>
            <a:br>
              <a:rPr lang="en-US" sz="2400" b="1" dirty="0" smtClean="0"/>
            </a:br>
            <a:endParaRPr lang="en-IN" sz="2400" b="1" dirty="0"/>
          </a:p>
        </p:txBody>
      </p:sp>
    </p:spTree>
    <p:extLst>
      <p:ext uri="{BB962C8B-B14F-4D97-AF65-F5344CB8AC3E}">
        <p14:creationId xmlns:p14="http://schemas.microsoft.com/office/powerpoint/2010/main" val="1840852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905000"/>
            <a:ext cx="7543800" cy="3477875"/>
          </a:xfrm>
          <a:prstGeom prst="rect">
            <a:avLst/>
          </a:prstGeom>
        </p:spPr>
        <p:txBody>
          <a:bodyPr wrap="square">
            <a:spAutoFit/>
          </a:bodyPr>
          <a:lstStyle/>
          <a:p>
            <a:endParaRPr lang="en-US" sz="2000" b="1" dirty="0"/>
          </a:p>
          <a:p>
            <a:r>
              <a:rPr lang="en-US" sz="2000" b="1" dirty="0"/>
              <a:t>Plagiarism is defined as presenting someone else’s work as</a:t>
            </a:r>
            <a:br>
              <a:rPr lang="en-US" sz="2000" b="1" dirty="0"/>
            </a:br>
            <a:r>
              <a:rPr lang="en-US" sz="2000" b="1" dirty="0"/>
              <a:t>your own by</a:t>
            </a:r>
            <a:r>
              <a:rPr lang="en-US" sz="2000" b="1" dirty="0" smtClean="0"/>
              <a:t>:</a:t>
            </a:r>
          </a:p>
          <a:p>
            <a:r>
              <a:rPr lang="en-US" sz="2000" b="1" dirty="0"/>
              <a:t/>
            </a:r>
            <a:br>
              <a:rPr lang="en-US" sz="2000" b="1" dirty="0"/>
            </a:br>
            <a:r>
              <a:rPr lang="en-US" sz="2000" b="1" dirty="0"/>
              <a:t>• Cutting and pasting from other sources</a:t>
            </a:r>
            <a:br>
              <a:rPr lang="en-US" sz="2000" b="1" dirty="0"/>
            </a:br>
            <a:r>
              <a:rPr lang="en-US" sz="2000" b="1" dirty="0"/>
              <a:t>• Quoting without “...” or a citation</a:t>
            </a:r>
            <a:br>
              <a:rPr lang="en-US" sz="2000" b="1" dirty="0"/>
            </a:br>
            <a:r>
              <a:rPr lang="en-US" sz="2000" b="1" dirty="0"/>
              <a:t>• Paraphrasing or </a:t>
            </a:r>
            <a:r>
              <a:rPr lang="en-US" sz="2000" b="1" dirty="0" smtClean="0"/>
              <a:t>summarizing </a:t>
            </a:r>
            <a:r>
              <a:rPr lang="en-US" sz="2000" b="1" dirty="0"/>
              <a:t>without a citation</a:t>
            </a:r>
            <a:br>
              <a:rPr lang="en-US" sz="2000" b="1" dirty="0"/>
            </a:br>
            <a:r>
              <a:rPr lang="en-US" sz="2000" b="1" dirty="0"/>
              <a:t>• Using images, tables or graphs without a citation</a:t>
            </a:r>
            <a:br>
              <a:rPr lang="en-US" sz="2000" b="1" dirty="0"/>
            </a:br>
            <a:r>
              <a:rPr lang="en-US" sz="2000" b="1" dirty="0"/>
              <a:t>• Re-using own work which was previously marked</a:t>
            </a:r>
            <a:br>
              <a:rPr lang="en-US" sz="2000" b="1" dirty="0"/>
            </a:br>
            <a:r>
              <a:rPr lang="en-US" sz="2000" b="1" dirty="0"/>
              <a:t>• Collaborating on what should be individual work</a:t>
            </a:r>
            <a:br>
              <a:rPr lang="en-US" sz="2000" b="1" dirty="0"/>
            </a:br>
            <a:r>
              <a:rPr lang="en-US" sz="2000" b="1" dirty="0" smtClean="0"/>
              <a:t>    forgetting </a:t>
            </a:r>
            <a:r>
              <a:rPr lang="en-US" sz="2000" b="1" dirty="0"/>
              <a:t>to cite is still plagiarism.</a:t>
            </a:r>
            <a:endParaRPr lang="en-US" sz="2000" b="1" dirty="0">
              <a:effectLst/>
            </a:endParaRPr>
          </a:p>
        </p:txBody>
      </p:sp>
      <p:sp>
        <p:nvSpPr>
          <p:cNvPr id="3" name="Rectangle 2"/>
          <p:cNvSpPr/>
          <p:nvPr/>
        </p:nvSpPr>
        <p:spPr>
          <a:xfrm>
            <a:off x="990600" y="1258669"/>
            <a:ext cx="4487126" cy="646331"/>
          </a:xfrm>
          <a:prstGeom prst="rect">
            <a:avLst/>
          </a:prstGeom>
        </p:spPr>
        <p:txBody>
          <a:bodyPr wrap="none">
            <a:spAutoFit/>
          </a:bodyPr>
          <a:lstStyle/>
          <a:p>
            <a:r>
              <a:rPr lang="en-IN" sz="3600" b="1" dirty="0">
                <a:solidFill>
                  <a:srgbClr val="C00000"/>
                </a:solidFill>
              </a:rPr>
              <a:t>What is </a:t>
            </a:r>
            <a:r>
              <a:rPr lang="en-IN" sz="3600" b="1" dirty="0" smtClean="0">
                <a:solidFill>
                  <a:srgbClr val="C00000"/>
                </a:solidFill>
              </a:rPr>
              <a:t>plagiarism?</a:t>
            </a:r>
            <a:endParaRPr lang="en-IN" sz="3600" b="1" dirty="0">
              <a:solidFill>
                <a:srgbClr val="C00000"/>
              </a:solidFill>
            </a:endParaRPr>
          </a:p>
        </p:txBody>
      </p:sp>
    </p:spTree>
    <p:extLst>
      <p:ext uri="{BB962C8B-B14F-4D97-AF65-F5344CB8AC3E}">
        <p14:creationId xmlns:p14="http://schemas.microsoft.com/office/powerpoint/2010/main" val="1582467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036" y="838200"/>
            <a:ext cx="7775850" cy="5262979"/>
          </a:xfrm>
          <a:prstGeom prst="rect">
            <a:avLst/>
          </a:prstGeom>
        </p:spPr>
        <p:txBody>
          <a:bodyPr wrap="square">
            <a:spAutoFit/>
          </a:bodyPr>
          <a:lstStyle/>
          <a:p>
            <a:r>
              <a:rPr lang="en-IN" sz="2400" b="1" dirty="0"/>
              <a:t>What are citing &amp; </a:t>
            </a:r>
            <a:r>
              <a:rPr lang="en-IN" sz="2400" b="1" dirty="0" smtClean="0"/>
              <a:t>referencing? </a:t>
            </a:r>
          </a:p>
          <a:p>
            <a:endParaRPr lang="en-IN" sz="2400" b="1" dirty="0"/>
          </a:p>
          <a:p>
            <a:r>
              <a:rPr lang="en-US" sz="2400" b="1" dirty="0" smtClean="0"/>
              <a:t>Citing</a:t>
            </a:r>
            <a:r>
              <a:rPr lang="en-US" sz="2400" b="1" dirty="0"/>
              <a:t/>
            </a:r>
            <a:br>
              <a:rPr lang="en-US" sz="2400" b="1" dirty="0"/>
            </a:br>
            <a:r>
              <a:rPr lang="en-US" sz="2400" b="1" dirty="0"/>
              <a:t>• </a:t>
            </a:r>
            <a:r>
              <a:rPr lang="en-US" sz="2400" b="1" dirty="0" smtClean="0"/>
              <a:t> </a:t>
            </a:r>
            <a:r>
              <a:rPr lang="en-US" sz="2400" b="1" dirty="0"/>
              <a:t>when you quote, paraphrase, use </a:t>
            </a:r>
            <a:r>
              <a:rPr lang="en-US" sz="2400" b="1" dirty="0" smtClean="0"/>
              <a:t>an idea</a:t>
            </a:r>
            <a:r>
              <a:rPr lang="en-US" sz="2400" b="1" dirty="0"/>
              <a:t>, or </a:t>
            </a:r>
            <a:r>
              <a:rPr lang="en-US" sz="2400" b="1" dirty="0" smtClean="0"/>
              <a:t>summaries </a:t>
            </a:r>
            <a:r>
              <a:rPr lang="en-US" sz="2400" b="1" dirty="0"/>
              <a:t>from someone else</a:t>
            </a:r>
            <a:br>
              <a:rPr lang="en-US" sz="2400" b="1" dirty="0"/>
            </a:br>
            <a:r>
              <a:rPr lang="en-US" sz="2400" b="1" dirty="0"/>
              <a:t>• gives the reader the original source</a:t>
            </a:r>
            <a:br>
              <a:rPr lang="en-US" sz="2400" b="1" dirty="0"/>
            </a:br>
            <a:endParaRPr lang="en-US" sz="2400" b="1" dirty="0" smtClean="0"/>
          </a:p>
          <a:p>
            <a:r>
              <a:rPr lang="en-US" sz="2400" b="1" dirty="0" smtClean="0"/>
              <a:t>Referencing</a:t>
            </a:r>
          </a:p>
          <a:p>
            <a:r>
              <a:rPr lang="en-US" sz="2400" b="1" dirty="0"/>
              <a:t/>
            </a:r>
            <a:br>
              <a:rPr lang="en-US" sz="2400" b="1" dirty="0"/>
            </a:br>
            <a:r>
              <a:rPr lang="en-US" sz="2400" b="1" dirty="0"/>
              <a:t>• creating a list of sources you have cited</a:t>
            </a:r>
            <a:br>
              <a:rPr lang="en-US" sz="2400" b="1" dirty="0"/>
            </a:br>
            <a:r>
              <a:rPr lang="en-US" sz="2400" b="1" dirty="0"/>
              <a:t>• different from a bibliography, which also </a:t>
            </a:r>
            <a:r>
              <a:rPr lang="en-US" sz="2400" b="1" dirty="0" smtClean="0"/>
              <a:t>includes sources </a:t>
            </a:r>
            <a:r>
              <a:rPr lang="en-US" sz="2400" b="1" dirty="0"/>
              <a:t>you read but did not use directly </a:t>
            </a:r>
            <a:r>
              <a:rPr lang="en-US" sz="2400" b="1" dirty="0" smtClean="0"/>
              <a:t>in writing </a:t>
            </a:r>
            <a:r>
              <a:rPr lang="en-US" sz="2400" b="1" dirty="0"/>
              <a:t>your text</a:t>
            </a:r>
            <a:br>
              <a:rPr lang="en-US" sz="2400" b="1" dirty="0"/>
            </a:br>
            <a:endParaRPr lang="en-IN" sz="2400" b="1" dirty="0">
              <a:effectLst/>
            </a:endParaRPr>
          </a:p>
        </p:txBody>
      </p:sp>
    </p:spTree>
    <p:extLst>
      <p:ext uri="{BB962C8B-B14F-4D97-AF65-F5344CB8AC3E}">
        <p14:creationId xmlns:p14="http://schemas.microsoft.com/office/powerpoint/2010/main" val="391436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133600"/>
            <a:ext cx="8001000" cy="3416320"/>
          </a:xfrm>
          <a:prstGeom prst="rect">
            <a:avLst/>
          </a:prstGeom>
        </p:spPr>
        <p:txBody>
          <a:bodyPr wrap="square">
            <a:spAutoFit/>
          </a:bodyPr>
          <a:lstStyle/>
          <a:p>
            <a:endParaRPr lang="en-US" sz="2400" b="1" dirty="0"/>
          </a:p>
          <a:p>
            <a:r>
              <a:rPr lang="en-US" sz="2400" b="1" dirty="0"/>
              <a:t>• gathered evidence to support your ideas and</a:t>
            </a:r>
            <a:br>
              <a:rPr lang="en-US" sz="2400" b="1" dirty="0"/>
            </a:br>
            <a:r>
              <a:rPr lang="en-US" sz="2400" b="1" dirty="0" smtClean="0"/>
              <a:t>    arguments</a:t>
            </a:r>
            <a:r>
              <a:rPr lang="en-US" sz="2400" b="1" dirty="0"/>
              <a:t/>
            </a:r>
            <a:br>
              <a:rPr lang="en-US" sz="2400" b="1" dirty="0"/>
            </a:br>
            <a:r>
              <a:rPr lang="en-US" sz="2400" b="1" dirty="0"/>
              <a:t>• used credible, good quality sources</a:t>
            </a:r>
            <a:br>
              <a:rPr lang="en-US" sz="2400" b="1" dirty="0"/>
            </a:br>
            <a:r>
              <a:rPr lang="en-US" sz="2400" b="1" dirty="0"/>
              <a:t>• read widely and at an appropriate academic level</a:t>
            </a:r>
            <a:br>
              <a:rPr lang="en-US" sz="2400" b="1" dirty="0"/>
            </a:br>
            <a:r>
              <a:rPr lang="en-US" sz="2400" b="1" dirty="0"/>
              <a:t>• allows your marker to differentiate between your</a:t>
            </a:r>
            <a:br>
              <a:rPr lang="en-US" sz="2400" b="1" dirty="0"/>
            </a:br>
            <a:r>
              <a:rPr lang="en-US" sz="2400" b="1" dirty="0"/>
              <a:t>own work and the work of others, and to locate your</a:t>
            </a:r>
            <a:br>
              <a:rPr lang="en-US" sz="2400" b="1" dirty="0"/>
            </a:br>
            <a:r>
              <a:rPr lang="en-US" sz="2400" b="1" dirty="0"/>
              <a:t>sources.</a:t>
            </a:r>
            <a:br>
              <a:rPr lang="en-US" sz="2400" b="1" dirty="0"/>
            </a:br>
            <a:endParaRPr lang="en-IN" sz="2400" b="1" dirty="0"/>
          </a:p>
        </p:txBody>
      </p:sp>
      <p:sp>
        <p:nvSpPr>
          <p:cNvPr id="3" name="Rectangle 2"/>
          <p:cNvSpPr/>
          <p:nvPr/>
        </p:nvSpPr>
        <p:spPr>
          <a:xfrm>
            <a:off x="945686" y="863723"/>
            <a:ext cx="6999032" cy="646331"/>
          </a:xfrm>
          <a:prstGeom prst="rect">
            <a:avLst/>
          </a:prstGeom>
        </p:spPr>
        <p:txBody>
          <a:bodyPr wrap="none">
            <a:spAutoFit/>
          </a:bodyPr>
          <a:lstStyle/>
          <a:p>
            <a:r>
              <a:rPr lang="en-IN" sz="3600" b="1" dirty="0">
                <a:solidFill>
                  <a:srgbClr val="C00000"/>
                </a:solidFill>
              </a:rPr>
              <a:t>Citing demonstrates that you...</a:t>
            </a:r>
          </a:p>
        </p:txBody>
      </p:sp>
    </p:spTree>
    <p:extLst>
      <p:ext uri="{BB962C8B-B14F-4D97-AF65-F5344CB8AC3E}">
        <p14:creationId xmlns:p14="http://schemas.microsoft.com/office/powerpoint/2010/main" val="12458909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309" y="2057400"/>
            <a:ext cx="8763000" cy="2862322"/>
          </a:xfrm>
          <a:prstGeom prst="rect">
            <a:avLst/>
          </a:prstGeom>
        </p:spPr>
        <p:txBody>
          <a:bodyPr wrap="square">
            <a:spAutoFit/>
          </a:bodyPr>
          <a:lstStyle/>
          <a:p>
            <a:r>
              <a:rPr lang="en-US" b="1" dirty="0" smtClean="0"/>
              <a:t>Within </a:t>
            </a:r>
            <a:r>
              <a:rPr lang="en-US" b="1" dirty="0"/>
              <a:t>&amp; at the end of the text when you use ideas</a:t>
            </a:r>
            <a:br>
              <a:rPr lang="en-US" b="1" dirty="0"/>
            </a:br>
            <a:r>
              <a:rPr lang="en-US" b="1" dirty="0"/>
              <a:t>from, or refer to, another person’s work.</a:t>
            </a:r>
            <a:br>
              <a:rPr lang="en-US" b="1" dirty="0"/>
            </a:br>
            <a:endParaRPr lang="en-US" b="1" dirty="0" smtClean="0"/>
          </a:p>
          <a:p>
            <a:r>
              <a:rPr lang="en-US" b="1" dirty="0" smtClean="0"/>
              <a:t>Applies </a:t>
            </a:r>
            <a:r>
              <a:rPr lang="en-US" b="1" dirty="0"/>
              <a:t>to:</a:t>
            </a:r>
            <a:br>
              <a:rPr lang="en-US" b="1" dirty="0"/>
            </a:br>
            <a:r>
              <a:rPr lang="en-US" b="1" dirty="0"/>
              <a:t>facts, figures, ideas &amp; theories</a:t>
            </a:r>
            <a:br>
              <a:rPr lang="en-US" b="1" dirty="0"/>
            </a:br>
            <a:r>
              <a:rPr lang="en-US" b="1" dirty="0"/>
              <a:t>From:</a:t>
            </a:r>
            <a:br>
              <a:rPr lang="en-US" b="1" dirty="0"/>
            </a:br>
            <a:r>
              <a:rPr lang="en-US" b="1" dirty="0"/>
              <a:t>books, journals, internet, videos, lecture notes etc.</a:t>
            </a:r>
            <a:br>
              <a:rPr lang="en-US" b="1" dirty="0"/>
            </a:br>
            <a:endParaRPr lang="en-US" b="1" dirty="0" smtClean="0"/>
          </a:p>
          <a:p>
            <a:r>
              <a:rPr lang="en-US" b="1" dirty="0" smtClean="0"/>
              <a:t>Exception</a:t>
            </a:r>
            <a:r>
              <a:rPr lang="en-US" b="1" dirty="0"/>
              <a:t>:</a:t>
            </a:r>
            <a:br>
              <a:rPr lang="en-US" b="1" dirty="0"/>
            </a:br>
            <a:r>
              <a:rPr lang="en-US" b="1" dirty="0"/>
              <a:t>common knowledge</a:t>
            </a:r>
            <a:endParaRPr lang="en-IN" b="1" dirty="0"/>
          </a:p>
        </p:txBody>
      </p:sp>
      <p:sp>
        <p:nvSpPr>
          <p:cNvPr id="3" name="Rectangle 2"/>
          <p:cNvSpPr/>
          <p:nvPr/>
        </p:nvSpPr>
        <p:spPr>
          <a:xfrm>
            <a:off x="838200" y="1219200"/>
            <a:ext cx="5715026" cy="584775"/>
          </a:xfrm>
          <a:prstGeom prst="rect">
            <a:avLst/>
          </a:prstGeom>
        </p:spPr>
        <p:txBody>
          <a:bodyPr wrap="none">
            <a:spAutoFit/>
          </a:bodyPr>
          <a:lstStyle/>
          <a:p>
            <a:r>
              <a:rPr lang="en-US" sz="3200" b="1" dirty="0"/>
              <a:t>When and what to </a:t>
            </a:r>
            <a:r>
              <a:rPr lang="en-US" sz="3200" b="1" dirty="0" smtClean="0"/>
              <a:t>cite……..</a:t>
            </a:r>
            <a:endParaRPr lang="en-IN" sz="3200" b="1" dirty="0"/>
          </a:p>
        </p:txBody>
      </p:sp>
    </p:spTree>
    <p:extLst>
      <p:ext uri="{BB962C8B-B14F-4D97-AF65-F5344CB8AC3E}">
        <p14:creationId xmlns:p14="http://schemas.microsoft.com/office/powerpoint/2010/main" val="1991823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040" b="8376"/>
          <a:stretch/>
        </p:blipFill>
        <p:spPr bwMode="auto">
          <a:xfrm>
            <a:off x="1047749" y="1295400"/>
            <a:ext cx="6904759" cy="416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0327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447800"/>
            <a:ext cx="7924800" cy="193899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IN" sz="4000" b="1" dirty="0"/>
              <a:t>American Psychological Association” </a:t>
            </a:r>
            <a:endParaRPr lang="en-IN" sz="4000" b="1" dirty="0" smtClean="0"/>
          </a:p>
          <a:p>
            <a:pPr algn="ctr"/>
            <a:r>
              <a:rPr lang="en-IN" sz="4000" b="1" dirty="0" smtClean="0"/>
              <a:t>can </a:t>
            </a:r>
            <a:r>
              <a:rPr lang="en-IN" sz="4000" b="1" dirty="0"/>
              <a:t>be abbreviated to “APA.”</a:t>
            </a:r>
            <a:endParaRPr lang="en-IN" sz="4000" dirty="0"/>
          </a:p>
        </p:txBody>
      </p:sp>
    </p:spTree>
    <p:extLst>
      <p:ext uri="{BB962C8B-B14F-4D97-AF65-F5344CB8AC3E}">
        <p14:creationId xmlns:p14="http://schemas.microsoft.com/office/powerpoint/2010/main" val="6509939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PA Style - APA - Referencing Guide - Help and Support at Murdoch University"/>
          <p:cNvSpPr>
            <a:spLocks noChangeAspect="1" noChangeArrowheads="1"/>
          </p:cNvSpPr>
          <p:nvPr/>
        </p:nvSpPr>
        <p:spPr bwMode="auto">
          <a:xfrm>
            <a:off x="155575" y="-457200"/>
            <a:ext cx="4829175" cy="952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descr="APA Reference Page Examples and Format Guide | Bibliography.com"/>
          <p:cNvPicPr>
            <a:picLocks noChangeAspect="1" noChangeArrowheads="1"/>
          </p:cNvPicPr>
          <p:nvPr/>
        </p:nvPicPr>
        <p:blipFill rotWithShape="1">
          <a:blip r:embed="rId2">
            <a:extLst>
              <a:ext uri="{28A0092B-C50C-407E-A947-70E740481C1C}">
                <a14:useLocalDpi xmlns:a14="http://schemas.microsoft.com/office/drawing/2010/main" val="0"/>
              </a:ext>
            </a:extLst>
          </a:blip>
          <a:srcRect r="1139" b="16883"/>
          <a:stretch/>
        </p:blipFill>
        <p:spPr bwMode="auto">
          <a:xfrm>
            <a:off x="609600" y="1821873"/>
            <a:ext cx="7263533" cy="312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839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views and Peer Commentary APA Citations | Bibliography.com"/>
          <p:cNvPicPr>
            <a:picLocks noChangeAspect="1" noChangeArrowheads="1"/>
          </p:cNvPicPr>
          <p:nvPr/>
        </p:nvPicPr>
        <p:blipFill rotWithShape="1">
          <a:blip r:embed="rId2">
            <a:extLst>
              <a:ext uri="{28A0092B-C50C-407E-A947-70E740481C1C}">
                <a14:useLocalDpi xmlns:a14="http://schemas.microsoft.com/office/drawing/2010/main" val="0"/>
              </a:ext>
            </a:extLst>
          </a:blip>
          <a:srcRect b="17036"/>
          <a:stretch/>
        </p:blipFill>
        <p:spPr bwMode="auto">
          <a:xfrm>
            <a:off x="609600" y="1219200"/>
            <a:ext cx="79248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219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earch citations for elementary students - Google Search | Essay writing  skills, Essay writing, Apa ess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640782"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8371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PA Citations - Education Research Guide - LibGuides at Otterbein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64327"/>
            <a:ext cx="7239000" cy="2202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014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7924800" cy="3416320"/>
          </a:xfrm>
          <a:prstGeom prst="rect">
            <a:avLst/>
          </a:prstGeom>
        </p:spPr>
        <p:txBody>
          <a:bodyPr wrap="square">
            <a:spAutoFit/>
          </a:bodyPr>
          <a:lstStyle/>
          <a:p>
            <a:pPr algn="just"/>
            <a:r>
              <a:rPr lang="en-US" sz="2400" b="1" dirty="0"/>
              <a:t>A</a:t>
            </a:r>
            <a:r>
              <a:rPr lang="en-US" sz="2400" b="1" dirty="0" smtClean="0"/>
              <a:t> </a:t>
            </a:r>
            <a:r>
              <a:rPr lang="en-US" sz="2400" b="1" dirty="0"/>
              <a:t>literature review </a:t>
            </a:r>
            <a:r>
              <a:rPr lang="en-US" sz="2400" b="1" dirty="0" smtClean="0"/>
              <a:t>will cite </a:t>
            </a:r>
            <a:r>
              <a:rPr lang="en-US" sz="2400" b="1" dirty="0"/>
              <a:t>sources and should discuss the credibility of the sources included, it is more than an  </a:t>
            </a:r>
            <a:r>
              <a:rPr lang="en-US" sz="2400" b="1" dirty="0" smtClean="0"/>
              <a:t>bibliography</a:t>
            </a:r>
            <a:r>
              <a:rPr lang="en-US" sz="2400" b="1" dirty="0"/>
              <a:t>. Your literature review needs to review all the significant sources on a topic, regardless </a:t>
            </a:r>
            <a:r>
              <a:rPr lang="en-US" sz="2400" b="1" dirty="0" smtClean="0"/>
              <a:t>of whether </a:t>
            </a:r>
            <a:r>
              <a:rPr lang="en-US" sz="2400" b="1" dirty="0"/>
              <a:t>or not they support the claims you will eventually be </a:t>
            </a:r>
            <a:r>
              <a:rPr lang="en-US" sz="2400" b="1" dirty="0" smtClean="0"/>
              <a:t>working toward. Your </a:t>
            </a:r>
            <a:r>
              <a:rPr lang="en-US" sz="2400" b="1" dirty="0"/>
              <a:t>literature review, like any other document, should contain an </a:t>
            </a:r>
            <a:r>
              <a:rPr lang="en-US" sz="2400" b="1" dirty="0">
                <a:solidFill>
                  <a:schemeClr val="bg2">
                    <a:lumMod val="50000"/>
                  </a:schemeClr>
                </a:solidFill>
              </a:rPr>
              <a:t>introduction, a body, and </a:t>
            </a:r>
            <a:r>
              <a:rPr lang="en-US" sz="2400" b="1" dirty="0" smtClean="0">
                <a:solidFill>
                  <a:schemeClr val="bg2">
                    <a:lumMod val="50000"/>
                  </a:schemeClr>
                </a:solidFill>
              </a:rPr>
              <a:t>a conclusion</a:t>
            </a:r>
            <a:r>
              <a:rPr lang="en-US" sz="2400" b="1" dirty="0">
                <a:solidFill>
                  <a:schemeClr val="bg2">
                    <a:lumMod val="50000"/>
                  </a:schemeClr>
                </a:solidFill>
              </a:rPr>
              <a:t>.</a:t>
            </a:r>
            <a:r>
              <a:rPr lang="en-US" sz="2400" b="1" dirty="0"/>
              <a:t/>
            </a:r>
            <a:br>
              <a:rPr lang="en-US" sz="2400" b="1" dirty="0"/>
            </a:br>
            <a:endParaRPr lang="en-IN" sz="2400" b="1" dirty="0"/>
          </a:p>
        </p:txBody>
      </p:sp>
    </p:spTree>
    <p:extLst>
      <p:ext uri="{BB962C8B-B14F-4D97-AF65-F5344CB8AC3E}">
        <p14:creationId xmlns:p14="http://schemas.microsoft.com/office/powerpoint/2010/main" val="3891428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pa Formatting Generator Top Sellers, 53% OFF | www.ipecal.edu.m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7035129"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100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33400"/>
            <a:ext cx="7412182" cy="3959514"/>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762000" y="4812268"/>
            <a:ext cx="1912703" cy="369332"/>
          </a:xfrm>
          <a:prstGeom prst="rect">
            <a:avLst/>
          </a:prstGeom>
          <a:noFill/>
        </p:spPr>
        <p:txBody>
          <a:bodyPr wrap="none" rtlCol="0">
            <a:spAutoFit/>
          </a:bodyPr>
          <a:lstStyle/>
          <a:p>
            <a:r>
              <a:rPr lang="en-US" b="1" dirty="0" smtClean="0">
                <a:solidFill>
                  <a:srgbClr val="C00000"/>
                </a:solidFill>
              </a:rPr>
              <a:t>Write APA style </a:t>
            </a:r>
            <a:endParaRPr lang="en-IN" b="1" dirty="0">
              <a:solidFill>
                <a:srgbClr val="C00000"/>
              </a:solidFill>
            </a:endParaRPr>
          </a:p>
        </p:txBody>
      </p:sp>
    </p:spTree>
    <p:extLst>
      <p:ext uri="{BB962C8B-B14F-4D97-AF65-F5344CB8AC3E}">
        <p14:creationId xmlns:p14="http://schemas.microsoft.com/office/powerpoint/2010/main" val="38897714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95127"/>
            <a:ext cx="8077200" cy="3416320"/>
          </a:xfrm>
          <a:prstGeom prst="rect">
            <a:avLst/>
          </a:prstGeom>
        </p:spPr>
        <p:txBody>
          <a:bodyPr wrap="square">
            <a:spAutoFit/>
          </a:bodyPr>
          <a:lstStyle/>
          <a:p>
            <a:pPr algn="just"/>
            <a:r>
              <a:rPr lang="en-US" b="1" dirty="0" smtClean="0"/>
              <a:t>A social networking site is an online place where a user can create a profile and build a personal network that connects him or her to other users. In the past five years, such sites</a:t>
            </a:r>
            <a:r>
              <a:rPr lang="en-US" b="1" baseline="30000" dirty="0" smtClean="0">
                <a:hlinkClick r:id="rId2"/>
              </a:rPr>
              <a:t>1</a:t>
            </a:r>
            <a:r>
              <a:rPr lang="en-US" b="1" dirty="0" smtClean="0"/>
              <a:t> have rocketed from a niche activity into a phenomenon that engages tens of millions of internet users. The explosive growth in the popularity of these sites has generated concerns among some parents, school officials, and government leaders about the potential risks posed to young people when personal information is made available in such a public setting.  </a:t>
            </a:r>
          </a:p>
          <a:p>
            <a:pPr algn="just"/>
            <a:r>
              <a:rPr lang="en-US" b="1" dirty="0" smtClean="0"/>
              <a:t>The survey, conducted by telephone from October 23 through November 19, 2006 among a national sample of 935 youths ages 12 to 17, asked about the ways that teenagers use these sites and their reasons for doing so. </a:t>
            </a:r>
            <a:endParaRPr lang="en-IN" dirty="0"/>
          </a:p>
        </p:txBody>
      </p:sp>
    </p:spTree>
    <p:extLst>
      <p:ext uri="{BB962C8B-B14F-4D97-AF65-F5344CB8AC3E}">
        <p14:creationId xmlns:p14="http://schemas.microsoft.com/office/powerpoint/2010/main" val="30243266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85800"/>
            <a:ext cx="2702984" cy="369332"/>
          </a:xfrm>
          <a:prstGeom prst="rect">
            <a:avLst/>
          </a:prstGeom>
        </p:spPr>
        <p:txBody>
          <a:bodyPr wrap="none">
            <a:spAutoFit/>
          </a:bodyPr>
          <a:lstStyle/>
          <a:p>
            <a:r>
              <a:rPr lang="en-IN" b="1" dirty="0">
                <a:hlinkClick r:id="rId2"/>
              </a:rPr>
              <a:t>Chicago book citation</a:t>
            </a:r>
            <a:endParaRPr lang="en-IN"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 y="1219200"/>
            <a:ext cx="76104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6909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609600"/>
            <a:ext cx="7210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847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28700"/>
            <a:ext cx="73914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5348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83" y="609600"/>
            <a:ext cx="72390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135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33400"/>
            <a:ext cx="7412182" cy="3959514"/>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762000" y="4812268"/>
            <a:ext cx="2419252" cy="369332"/>
          </a:xfrm>
          <a:prstGeom prst="rect">
            <a:avLst/>
          </a:prstGeom>
          <a:noFill/>
        </p:spPr>
        <p:txBody>
          <a:bodyPr wrap="none" rtlCol="0">
            <a:spAutoFit/>
          </a:bodyPr>
          <a:lstStyle/>
          <a:p>
            <a:r>
              <a:rPr lang="en-US" b="1" dirty="0" smtClean="0">
                <a:solidFill>
                  <a:srgbClr val="C00000"/>
                </a:solidFill>
              </a:rPr>
              <a:t>Write Chicago style </a:t>
            </a:r>
            <a:endParaRPr lang="en-IN" b="1" dirty="0">
              <a:solidFill>
                <a:srgbClr val="C00000"/>
              </a:solidFill>
            </a:endParaRPr>
          </a:p>
        </p:txBody>
      </p:sp>
    </p:spTree>
    <p:extLst>
      <p:ext uri="{BB962C8B-B14F-4D97-AF65-F5344CB8AC3E}">
        <p14:creationId xmlns:p14="http://schemas.microsoft.com/office/powerpoint/2010/main" val="1216581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2 Best Free Online Bibliography And Citation Tools (2017 Update) -  eLearning Indus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429500" cy="4167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377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ood Reference Management Tools for Manuscripts and Theses - Enago Acade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1437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50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6691" y="838200"/>
            <a:ext cx="7543800" cy="2523768"/>
          </a:xfrm>
          <a:prstGeom prst="rect">
            <a:avLst/>
          </a:prstGeom>
        </p:spPr>
        <p:txBody>
          <a:bodyPr wrap="square">
            <a:spAutoFit/>
          </a:bodyPr>
          <a:lstStyle/>
          <a:p>
            <a:r>
              <a:rPr lang="en-US" b="1" dirty="0" smtClean="0"/>
              <a:t>Introduction</a:t>
            </a:r>
            <a:endParaRPr lang="en-US" sz="3200" b="1" dirty="0" smtClean="0"/>
          </a:p>
          <a:p>
            <a:endParaRPr lang="en-US" sz="3200" b="1" dirty="0"/>
          </a:p>
          <a:p>
            <a:pPr algn="just"/>
            <a:r>
              <a:rPr lang="en-US" b="1" dirty="0"/>
              <a:t/>
            </a:r>
            <a:br>
              <a:rPr lang="en-US" b="1" dirty="0"/>
            </a:br>
            <a:r>
              <a:rPr lang="en-US" b="1" dirty="0"/>
              <a:t>Your introduction should clearly explain the overall research topic and the depth of the information to </a:t>
            </a:r>
            <a:r>
              <a:rPr lang="en-US" b="1" dirty="0" smtClean="0"/>
              <a:t>be presented</a:t>
            </a:r>
            <a:r>
              <a:rPr lang="en-US" b="1" dirty="0"/>
              <a:t>; it often also explains the types of sources that will be used. If your literature review is part of </a:t>
            </a:r>
            <a:r>
              <a:rPr lang="en-US" b="1" dirty="0" smtClean="0"/>
              <a:t>a larger </a:t>
            </a:r>
            <a:r>
              <a:rPr lang="en-US" b="1" dirty="0"/>
              <a:t>research proposal or project, its introduction can be combined with the introduction of your paper</a:t>
            </a:r>
            <a:r>
              <a:rPr lang="en-US" b="1" dirty="0" smtClean="0"/>
              <a:t>.</a:t>
            </a:r>
            <a:endParaRPr lang="en-US" b="1" dirty="0">
              <a:effectLst/>
            </a:endParaRPr>
          </a:p>
        </p:txBody>
      </p:sp>
    </p:spTree>
    <p:extLst>
      <p:ext uri="{BB962C8B-B14F-4D97-AF65-F5344CB8AC3E}">
        <p14:creationId xmlns:p14="http://schemas.microsoft.com/office/powerpoint/2010/main" val="1308069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ferencing &amp; ci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927" y="914400"/>
            <a:ext cx="74676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91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474345"/>
            <a:ext cx="6934200" cy="4801314"/>
          </a:xfrm>
          <a:prstGeom prst="rect">
            <a:avLst/>
          </a:prstGeom>
        </p:spPr>
        <p:txBody>
          <a:bodyPr wrap="square">
            <a:spAutoFit/>
          </a:bodyPr>
          <a:lstStyle/>
          <a:p>
            <a:r>
              <a:rPr lang="en-US" b="1" dirty="0">
                <a:solidFill>
                  <a:schemeClr val="bg2">
                    <a:lumMod val="50000"/>
                  </a:schemeClr>
                </a:solidFill>
              </a:rPr>
              <a:t>Body</a:t>
            </a:r>
            <a:br>
              <a:rPr lang="en-US" b="1" dirty="0">
                <a:solidFill>
                  <a:schemeClr val="bg2">
                    <a:lumMod val="50000"/>
                  </a:schemeClr>
                </a:solidFill>
              </a:rPr>
            </a:br>
            <a:endParaRPr lang="en-US" b="1" dirty="0" smtClean="0">
              <a:solidFill>
                <a:schemeClr val="bg2">
                  <a:lumMod val="50000"/>
                </a:schemeClr>
              </a:solidFill>
            </a:endParaRPr>
          </a:p>
          <a:p>
            <a:r>
              <a:rPr lang="en-US" b="1" dirty="0" smtClean="0"/>
              <a:t>The </a:t>
            </a:r>
            <a:r>
              <a:rPr lang="en-US" b="1" dirty="0"/>
              <a:t>body of your literature review is intended to give your audience an overview of the already-available</a:t>
            </a:r>
            <a:br>
              <a:rPr lang="en-US" b="1" dirty="0"/>
            </a:br>
            <a:r>
              <a:rPr lang="en-US" b="1" dirty="0"/>
              <a:t>research on your topic. This can serve several purposes, including:</a:t>
            </a:r>
            <a:br>
              <a:rPr lang="en-US" b="1" dirty="0"/>
            </a:br>
            <a:endParaRPr lang="en-US" b="1" dirty="0" smtClean="0"/>
          </a:p>
          <a:p>
            <a:pPr marL="285750" indent="-285750">
              <a:buFont typeface="Wingdings" pitchFamily="2" charset="2"/>
              <a:buChar char="Ø"/>
            </a:pPr>
            <a:r>
              <a:rPr lang="en-US" b="1" dirty="0" err="1" smtClean="0"/>
              <a:t>llustrating</a:t>
            </a:r>
            <a:r>
              <a:rPr lang="en-US" b="1" dirty="0" smtClean="0"/>
              <a:t> </a:t>
            </a:r>
            <a:r>
              <a:rPr lang="en-US" b="1" dirty="0"/>
              <a:t>the importance of a </a:t>
            </a:r>
            <a:r>
              <a:rPr lang="en-US" b="1" dirty="0">
                <a:solidFill>
                  <a:schemeClr val="bg2">
                    <a:lumMod val="50000"/>
                  </a:schemeClr>
                </a:solidFill>
              </a:rPr>
              <a:t>particular problem in a </a:t>
            </a:r>
            <a:r>
              <a:rPr lang="en-US" b="1" dirty="0" smtClean="0">
                <a:solidFill>
                  <a:schemeClr val="bg2">
                    <a:lumMod val="50000"/>
                  </a:schemeClr>
                </a:solidFill>
              </a:rPr>
              <a:t>field</a:t>
            </a:r>
          </a:p>
          <a:p>
            <a:pPr marL="285750" indent="-285750">
              <a:buFont typeface="Wingdings" pitchFamily="2" charset="2"/>
              <a:buChar char="Ø"/>
            </a:pPr>
            <a:r>
              <a:rPr lang="en-US" b="1" dirty="0" smtClean="0">
                <a:solidFill>
                  <a:schemeClr val="bg2">
                    <a:lumMod val="50000"/>
                  </a:schemeClr>
                </a:solidFill>
              </a:rPr>
              <a:t>Identifying </a:t>
            </a:r>
            <a:r>
              <a:rPr lang="en-US" b="1" dirty="0">
                <a:solidFill>
                  <a:schemeClr val="bg2">
                    <a:lumMod val="50000"/>
                  </a:schemeClr>
                </a:solidFill>
              </a:rPr>
              <a:t>a gap in the knowledge </a:t>
            </a:r>
            <a:r>
              <a:rPr lang="en-US" b="1" dirty="0"/>
              <a:t>of a particular </a:t>
            </a:r>
            <a:r>
              <a:rPr lang="en-US" b="1" dirty="0" smtClean="0"/>
              <a:t>subject</a:t>
            </a:r>
          </a:p>
          <a:p>
            <a:pPr marL="285750" indent="-285750">
              <a:buFont typeface="Wingdings" pitchFamily="2" charset="2"/>
              <a:buChar char="Ø"/>
            </a:pPr>
            <a:r>
              <a:rPr lang="en-US" b="1" dirty="0" smtClean="0">
                <a:solidFill>
                  <a:schemeClr val="bg2">
                    <a:lumMod val="50000"/>
                  </a:schemeClr>
                </a:solidFill>
              </a:rPr>
              <a:t>Defining </a:t>
            </a:r>
            <a:r>
              <a:rPr lang="en-US" b="1" dirty="0">
                <a:solidFill>
                  <a:schemeClr val="bg2">
                    <a:lumMod val="50000"/>
                  </a:schemeClr>
                </a:solidFill>
              </a:rPr>
              <a:t>key terms </a:t>
            </a:r>
            <a:r>
              <a:rPr lang="en-US" b="1" dirty="0"/>
              <a:t>and ideas that are used in a particular </a:t>
            </a:r>
            <a:r>
              <a:rPr lang="en-US" b="1" dirty="0" smtClean="0"/>
              <a:t>field</a:t>
            </a:r>
          </a:p>
          <a:p>
            <a:pPr marL="285750" indent="-285750">
              <a:buFont typeface="Wingdings" pitchFamily="2" charset="2"/>
              <a:buChar char="Ø"/>
            </a:pPr>
            <a:r>
              <a:rPr lang="en-US" b="1" dirty="0" smtClean="0"/>
              <a:t>Explaining </a:t>
            </a:r>
            <a:r>
              <a:rPr lang="en-US" b="1" dirty="0">
                <a:solidFill>
                  <a:schemeClr val="bg2">
                    <a:lumMod val="50000"/>
                  </a:schemeClr>
                </a:solidFill>
              </a:rPr>
              <a:t>research methods</a:t>
            </a:r>
            <a:r>
              <a:rPr lang="en-US" b="1" dirty="0"/>
              <a:t> commonly used in a </a:t>
            </a:r>
            <a:r>
              <a:rPr lang="en-US" b="1" dirty="0" smtClean="0"/>
              <a:t>discipline</a:t>
            </a:r>
          </a:p>
          <a:p>
            <a:pPr marL="285750" indent="-285750">
              <a:buFont typeface="Wingdings" pitchFamily="2" charset="2"/>
              <a:buChar char="Ø"/>
            </a:pPr>
            <a:r>
              <a:rPr lang="en-US" b="1" dirty="0" smtClean="0">
                <a:solidFill>
                  <a:schemeClr val="bg2">
                    <a:lumMod val="50000"/>
                  </a:schemeClr>
                </a:solidFill>
              </a:rPr>
              <a:t>Identifying </a:t>
            </a:r>
            <a:r>
              <a:rPr lang="en-US" b="1" dirty="0">
                <a:solidFill>
                  <a:schemeClr val="bg2">
                    <a:lumMod val="50000"/>
                  </a:schemeClr>
                </a:solidFill>
              </a:rPr>
              <a:t>potential problems </a:t>
            </a:r>
            <a:r>
              <a:rPr lang="en-US" b="1" dirty="0"/>
              <a:t>with possible research </a:t>
            </a:r>
            <a:r>
              <a:rPr lang="en-US" b="1" dirty="0" smtClean="0"/>
              <a:t>methods</a:t>
            </a:r>
          </a:p>
          <a:p>
            <a:pPr marL="285750" indent="-285750">
              <a:buFont typeface="Wingdings" pitchFamily="2" charset="2"/>
              <a:buChar char="Ø"/>
            </a:pPr>
            <a:r>
              <a:rPr lang="en-US" b="1" dirty="0" smtClean="0"/>
              <a:t>Directing </a:t>
            </a:r>
            <a:r>
              <a:rPr lang="en-US" b="1" dirty="0"/>
              <a:t>the reader toward the</a:t>
            </a:r>
            <a:r>
              <a:rPr lang="en-US" b="1" dirty="0">
                <a:solidFill>
                  <a:schemeClr val="bg2">
                    <a:lumMod val="50000"/>
                  </a:schemeClr>
                </a:solidFill>
              </a:rPr>
              <a:t> research question</a:t>
            </a:r>
            <a:r>
              <a:rPr lang="en-US" b="1" dirty="0"/>
              <a:t/>
            </a:r>
            <a:br>
              <a:rPr lang="en-US" b="1" dirty="0"/>
            </a:br>
            <a:endParaRPr lang="en-US" b="1" dirty="0"/>
          </a:p>
        </p:txBody>
      </p:sp>
    </p:spTree>
    <p:extLst>
      <p:ext uri="{BB962C8B-B14F-4D97-AF65-F5344CB8AC3E}">
        <p14:creationId xmlns:p14="http://schemas.microsoft.com/office/powerpoint/2010/main" val="237403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8873" y="1066800"/>
            <a:ext cx="8001000" cy="3785652"/>
          </a:xfrm>
          <a:prstGeom prst="rect">
            <a:avLst/>
          </a:prstGeom>
        </p:spPr>
        <p:txBody>
          <a:bodyPr wrap="square">
            <a:spAutoFit/>
          </a:bodyPr>
          <a:lstStyle/>
          <a:p>
            <a:endParaRPr lang="en-US" sz="2000" b="1" dirty="0" smtClean="0"/>
          </a:p>
          <a:p>
            <a:r>
              <a:rPr lang="en-US" sz="2000" b="1" dirty="0" smtClean="0"/>
              <a:t>1.The </a:t>
            </a:r>
            <a:r>
              <a:rPr lang="en-US" sz="2000" b="1" dirty="0">
                <a:solidFill>
                  <a:schemeClr val="bg2">
                    <a:lumMod val="50000"/>
                  </a:schemeClr>
                </a:solidFill>
              </a:rPr>
              <a:t>claim</a:t>
            </a:r>
            <a:r>
              <a:rPr lang="en-US" sz="2000" b="1" dirty="0"/>
              <a:t> needs to tie into the overall purpose that the literature review </a:t>
            </a:r>
            <a:r>
              <a:rPr lang="en-US" sz="2000" b="1" dirty="0" smtClean="0"/>
              <a:t>is made. </a:t>
            </a:r>
          </a:p>
          <a:p>
            <a:endParaRPr lang="en-US" sz="2000" b="1" dirty="0" smtClean="0"/>
          </a:p>
          <a:p>
            <a:r>
              <a:rPr lang="en-US" sz="2000" b="1" dirty="0" smtClean="0"/>
              <a:t>2</a:t>
            </a:r>
            <a:r>
              <a:rPr lang="en-US" sz="2000" b="1" dirty="0"/>
              <a:t>. The </a:t>
            </a:r>
            <a:r>
              <a:rPr lang="en-US" sz="2000" b="1" dirty="0">
                <a:solidFill>
                  <a:schemeClr val="bg2">
                    <a:lumMod val="50000"/>
                  </a:schemeClr>
                </a:solidFill>
              </a:rPr>
              <a:t>evidence</a:t>
            </a:r>
            <a:r>
              <a:rPr lang="en-US" sz="2000" b="1" dirty="0"/>
              <a:t> needs to be properly cited information from reliable sources that are relevant to </a:t>
            </a:r>
            <a:r>
              <a:rPr lang="en-US" sz="2000" b="1" dirty="0" smtClean="0"/>
              <a:t>the topic </a:t>
            </a:r>
            <a:r>
              <a:rPr lang="en-US" sz="2000" b="1" dirty="0"/>
              <a:t>and consists of the information given within the sources that you are reviewing.</a:t>
            </a:r>
            <a:br>
              <a:rPr lang="en-US" sz="2000" b="1" dirty="0"/>
            </a:br>
            <a:endParaRPr lang="en-US" sz="2000" b="1" dirty="0" smtClean="0"/>
          </a:p>
          <a:p>
            <a:r>
              <a:rPr lang="en-US" sz="2000" b="1" dirty="0" smtClean="0"/>
              <a:t>3</a:t>
            </a:r>
            <a:r>
              <a:rPr lang="en-US" sz="2000" b="1" dirty="0"/>
              <a:t>. The </a:t>
            </a:r>
            <a:r>
              <a:rPr lang="en-US" sz="2000" b="1" dirty="0">
                <a:solidFill>
                  <a:schemeClr val="bg2">
                    <a:lumMod val="50000"/>
                  </a:schemeClr>
                </a:solidFill>
              </a:rPr>
              <a:t>discussion</a:t>
            </a:r>
            <a:r>
              <a:rPr lang="en-US" sz="2000" b="1" dirty="0"/>
              <a:t> needs to show how the sources support the specific claim being made. </a:t>
            </a:r>
            <a:r>
              <a:rPr lang="en-US" sz="2000" b="1" dirty="0" smtClean="0"/>
              <a:t>The discussion </a:t>
            </a:r>
            <a:r>
              <a:rPr lang="en-US" sz="2000" b="1" dirty="0"/>
              <a:t>should also put the information into a context that reflects your intended purpose.</a:t>
            </a:r>
            <a:br>
              <a:rPr lang="en-US" sz="2000" b="1" dirty="0"/>
            </a:br>
            <a:endParaRPr lang="en-IN" sz="2000" b="1" dirty="0"/>
          </a:p>
        </p:txBody>
      </p:sp>
    </p:spTree>
    <p:extLst>
      <p:ext uri="{BB962C8B-B14F-4D97-AF65-F5344CB8AC3E}">
        <p14:creationId xmlns:p14="http://schemas.microsoft.com/office/powerpoint/2010/main" val="277120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7543800" cy="1477328"/>
          </a:xfrm>
          <a:prstGeom prst="rect">
            <a:avLst/>
          </a:prstGeom>
        </p:spPr>
        <p:txBody>
          <a:bodyPr wrap="square">
            <a:spAutoFit/>
          </a:bodyPr>
          <a:lstStyle/>
          <a:p>
            <a:r>
              <a:rPr lang="en-US" b="1" dirty="0"/>
              <a:t>Coherent structure is important. The general information needs to work toward some </a:t>
            </a:r>
            <a:r>
              <a:rPr lang="en-US" b="1" dirty="0" smtClean="0"/>
              <a:t>overall  framework</a:t>
            </a:r>
            <a:r>
              <a:rPr lang="en-US" b="1" dirty="0"/>
              <a:t>. Outlining the sources that you will present can help to provide a structure that will direct </a:t>
            </a:r>
            <a:r>
              <a:rPr lang="en-US" b="1" dirty="0" smtClean="0"/>
              <a:t>your audience </a:t>
            </a:r>
            <a:r>
              <a:rPr lang="en-US" b="1" dirty="0"/>
              <a:t>toward the research topic.</a:t>
            </a:r>
          </a:p>
          <a:p>
            <a:endParaRPr lang="en-IN" b="1" dirty="0"/>
          </a:p>
        </p:txBody>
      </p:sp>
    </p:spTree>
    <p:extLst>
      <p:ext uri="{BB962C8B-B14F-4D97-AF65-F5344CB8AC3E}">
        <p14:creationId xmlns:p14="http://schemas.microsoft.com/office/powerpoint/2010/main" val="196231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90599"/>
            <a:ext cx="8382000" cy="3693319"/>
          </a:xfrm>
          <a:prstGeom prst="rect">
            <a:avLst/>
          </a:prstGeom>
        </p:spPr>
        <p:txBody>
          <a:bodyPr wrap="square">
            <a:spAutoFit/>
          </a:bodyPr>
          <a:lstStyle/>
          <a:p>
            <a:r>
              <a:rPr lang="en-US" b="1" dirty="0"/>
              <a:t>Conclusion</a:t>
            </a:r>
            <a:br>
              <a:rPr lang="en-US" b="1" dirty="0"/>
            </a:br>
            <a:r>
              <a:rPr lang="en-US" b="1" dirty="0"/>
              <a:t>Depending on the purpose(s) of your literature review, your conclusion may include the following</a:t>
            </a:r>
            <a:r>
              <a:rPr lang="en-US" b="1" dirty="0" smtClean="0"/>
              <a:t>:</a:t>
            </a:r>
          </a:p>
          <a:p>
            <a:r>
              <a:rPr lang="en-US" b="1" dirty="0"/>
              <a:t/>
            </a:r>
            <a:br>
              <a:rPr lang="en-US" b="1" dirty="0"/>
            </a:br>
            <a:r>
              <a:rPr lang="en-US" b="1" dirty="0" smtClean="0"/>
              <a:t>1. Introduction </a:t>
            </a:r>
            <a:r>
              <a:rPr lang="en-US" b="1" dirty="0"/>
              <a:t>to further research: The conclusion of your literature review can be used to </a:t>
            </a:r>
            <a:r>
              <a:rPr lang="en-US" b="1" dirty="0" smtClean="0"/>
              <a:t>explain your </a:t>
            </a:r>
            <a:r>
              <a:rPr lang="en-US" b="1" dirty="0"/>
              <a:t>intended research </a:t>
            </a:r>
            <a:r>
              <a:rPr lang="en-US" b="1" dirty="0" smtClean="0"/>
              <a:t>question.</a:t>
            </a:r>
          </a:p>
          <a:p>
            <a:endParaRPr lang="en-US" b="1" dirty="0" smtClean="0"/>
          </a:p>
          <a:p>
            <a:r>
              <a:rPr lang="en-US" b="1" dirty="0" smtClean="0"/>
              <a:t>2. Summary </a:t>
            </a:r>
            <a:r>
              <a:rPr lang="en-US" b="1" dirty="0"/>
              <a:t>of theories: Your conclusion can summarize central theories and ideas that give </a:t>
            </a:r>
            <a:r>
              <a:rPr lang="en-US" b="1" dirty="0" smtClean="0"/>
              <a:t>your reader </a:t>
            </a:r>
            <a:r>
              <a:rPr lang="en-US" b="1" dirty="0"/>
              <a:t>a better understanding of the topic</a:t>
            </a:r>
            <a:r>
              <a:rPr lang="en-US" b="1" dirty="0" smtClean="0"/>
              <a:t>.</a:t>
            </a:r>
          </a:p>
          <a:p>
            <a:r>
              <a:rPr lang="en-US" b="1" dirty="0"/>
              <a:t/>
            </a:r>
            <a:br>
              <a:rPr lang="en-US" b="1" dirty="0"/>
            </a:br>
            <a:r>
              <a:rPr lang="en-US" b="1" dirty="0" smtClean="0"/>
              <a:t>3. Discussion </a:t>
            </a:r>
            <a:r>
              <a:rPr lang="en-US" b="1" dirty="0"/>
              <a:t>of the gap: If your literature review has revealed a gap in general understanding, </a:t>
            </a:r>
            <a:r>
              <a:rPr lang="en-US" b="1" dirty="0" smtClean="0"/>
              <a:t>your conclusion </a:t>
            </a:r>
            <a:r>
              <a:rPr lang="en-US" b="1" dirty="0"/>
              <a:t>can explain the significance of that gap.</a:t>
            </a:r>
            <a:endParaRPr lang="en-IN" b="1" dirty="0"/>
          </a:p>
        </p:txBody>
      </p:sp>
    </p:spTree>
    <p:extLst>
      <p:ext uri="{BB962C8B-B14F-4D97-AF65-F5344CB8AC3E}">
        <p14:creationId xmlns:p14="http://schemas.microsoft.com/office/powerpoint/2010/main" val="10174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terature review designs - ppt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b="5871"/>
          <a:stretch/>
        </p:blipFill>
        <p:spPr bwMode="auto">
          <a:xfrm>
            <a:off x="609600" y="762000"/>
            <a:ext cx="7810730" cy="5514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350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224</TotalTime>
  <Words>788</Words>
  <Application>Microsoft Office PowerPoint</Application>
  <PresentationFormat>On-screen Show (4:3)</PresentationFormat>
  <Paragraphs>86</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Austin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18</cp:revision>
  <dcterms:created xsi:type="dcterms:W3CDTF">2006-08-16T00:00:00Z</dcterms:created>
  <dcterms:modified xsi:type="dcterms:W3CDTF">2022-11-14T06:49:04Z</dcterms:modified>
</cp:coreProperties>
</file>