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58" r:id="rId5"/>
    <p:sldId id="259" r:id="rId6"/>
    <p:sldId id="260" r:id="rId7"/>
    <p:sldId id="263" r:id="rId8"/>
    <p:sldId id="261" r:id="rId9"/>
    <p:sldId id="264" r:id="rId10"/>
    <p:sldId id="265" r:id="rId11"/>
    <p:sldId id="266" r:id="rId12"/>
    <p:sldId id="268" r:id="rId13"/>
    <p:sldId id="267" r:id="rId14"/>
    <p:sldId id="273" r:id="rId15"/>
    <p:sldId id="269" r:id="rId16"/>
    <p:sldId id="270" r:id="rId17"/>
    <p:sldId id="271" r:id="rId18"/>
    <p:sldId id="272"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10/31/2022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10/31/2022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133600"/>
            <a:ext cx="8040599" cy="1015663"/>
          </a:xfrm>
          <a:prstGeom prst="rect">
            <a:avLst/>
          </a:prstGeom>
        </p:spPr>
        <p:txBody>
          <a:bodyPr wrap="none">
            <a:spAutoFit/>
          </a:bodyPr>
          <a:lstStyle/>
          <a:p>
            <a:r>
              <a:rPr lang="en-IN" sz="6000" b="1" dirty="0" smtClean="0">
                <a:latin typeface="Arial Black" pitchFamily="34" charset="0"/>
              </a:rPr>
              <a:t>Research </a:t>
            </a:r>
            <a:r>
              <a:rPr lang="en-IN" sz="6000" b="1" dirty="0">
                <a:latin typeface="Arial Black" pitchFamily="34" charset="0"/>
              </a:rPr>
              <a:t>proposal</a:t>
            </a:r>
            <a:endParaRPr lang="en-IN" sz="6000" dirty="0">
              <a:latin typeface="Arial Black" pitchFamily="34" charset="0"/>
            </a:endParaRPr>
          </a:p>
        </p:txBody>
      </p:sp>
    </p:spTree>
    <p:extLst>
      <p:ext uri="{BB962C8B-B14F-4D97-AF65-F5344CB8AC3E}">
        <p14:creationId xmlns:p14="http://schemas.microsoft.com/office/powerpoint/2010/main" val="1753294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2727" y="914400"/>
            <a:ext cx="6858000" cy="4739759"/>
          </a:xfrm>
          <a:prstGeom prst="rect">
            <a:avLst/>
          </a:prstGeom>
        </p:spPr>
        <p:txBody>
          <a:bodyPr wrap="square">
            <a:spAutoFit/>
          </a:bodyPr>
          <a:lstStyle/>
          <a:p>
            <a:endParaRPr lang="en-US" dirty="0"/>
          </a:p>
          <a:p>
            <a:r>
              <a:rPr lang="en-US" sz="2400" b="1" dirty="0" smtClean="0"/>
              <a:t>How </a:t>
            </a:r>
            <a:r>
              <a:rPr lang="en-US" sz="2400" b="1" dirty="0"/>
              <a:t>to write and structure a dissertation</a:t>
            </a:r>
          </a:p>
          <a:p>
            <a:pPr marL="285750" indent="-285750">
              <a:buFont typeface="Wingdings" pitchFamily="2" charset="2"/>
              <a:buChar char="§"/>
            </a:pPr>
            <a:r>
              <a:rPr lang="en-US" dirty="0"/>
              <a:t>   </a:t>
            </a:r>
            <a:r>
              <a:rPr lang="en-US" sz="2800" dirty="0"/>
              <a:t> Title page</a:t>
            </a:r>
          </a:p>
          <a:p>
            <a:pPr marL="457200" indent="-457200">
              <a:buFont typeface="Wingdings" pitchFamily="2" charset="2"/>
              <a:buChar char="§"/>
            </a:pPr>
            <a:r>
              <a:rPr lang="en-US" sz="2800" dirty="0"/>
              <a:t>    Acknowledgements or </a:t>
            </a:r>
            <a:r>
              <a:rPr lang="en-US" sz="2800" dirty="0" smtClean="0"/>
              <a:t>preface</a:t>
            </a:r>
          </a:p>
          <a:p>
            <a:pPr marL="457200" indent="-457200">
              <a:buFont typeface="Wingdings" pitchFamily="2" charset="2"/>
              <a:buChar char="§"/>
            </a:pPr>
            <a:r>
              <a:rPr lang="en-US" sz="2800" dirty="0"/>
              <a:t> </a:t>
            </a:r>
            <a:r>
              <a:rPr lang="en-US" sz="2800" dirty="0" smtClean="0"/>
              <a:t>   Certificate by supervisor </a:t>
            </a:r>
            <a:endParaRPr lang="en-US" sz="2800" dirty="0"/>
          </a:p>
          <a:p>
            <a:pPr marL="457200" indent="-457200">
              <a:buFont typeface="Wingdings" pitchFamily="2" charset="2"/>
              <a:buChar char="§"/>
            </a:pPr>
            <a:r>
              <a:rPr lang="en-US" sz="2800" dirty="0"/>
              <a:t>    Abstract</a:t>
            </a:r>
          </a:p>
          <a:p>
            <a:pPr marL="457200" indent="-457200">
              <a:buFont typeface="Wingdings" pitchFamily="2" charset="2"/>
              <a:buChar char="§"/>
            </a:pPr>
            <a:r>
              <a:rPr lang="en-US" sz="2800" dirty="0"/>
              <a:t>    Table of contents</a:t>
            </a:r>
          </a:p>
          <a:p>
            <a:pPr marL="457200" indent="-457200">
              <a:buFont typeface="Wingdings" pitchFamily="2" charset="2"/>
              <a:buChar char="§"/>
            </a:pPr>
            <a:r>
              <a:rPr lang="en-US" sz="2800" dirty="0"/>
              <a:t>    List of figures and tables</a:t>
            </a:r>
          </a:p>
          <a:p>
            <a:pPr marL="457200" indent="-457200">
              <a:buFont typeface="Wingdings" pitchFamily="2" charset="2"/>
              <a:buChar char="§"/>
            </a:pPr>
            <a:r>
              <a:rPr lang="en-US" sz="2800" dirty="0"/>
              <a:t>    List of abbreviations</a:t>
            </a:r>
          </a:p>
          <a:p>
            <a:pPr marL="457200" indent="-457200">
              <a:buFont typeface="Wingdings" pitchFamily="2" charset="2"/>
              <a:buChar char="§"/>
            </a:pPr>
            <a:r>
              <a:rPr lang="en-US" sz="2800" dirty="0"/>
              <a:t>    </a:t>
            </a:r>
            <a:r>
              <a:rPr lang="en-US" sz="2800" dirty="0" smtClean="0"/>
              <a:t>Glossary  (</a:t>
            </a:r>
            <a:r>
              <a:rPr lang="en-US" dirty="0"/>
              <a:t>a list of special or unusual words and their meanings, usually at the end of a text or </a:t>
            </a:r>
            <a:r>
              <a:rPr lang="en-US" dirty="0" smtClean="0"/>
              <a:t>book)</a:t>
            </a:r>
            <a:endParaRPr lang="en-US" dirty="0"/>
          </a:p>
          <a:p>
            <a:r>
              <a:rPr lang="en-US" dirty="0" smtClean="0"/>
              <a:t> </a:t>
            </a:r>
            <a:endParaRPr lang="en-US" dirty="0"/>
          </a:p>
        </p:txBody>
      </p:sp>
    </p:spTree>
    <p:extLst>
      <p:ext uri="{BB962C8B-B14F-4D97-AF65-F5344CB8AC3E}">
        <p14:creationId xmlns:p14="http://schemas.microsoft.com/office/powerpoint/2010/main" val="2009447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7315200" cy="5632311"/>
          </a:xfrm>
          <a:prstGeom prst="rect">
            <a:avLst/>
          </a:prstGeom>
        </p:spPr>
        <p:txBody>
          <a:bodyPr wrap="square">
            <a:spAutoFit/>
          </a:bodyPr>
          <a:lstStyle/>
          <a:p>
            <a:pPr marL="285750" indent="-285750">
              <a:lnSpc>
                <a:spcPct val="150000"/>
              </a:lnSpc>
              <a:buFont typeface="Wingdings" pitchFamily="2" charset="2"/>
              <a:buChar char="§"/>
            </a:pPr>
            <a:r>
              <a:rPr lang="en-US" b="1" dirty="0" smtClean="0"/>
              <a:t>      </a:t>
            </a:r>
            <a:r>
              <a:rPr lang="en-US" sz="2400" b="1" dirty="0" smtClean="0"/>
              <a:t>Introduction</a:t>
            </a:r>
            <a:endParaRPr lang="en-US" sz="2400" b="1" dirty="0"/>
          </a:p>
          <a:p>
            <a:pPr marL="342900" indent="-342900">
              <a:lnSpc>
                <a:spcPct val="150000"/>
              </a:lnSpc>
              <a:buFont typeface="Wingdings" pitchFamily="2" charset="2"/>
              <a:buChar char="§"/>
            </a:pPr>
            <a:r>
              <a:rPr lang="en-US" sz="2400" b="1" dirty="0"/>
              <a:t>    Literature review</a:t>
            </a:r>
          </a:p>
          <a:p>
            <a:pPr marL="342900" indent="-342900">
              <a:lnSpc>
                <a:spcPct val="150000"/>
              </a:lnSpc>
              <a:buFont typeface="Wingdings" pitchFamily="2" charset="2"/>
              <a:buChar char="§"/>
            </a:pPr>
            <a:r>
              <a:rPr lang="en-US" sz="2400" b="1" dirty="0"/>
              <a:t>    Methodology</a:t>
            </a:r>
          </a:p>
          <a:p>
            <a:pPr marL="342900" indent="-342900">
              <a:lnSpc>
                <a:spcPct val="150000"/>
              </a:lnSpc>
              <a:buFont typeface="Wingdings" pitchFamily="2" charset="2"/>
              <a:buChar char="§"/>
            </a:pPr>
            <a:r>
              <a:rPr lang="en-US" sz="2400" b="1" dirty="0"/>
              <a:t>    Results</a:t>
            </a:r>
          </a:p>
          <a:p>
            <a:pPr marL="342900" indent="-342900">
              <a:lnSpc>
                <a:spcPct val="150000"/>
              </a:lnSpc>
              <a:buFont typeface="Wingdings" pitchFamily="2" charset="2"/>
              <a:buChar char="§"/>
            </a:pPr>
            <a:r>
              <a:rPr lang="en-US" sz="2400" b="1" dirty="0"/>
              <a:t>    Discussion</a:t>
            </a:r>
          </a:p>
          <a:p>
            <a:pPr marL="342900" indent="-342900">
              <a:lnSpc>
                <a:spcPct val="150000"/>
              </a:lnSpc>
              <a:buFont typeface="Wingdings" pitchFamily="2" charset="2"/>
              <a:buChar char="§"/>
            </a:pPr>
            <a:r>
              <a:rPr lang="en-US" sz="2400" b="1" dirty="0"/>
              <a:t>    Conclusion</a:t>
            </a:r>
          </a:p>
          <a:p>
            <a:pPr marL="342900" indent="-342900">
              <a:lnSpc>
                <a:spcPct val="150000"/>
              </a:lnSpc>
              <a:buFont typeface="Wingdings" pitchFamily="2" charset="2"/>
              <a:buChar char="§"/>
            </a:pPr>
            <a:r>
              <a:rPr lang="en-US" sz="2400" b="1" dirty="0"/>
              <a:t>    Reference list</a:t>
            </a:r>
          </a:p>
          <a:p>
            <a:pPr marL="342900" indent="-342900">
              <a:lnSpc>
                <a:spcPct val="150000"/>
              </a:lnSpc>
              <a:buFont typeface="Wingdings" pitchFamily="2" charset="2"/>
              <a:buChar char="§"/>
            </a:pPr>
            <a:r>
              <a:rPr lang="en-US" sz="2400" b="1" dirty="0"/>
              <a:t>    Appendices</a:t>
            </a:r>
          </a:p>
          <a:p>
            <a:pPr marL="342900" indent="-342900">
              <a:lnSpc>
                <a:spcPct val="150000"/>
              </a:lnSpc>
              <a:buFont typeface="Wingdings" pitchFamily="2" charset="2"/>
              <a:buChar char="§"/>
            </a:pPr>
            <a:r>
              <a:rPr lang="en-US" sz="2400" b="1" dirty="0"/>
              <a:t>    Proofreading and editing</a:t>
            </a:r>
          </a:p>
          <a:p>
            <a:pPr>
              <a:lnSpc>
                <a:spcPct val="150000"/>
              </a:lnSpc>
            </a:pPr>
            <a:endParaRPr lang="en-US" sz="2400" b="1" dirty="0"/>
          </a:p>
        </p:txBody>
      </p:sp>
    </p:spTree>
    <p:extLst>
      <p:ext uri="{BB962C8B-B14F-4D97-AF65-F5344CB8AC3E}">
        <p14:creationId xmlns:p14="http://schemas.microsoft.com/office/powerpoint/2010/main" val="74838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2209800"/>
            <a:ext cx="3140603" cy="2800767"/>
          </a:xfrm>
          <a:prstGeom prst="rect">
            <a:avLst/>
          </a:prstGeom>
          <a:noFill/>
        </p:spPr>
        <p:txBody>
          <a:bodyPr wrap="none" rtlCol="0">
            <a:spAutoFit/>
          </a:bodyPr>
          <a:lstStyle/>
          <a:p>
            <a:r>
              <a:rPr lang="en-US" sz="8800" b="1" dirty="0" smtClean="0"/>
              <a:t>Unit </a:t>
            </a:r>
            <a:r>
              <a:rPr lang="en-US" sz="8800" b="1" dirty="0" smtClean="0"/>
              <a:t>5</a:t>
            </a:r>
            <a:endParaRPr lang="en-US" sz="8800" b="1" dirty="0" smtClean="0"/>
          </a:p>
          <a:p>
            <a:r>
              <a:rPr lang="en-US" sz="8800" b="1" dirty="0" smtClean="0"/>
              <a:t>(IPR)</a:t>
            </a:r>
            <a:endParaRPr lang="en-IN" sz="8800" b="1" dirty="0"/>
          </a:p>
        </p:txBody>
      </p:sp>
    </p:spTree>
    <p:extLst>
      <p:ext uri="{BB962C8B-B14F-4D97-AF65-F5344CB8AC3E}">
        <p14:creationId xmlns:p14="http://schemas.microsoft.com/office/powerpoint/2010/main" val="215774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66800"/>
            <a:ext cx="8001000" cy="5355312"/>
          </a:xfrm>
          <a:prstGeom prst="rect">
            <a:avLst/>
          </a:prstGeom>
        </p:spPr>
        <p:txBody>
          <a:bodyPr wrap="square">
            <a:spAutoFit/>
          </a:bodyPr>
          <a:lstStyle/>
          <a:p>
            <a:pPr algn="just">
              <a:lnSpc>
                <a:spcPct val="150000"/>
              </a:lnSpc>
            </a:pPr>
            <a:r>
              <a:rPr lang="en-IN" sz="3200" b="1" dirty="0">
                <a:solidFill>
                  <a:srgbClr val="00B050"/>
                </a:solidFill>
              </a:rPr>
              <a:t>Intellectual property rights (IPR) </a:t>
            </a:r>
            <a:endParaRPr lang="en-IN" sz="3200" b="1" dirty="0" smtClean="0">
              <a:solidFill>
                <a:srgbClr val="00B050"/>
              </a:solidFill>
            </a:endParaRPr>
          </a:p>
          <a:p>
            <a:pPr algn="just">
              <a:lnSpc>
                <a:spcPct val="150000"/>
              </a:lnSpc>
            </a:pPr>
            <a:r>
              <a:rPr lang="en-IN" sz="2800" b="1" dirty="0" smtClean="0">
                <a:solidFill>
                  <a:srgbClr val="C00000"/>
                </a:solidFill>
              </a:rPr>
              <a:t>refers </a:t>
            </a:r>
            <a:r>
              <a:rPr lang="en-IN" sz="2800" b="1" dirty="0">
                <a:solidFill>
                  <a:srgbClr val="C00000"/>
                </a:solidFill>
              </a:rPr>
              <a:t>to the legal rights given to the inventor or creator to protect his invention or creation for a certain period of time. </a:t>
            </a:r>
            <a:r>
              <a:rPr lang="en-IN" sz="2800" b="1" dirty="0" smtClean="0">
                <a:solidFill>
                  <a:srgbClr val="C00000"/>
                </a:solidFill>
              </a:rPr>
              <a:t> </a:t>
            </a:r>
            <a:r>
              <a:rPr lang="en-IN" sz="2800" b="1" dirty="0">
                <a:solidFill>
                  <a:srgbClr val="C00000"/>
                </a:solidFill>
              </a:rPr>
              <a:t>These legal rights confer an exclusive right to the inventor/creator or his assignee to fully utilize his invention/creation for a given period of time.</a:t>
            </a:r>
          </a:p>
        </p:txBody>
      </p:sp>
    </p:spTree>
    <p:extLst>
      <p:ext uri="{BB962C8B-B14F-4D97-AF65-F5344CB8AC3E}">
        <p14:creationId xmlns:p14="http://schemas.microsoft.com/office/powerpoint/2010/main" val="3501827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Intellectual Property? definition and classification - Business  Jarg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08580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71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270" b="7306"/>
          <a:stretch/>
        </p:blipFill>
        <p:spPr bwMode="auto">
          <a:xfrm>
            <a:off x="516081" y="1066800"/>
            <a:ext cx="815339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8001000" cy="4093428"/>
          </a:xfrm>
          <a:prstGeom prst="rect">
            <a:avLst/>
          </a:prstGeom>
        </p:spPr>
        <p:txBody>
          <a:bodyPr wrap="square">
            <a:spAutoFit/>
          </a:bodyPr>
          <a:lstStyle/>
          <a:p>
            <a:pPr algn="just"/>
            <a:r>
              <a:rPr lang="en-US" sz="2000" b="1" dirty="0"/>
              <a:t>1.  Patents:</a:t>
            </a:r>
            <a:endParaRPr lang="en-US" sz="2000" dirty="0"/>
          </a:p>
          <a:p>
            <a:pPr algn="just"/>
            <a:r>
              <a:rPr lang="en-US" sz="2000" dirty="0"/>
              <a:t>A patent in the law is a property right and hence, can be gifted, inherited, assigned, sold or licensed. The patent right is territorial in nature and inventors/their assignees will have to file separate patent applications in countries of their interest, along with necessary fees, for obtaining patents in those countries </a:t>
            </a:r>
            <a:r>
              <a:rPr lang="en-US" sz="2000" dirty="0" smtClean="0"/>
              <a:t>.</a:t>
            </a:r>
            <a:endParaRPr lang="en-US" sz="2000" dirty="0"/>
          </a:p>
          <a:p>
            <a:pPr algn="just"/>
            <a:r>
              <a:rPr lang="en-US" sz="2000" b="1" dirty="0"/>
              <a:t>2. Trademarks</a:t>
            </a:r>
            <a:endParaRPr lang="en-US" sz="2000" dirty="0"/>
          </a:p>
          <a:p>
            <a:pPr algn="just"/>
            <a:r>
              <a:rPr lang="en-US" sz="2000" dirty="0"/>
              <a:t>Popularly known as brand name in layman’s language, is a visual symbol which may be a word signature, name, device, label, numerals or combination of </a:t>
            </a:r>
            <a:r>
              <a:rPr lang="en-US" sz="2000" dirty="0" err="1"/>
              <a:t>colours</a:t>
            </a:r>
            <a:r>
              <a:rPr lang="en-US" sz="2000" dirty="0"/>
              <a:t> used by one undertaking on goods or services or other articles of commerce to distinguish it from other similar goods or services originating from a different undertaking </a:t>
            </a:r>
            <a:r>
              <a:rPr lang="en-US" sz="2000" dirty="0" smtClean="0"/>
              <a:t>.</a:t>
            </a:r>
            <a:endParaRPr lang="en-US" sz="2000" dirty="0"/>
          </a:p>
        </p:txBody>
      </p:sp>
    </p:spTree>
    <p:extLst>
      <p:ext uri="{BB962C8B-B14F-4D97-AF65-F5344CB8AC3E}">
        <p14:creationId xmlns:p14="http://schemas.microsoft.com/office/powerpoint/2010/main" val="2788123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001000" cy="4401205"/>
          </a:xfrm>
          <a:prstGeom prst="rect">
            <a:avLst/>
          </a:prstGeom>
        </p:spPr>
        <p:txBody>
          <a:bodyPr wrap="square">
            <a:spAutoFit/>
          </a:bodyPr>
          <a:lstStyle/>
          <a:p>
            <a:pPr algn="just"/>
            <a:r>
              <a:rPr lang="en-US" sz="2000" b="1" dirty="0"/>
              <a:t>3. Designs</a:t>
            </a:r>
            <a:endParaRPr lang="en-US" sz="2000" dirty="0"/>
          </a:p>
          <a:p>
            <a:pPr algn="just"/>
            <a:r>
              <a:rPr lang="en-US" sz="2000" dirty="0"/>
              <a:t>Design means the features of shape, configuration, pattern or ornament or composition of lines or </a:t>
            </a:r>
            <a:r>
              <a:rPr lang="en-US" sz="2000" dirty="0" err="1"/>
              <a:t>colour</a:t>
            </a:r>
            <a:r>
              <a:rPr lang="en-US" sz="2000" dirty="0"/>
              <a:t> or combination thereof applied to any article whether two dimensional or three dimensional or in both forms, by any industrial process or means, whether manual, mechanical or chemical, separate or combined </a:t>
            </a:r>
            <a:r>
              <a:rPr lang="en-US" sz="2000" dirty="0" smtClean="0"/>
              <a:t>.</a:t>
            </a:r>
            <a:endParaRPr lang="en-US" sz="2000" dirty="0"/>
          </a:p>
          <a:p>
            <a:pPr algn="just"/>
            <a:r>
              <a:rPr lang="en-US" sz="2000" b="1" dirty="0"/>
              <a:t>4. Copyrights</a:t>
            </a:r>
            <a:endParaRPr lang="en-US" sz="2000" dirty="0"/>
          </a:p>
          <a:p>
            <a:pPr algn="just"/>
            <a:r>
              <a:rPr lang="en-US" sz="2000" dirty="0"/>
              <a:t>Copyright is a right given by the law to creators of literary, dramatic, musical and artistic works and producers of cinematograph films and sound recordings. It is a bundle of rights including, </a:t>
            </a:r>
            <a:r>
              <a:rPr lang="en-US" sz="2000" i="1" dirty="0" err="1"/>
              <a:t>interalia</a:t>
            </a:r>
            <a:r>
              <a:rPr lang="en-US" sz="2000" i="1" dirty="0"/>
              <a:t>, </a:t>
            </a:r>
            <a:r>
              <a:rPr lang="en-US" sz="2000" dirty="0"/>
              <a:t>rights of reproduction, communication to the public, adaptation, and translation of the work</a:t>
            </a:r>
          </a:p>
        </p:txBody>
      </p:sp>
    </p:spTree>
    <p:extLst>
      <p:ext uri="{BB962C8B-B14F-4D97-AF65-F5344CB8AC3E}">
        <p14:creationId xmlns:p14="http://schemas.microsoft.com/office/powerpoint/2010/main" val="4139478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838200"/>
            <a:ext cx="8001000" cy="4893647"/>
          </a:xfrm>
          <a:prstGeom prst="rect">
            <a:avLst/>
          </a:prstGeom>
        </p:spPr>
        <p:txBody>
          <a:bodyPr wrap="square">
            <a:spAutoFit/>
          </a:bodyPr>
          <a:lstStyle/>
          <a:p>
            <a:pPr algn="just"/>
            <a:r>
              <a:rPr lang="en-US" sz="2400" b="1" dirty="0"/>
              <a:t>Geographical Indications</a:t>
            </a:r>
            <a:endParaRPr lang="en-US" sz="2400" dirty="0"/>
          </a:p>
          <a:p>
            <a:pPr algn="just"/>
            <a:r>
              <a:rPr lang="en-US" sz="2400" dirty="0"/>
              <a:t>A geographical indication (GI) is a sign used on products that have a specific geographical origin and possess qualities or a reputation that are due to that </a:t>
            </a:r>
            <a:r>
              <a:rPr lang="en-US" sz="2400" dirty="0" smtClean="0"/>
              <a:t>origin.</a:t>
            </a:r>
            <a:endParaRPr lang="en-US" sz="2400" dirty="0"/>
          </a:p>
          <a:p>
            <a:pPr algn="just"/>
            <a:r>
              <a:rPr lang="en-US" sz="2400" b="1" dirty="0" smtClean="0"/>
              <a:t>Plant </a:t>
            </a:r>
            <a:r>
              <a:rPr lang="en-US" sz="2400" b="1" dirty="0"/>
              <a:t>Varieties</a:t>
            </a:r>
            <a:endParaRPr lang="en-US" sz="2400" dirty="0"/>
          </a:p>
          <a:p>
            <a:pPr algn="just"/>
            <a:r>
              <a:rPr lang="en-US" sz="2400" dirty="0"/>
              <a:t>To accelerate agricultural development, it is necessary to protect plants breeders’ rights to stimulate investment for research and development for the development of new plant varieties. Simultaneously, it is helpful for the seed industry to ensure availability of high quality of seeds to the farmers </a:t>
            </a:r>
          </a:p>
        </p:txBody>
      </p:sp>
    </p:spTree>
    <p:extLst>
      <p:ext uri="{BB962C8B-B14F-4D97-AF65-F5344CB8AC3E}">
        <p14:creationId xmlns:p14="http://schemas.microsoft.com/office/powerpoint/2010/main" val="312717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rade Secrets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t="8250" r="17846"/>
          <a:stretch/>
        </p:blipFill>
        <p:spPr bwMode="auto">
          <a:xfrm>
            <a:off x="1008742" y="1066800"/>
            <a:ext cx="6698343" cy="496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03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66800"/>
            <a:ext cx="7696200" cy="4832092"/>
          </a:xfrm>
          <a:prstGeom prst="rect">
            <a:avLst/>
          </a:prstGeom>
        </p:spPr>
        <p:txBody>
          <a:bodyPr wrap="square">
            <a:spAutoFit/>
          </a:bodyPr>
          <a:lstStyle/>
          <a:p>
            <a:r>
              <a:rPr lang="en-IN" sz="2800" b="1" dirty="0"/>
              <a:t>What is your research proposal used for and why is it important?</a:t>
            </a:r>
            <a:endParaRPr lang="en-IN" sz="2800" dirty="0"/>
          </a:p>
          <a:p>
            <a:pPr marL="457200" lvl="0" indent="-457200">
              <a:buFont typeface="Arial" pitchFamily="34" charset="0"/>
              <a:buChar char="•"/>
            </a:pPr>
            <a:r>
              <a:rPr lang="en-IN" sz="2800" dirty="0"/>
              <a:t>It is used to establish whether there is expertise to support your proposed area of </a:t>
            </a:r>
            <a:r>
              <a:rPr lang="en-IN" sz="2800" dirty="0" smtClean="0"/>
              <a:t>research</a:t>
            </a:r>
          </a:p>
          <a:p>
            <a:pPr marL="457200" lvl="0" indent="-457200">
              <a:buFont typeface="Arial" pitchFamily="34" charset="0"/>
              <a:buChar char="•"/>
            </a:pPr>
            <a:r>
              <a:rPr lang="en-IN" sz="2800" dirty="0" smtClean="0"/>
              <a:t>It </a:t>
            </a:r>
            <a:r>
              <a:rPr lang="en-IN" sz="2800" dirty="0"/>
              <a:t>forms part of the assessment of your </a:t>
            </a:r>
            <a:r>
              <a:rPr lang="en-IN" sz="2800" dirty="0" smtClean="0"/>
              <a:t>application</a:t>
            </a:r>
          </a:p>
          <a:p>
            <a:pPr marL="457200" lvl="0" indent="-457200">
              <a:buFont typeface="Arial" pitchFamily="34" charset="0"/>
              <a:buChar char="•"/>
            </a:pPr>
            <a:r>
              <a:rPr lang="en-IN" sz="2800" dirty="0" smtClean="0"/>
              <a:t>The </a:t>
            </a:r>
            <a:r>
              <a:rPr lang="en-IN" sz="2800" dirty="0"/>
              <a:t>research proposal you submit as part of your application is just the starting point, as your ideas evolve your proposed research is likely to change</a:t>
            </a:r>
          </a:p>
        </p:txBody>
      </p:sp>
    </p:spTree>
    <p:extLst>
      <p:ext uri="{BB962C8B-B14F-4D97-AF65-F5344CB8AC3E}">
        <p14:creationId xmlns:p14="http://schemas.microsoft.com/office/powerpoint/2010/main" val="349693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ade Secrets and Conflict of Interest - ppt video onlin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69342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43634"/>
            <a:ext cx="7620000" cy="830997"/>
          </a:xfrm>
          <a:prstGeom prst="rect">
            <a:avLst/>
          </a:prstGeom>
        </p:spPr>
        <p:txBody>
          <a:bodyPr wrap="square">
            <a:spAutoFit/>
          </a:bodyPr>
          <a:lstStyle/>
          <a:p>
            <a:r>
              <a:rPr lang="en-US" sz="2400" b="1" dirty="0"/>
              <a:t>How long should my research proposal be?</a:t>
            </a:r>
          </a:p>
          <a:p>
            <a:r>
              <a:rPr lang="en-US" sz="2400" dirty="0"/>
              <a:t>It should be 2,000–3,500 words (4-7 pages) long.</a:t>
            </a:r>
          </a:p>
        </p:txBody>
      </p:sp>
      <p:sp>
        <p:nvSpPr>
          <p:cNvPr id="4" name="Rectangle 3"/>
          <p:cNvSpPr/>
          <p:nvPr/>
        </p:nvSpPr>
        <p:spPr>
          <a:xfrm>
            <a:off x="533400" y="1828800"/>
            <a:ext cx="7772400" cy="3970318"/>
          </a:xfrm>
          <a:prstGeom prst="rect">
            <a:avLst/>
          </a:prstGeom>
        </p:spPr>
        <p:txBody>
          <a:bodyPr wrap="square">
            <a:spAutoFit/>
          </a:bodyPr>
          <a:lstStyle/>
          <a:p>
            <a:r>
              <a:rPr lang="en-IN" sz="2800" b="1" dirty="0"/>
              <a:t>What should be included in my research proposal?</a:t>
            </a:r>
          </a:p>
          <a:p>
            <a:r>
              <a:rPr lang="en-IN" sz="2800" dirty="0"/>
              <a:t>Your proposal should include the following:</a:t>
            </a:r>
          </a:p>
          <a:p>
            <a:r>
              <a:rPr lang="en-IN" sz="2800" b="1" i="1" dirty="0"/>
              <a:t>1. TITLE</a:t>
            </a:r>
          </a:p>
          <a:p>
            <a:r>
              <a:rPr lang="en-IN" sz="2800" b="1" i="1" dirty="0" smtClean="0"/>
              <a:t>2</a:t>
            </a:r>
            <a:r>
              <a:rPr lang="en-IN" sz="2800" b="1" i="1" dirty="0"/>
              <a:t>. BACKGROUND AND </a:t>
            </a:r>
            <a:r>
              <a:rPr lang="en-IN" sz="2800" b="1" i="1" dirty="0" smtClean="0"/>
              <a:t>RATIONALE</a:t>
            </a:r>
            <a:endParaRPr lang="en-IN" sz="2800" dirty="0"/>
          </a:p>
          <a:p>
            <a:r>
              <a:rPr lang="en-IN" sz="2800" b="1" i="1" dirty="0"/>
              <a:t>3. RESEARCH QUESTION(S)</a:t>
            </a:r>
          </a:p>
          <a:p>
            <a:r>
              <a:rPr lang="en-IN" sz="2800" b="1" i="1" dirty="0" smtClean="0"/>
              <a:t>4</a:t>
            </a:r>
            <a:r>
              <a:rPr lang="en-IN" sz="2800" b="1" i="1" dirty="0"/>
              <a:t>. RESEARCH METHODOLOGY</a:t>
            </a:r>
          </a:p>
          <a:p>
            <a:r>
              <a:rPr lang="en-IN" sz="2800" b="1" i="1" dirty="0" smtClean="0"/>
              <a:t>5</a:t>
            </a:r>
            <a:r>
              <a:rPr lang="en-IN" sz="2800" b="1" i="1" dirty="0"/>
              <a:t>. PLAN OF WORK &amp; TIME SCHEDULE</a:t>
            </a:r>
          </a:p>
          <a:p>
            <a:r>
              <a:rPr lang="en-IN" sz="2800" b="1" i="1" dirty="0" smtClean="0"/>
              <a:t>6</a:t>
            </a:r>
            <a:r>
              <a:rPr lang="en-IN" sz="2800" b="1" i="1" dirty="0"/>
              <a:t>. </a:t>
            </a:r>
            <a:r>
              <a:rPr lang="en-IN" sz="2800" b="1" i="1" dirty="0" smtClean="0"/>
              <a:t>BIBLIOGRAPHY</a:t>
            </a:r>
            <a:endParaRPr lang="en-IN" sz="2800" b="1" i="1" dirty="0"/>
          </a:p>
        </p:txBody>
      </p:sp>
    </p:spTree>
    <p:extLst>
      <p:ext uri="{BB962C8B-B14F-4D97-AF65-F5344CB8AC3E}">
        <p14:creationId xmlns:p14="http://schemas.microsoft.com/office/powerpoint/2010/main" val="344493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229600" cy="4401205"/>
          </a:xfrm>
          <a:prstGeom prst="rect">
            <a:avLst/>
          </a:prstGeom>
        </p:spPr>
        <p:txBody>
          <a:bodyPr wrap="square">
            <a:spAutoFit/>
          </a:bodyPr>
          <a:lstStyle/>
          <a:p>
            <a:r>
              <a:rPr lang="en-US" sz="2800" b="1" dirty="0"/>
              <a:t>1. TITLE</a:t>
            </a:r>
          </a:p>
          <a:p>
            <a:r>
              <a:rPr lang="en-US" sz="2800" dirty="0"/>
              <a:t>Your title should give a clear indication of your proposed research approach or key question</a:t>
            </a:r>
          </a:p>
          <a:p>
            <a:r>
              <a:rPr lang="en-US" sz="2800" b="1" dirty="0"/>
              <a:t>2. BACKGROUND AND RATIONALE</a:t>
            </a:r>
          </a:p>
          <a:p>
            <a:r>
              <a:rPr lang="en-US" sz="2800" dirty="0"/>
              <a:t>You should include:</a:t>
            </a:r>
          </a:p>
          <a:p>
            <a:r>
              <a:rPr lang="en-US" sz="2800" dirty="0"/>
              <a:t>the background and issues of your proposed research</a:t>
            </a:r>
          </a:p>
          <a:p>
            <a:r>
              <a:rPr lang="en-US" sz="2800" dirty="0"/>
              <a:t>identify your </a:t>
            </a:r>
            <a:r>
              <a:rPr lang="en-US" sz="2800" dirty="0" smtClean="0"/>
              <a:t>discipline a </a:t>
            </a:r>
            <a:r>
              <a:rPr lang="en-US" sz="2800" dirty="0"/>
              <a:t>short literature review</a:t>
            </a:r>
          </a:p>
          <a:p>
            <a:r>
              <a:rPr lang="en-US" sz="2800" dirty="0"/>
              <a:t>a summary of key debates and developments in the field</a:t>
            </a:r>
          </a:p>
        </p:txBody>
      </p:sp>
    </p:spTree>
    <p:extLst>
      <p:ext uri="{BB962C8B-B14F-4D97-AF65-F5344CB8AC3E}">
        <p14:creationId xmlns:p14="http://schemas.microsoft.com/office/powerpoint/2010/main" val="221637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064" y="838200"/>
            <a:ext cx="7997536" cy="1569660"/>
          </a:xfrm>
          <a:prstGeom prst="rect">
            <a:avLst/>
          </a:prstGeom>
        </p:spPr>
        <p:txBody>
          <a:bodyPr wrap="square">
            <a:spAutoFit/>
          </a:bodyPr>
          <a:lstStyle/>
          <a:p>
            <a:pPr algn="just"/>
            <a:r>
              <a:rPr lang="en-US" sz="2400" b="1" dirty="0"/>
              <a:t>. RESEARCH QUESTION(S)</a:t>
            </a:r>
          </a:p>
          <a:p>
            <a:pPr algn="just"/>
            <a:r>
              <a:rPr lang="en-US" sz="2400" dirty="0"/>
              <a:t>You should formulate these clearly, giving an explanation as to what problems and issues are to be explored and why they are worth exploring</a:t>
            </a:r>
          </a:p>
        </p:txBody>
      </p:sp>
      <p:sp>
        <p:nvSpPr>
          <p:cNvPr id="5" name="Rectangle 4"/>
          <p:cNvSpPr/>
          <p:nvPr/>
        </p:nvSpPr>
        <p:spPr>
          <a:xfrm>
            <a:off x="727364" y="2667000"/>
            <a:ext cx="7010400" cy="3416320"/>
          </a:xfrm>
          <a:prstGeom prst="rect">
            <a:avLst/>
          </a:prstGeom>
        </p:spPr>
        <p:txBody>
          <a:bodyPr wrap="square">
            <a:spAutoFit/>
          </a:bodyPr>
          <a:lstStyle/>
          <a:p>
            <a:r>
              <a:rPr lang="en-IN" sz="2400" b="1" i="1" dirty="0" smtClean="0"/>
              <a:t> </a:t>
            </a:r>
            <a:r>
              <a:rPr lang="en-IN" sz="2400" b="1" i="1" dirty="0"/>
              <a:t>RESEARCH METHODOLOGY</a:t>
            </a:r>
          </a:p>
          <a:p>
            <a:r>
              <a:rPr lang="en-IN" sz="2400" dirty="0"/>
              <a:t>You should provide an outline of:</a:t>
            </a:r>
          </a:p>
          <a:p>
            <a:pPr marL="342900" lvl="0" indent="-342900">
              <a:buFont typeface="Wingdings" pitchFamily="2" charset="2"/>
              <a:buChar char="§"/>
            </a:pPr>
            <a:r>
              <a:rPr lang="en-IN" sz="2400" dirty="0"/>
              <a:t>the theoretical resources to be drawn on</a:t>
            </a:r>
          </a:p>
          <a:p>
            <a:pPr lvl="0"/>
            <a:r>
              <a:rPr lang="en-IN" sz="2400" dirty="0"/>
              <a:t> </a:t>
            </a:r>
            <a:r>
              <a:rPr lang="en-IN" sz="2400" dirty="0" smtClean="0"/>
              <a:t>   the </a:t>
            </a:r>
            <a:r>
              <a:rPr lang="en-IN" sz="2400" dirty="0"/>
              <a:t>research approach (theoretical </a:t>
            </a:r>
            <a:r>
              <a:rPr lang="en-IN" sz="2400" dirty="0" smtClean="0"/>
              <a:t>           	framework).</a:t>
            </a:r>
          </a:p>
          <a:p>
            <a:pPr marL="342900" lvl="0" indent="-342900">
              <a:buFont typeface="Wingdings" pitchFamily="2" charset="2"/>
              <a:buChar char="§"/>
            </a:pPr>
            <a:r>
              <a:rPr lang="en-IN" sz="2400" dirty="0" smtClean="0"/>
              <a:t>the </a:t>
            </a:r>
            <a:r>
              <a:rPr lang="en-IN" sz="2400" dirty="0"/>
              <a:t>research methods appropriate for the proposed research</a:t>
            </a:r>
          </a:p>
          <a:p>
            <a:pPr marL="342900" lvl="0" indent="-342900">
              <a:buFont typeface="Arial" pitchFamily="34" charset="0"/>
              <a:buChar char="•"/>
            </a:pPr>
            <a:r>
              <a:rPr lang="en-IN" sz="2400" dirty="0"/>
              <a:t>a discussion of advantages as well as limits of particular approaches and methods</a:t>
            </a:r>
          </a:p>
        </p:txBody>
      </p:sp>
    </p:spTree>
    <p:extLst>
      <p:ext uri="{BB962C8B-B14F-4D97-AF65-F5344CB8AC3E}">
        <p14:creationId xmlns:p14="http://schemas.microsoft.com/office/powerpoint/2010/main" val="291853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855" y="838200"/>
            <a:ext cx="7315200" cy="5078313"/>
          </a:xfrm>
          <a:prstGeom prst="rect">
            <a:avLst/>
          </a:prstGeom>
        </p:spPr>
        <p:txBody>
          <a:bodyPr wrap="square">
            <a:spAutoFit/>
          </a:bodyPr>
          <a:lstStyle/>
          <a:p>
            <a:pPr algn="just"/>
            <a:r>
              <a:rPr lang="en-IN" b="1" i="1" dirty="0"/>
              <a:t>PLAN OF WORK &amp; TIME </a:t>
            </a:r>
            <a:r>
              <a:rPr lang="en-IN" b="1" i="1" dirty="0" smtClean="0"/>
              <a:t>SCHEDULE</a:t>
            </a:r>
          </a:p>
          <a:p>
            <a:pPr algn="just"/>
            <a:endParaRPr lang="en-IN" dirty="0" smtClean="0"/>
          </a:p>
          <a:p>
            <a:pPr algn="just"/>
            <a:r>
              <a:rPr lang="en-IN" dirty="0" smtClean="0"/>
              <a:t>You </a:t>
            </a:r>
            <a:r>
              <a:rPr lang="en-IN" dirty="0"/>
              <a:t>should include an outline of the various stages and corresponding time lines for developing and implementing the research, including writing up your thesis.</a:t>
            </a:r>
          </a:p>
          <a:p>
            <a:pPr algn="just"/>
            <a:r>
              <a:rPr lang="en-IN" dirty="0"/>
              <a:t>For </a:t>
            </a:r>
            <a:r>
              <a:rPr lang="en-IN" b="1" dirty="0"/>
              <a:t>full-time study</a:t>
            </a:r>
            <a:r>
              <a:rPr lang="en-IN" dirty="0"/>
              <a:t> your research should be completed within three years, with writing up completed in the fourth year of registration.</a:t>
            </a:r>
          </a:p>
          <a:p>
            <a:pPr algn="just"/>
            <a:r>
              <a:rPr lang="en-IN" dirty="0"/>
              <a:t>For </a:t>
            </a:r>
            <a:r>
              <a:rPr lang="en-IN" b="1" dirty="0"/>
              <a:t>part-time study</a:t>
            </a:r>
            <a:r>
              <a:rPr lang="en-IN" dirty="0"/>
              <a:t> your research should be completed within six years, with writing up completed by the eighth year.</a:t>
            </a:r>
          </a:p>
          <a:p>
            <a:pPr algn="just"/>
            <a:endParaRPr lang="en-US" b="1" i="1" dirty="0" smtClean="0"/>
          </a:p>
          <a:p>
            <a:pPr algn="just"/>
            <a:endParaRPr lang="en-IN" b="1" i="1" dirty="0" smtClean="0"/>
          </a:p>
          <a:p>
            <a:pPr algn="just"/>
            <a:r>
              <a:rPr lang="en-IN" b="1" i="1" dirty="0" smtClean="0"/>
              <a:t>BIBLIOGRAPHY</a:t>
            </a:r>
            <a:endParaRPr lang="en-IN" b="1" i="1" dirty="0"/>
          </a:p>
          <a:p>
            <a:pPr algn="just"/>
            <a:r>
              <a:rPr lang="en-IN" dirty="0"/>
              <a:t>You should include:</a:t>
            </a:r>
          </a:p>
          <a:p>
            <a:pPr marL="285750" lvl="0" indent="-285750" algn="just">
              <a:buFont typeface="Arial" pitchFamily="34" charset="0"/>
              <a:buChar char="•"/>
            </a:pPr>
            <a:r>
              <a:rPr lang="en-IN" dirty="0"/>
              <a:t>a list of references to key articles and texts discussed within your research proposal</a:t>
            </a:r>
          </a:p>
          <a:p>
            <a:pPr marL="285750" lvl="0" indent="-285750" algn="just">
              <a:buFont typeface="Arial" pitchFamily="34" charset="0"/>
              <a:buChar char="•"/>
            </a:pPr>
            <a:r>
              <a:rPr lang="en-IN" dirty="0"/>
              <a:t>a selection of sources appropriate to the proposed </a:t>
            </a:r>
          </a:p>
          <a:p>
            <a:pPr algn="just"/>
            <a:r>
              <a:rPr lang="en-IN" dirty="0"/>
              <a:t> </a:t>
            </a:r>
          </a:p>
        </p:txBody>
      </p:sp>
    </p:spTree>
    <p:extLst>
      <p:ext uri="{BB962C8B-B14F-4D97-AF65-F5344CB8AC3E}">
        <p14:creationId xmlns:p14="http://schemas.microsoft.com/office/powerpoint/2010/main" val="72404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6 Types of research articles: Check one by one - PhDTal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73152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93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976745"/>
            <a:ext cx="7772400" cy="5078313"/>
          </a:xfrm>
          <a:prstGeom prst="rect">
            <a:avLst/>
          </a:prstGeom>
        </p:spPr>
        <p:txBody>
          <a:bodyPr wrap="square">
            <a:spAutoFit/>
          </a:bodyPr>
          <a:lstStyle/>
          <a:p>
            <a:r>
              <a:rPr lang="en-US" dirty="0"/>
              <a:t>A </a:t>
            </a:r>
            <a:r>
              <a:rPr lang="en-US" b="1" dirty="0"/>
              <a:t>Short Communication</a:t>
            </a:r>
            <a:r>
              <a:rPr lang="en-US" dirty="0"/>
              <a:t> is intended for the presentation of brief observations that do not warrant a full-length paper. </a:t>
            </a:r>
            <a:endParaRPr lang="en-US" dirty="0" smtClean="0"/>
          </a:p>
          <a:p>
            <a:r>
              <a:rPr lang="en-US" dirty="0" smtClean="0"/>
              <a:t>Short </a:t>
            </a:r>
            <a:r>
              <a:rPr lang="en-US" dirty="0"/>
              <a:t>communication should be submitted the same way as a full-length paper.</a:t>
            </a:r>
          </a:p>
          <a:p>
            <a:r>
              <a:rPr lang="en-US" dirty="0"/>
              <a:t>The Short Communication manuscript in general:</a:t>
            </a:r>
          </a:p>
          <a:p>
            <a:pPr marL="285750" indent="-285750">
              <a:buFont typeface="Wingdings" pitchFamily="2" charset="2"/>
              <a:buChar char="§"/>
            </a:pPr>
            <a:r>
              <a:rPr lang="en-US" dirty="0"/>
              <a:t>Total length should not exceed</a:t>
            </a:r>
            <a:r>
              <a:rPr lang="en-US" dirty="0">
                <a:solidFill>
                  <a:srgbClr val="FF0000"/>
                </a:solidFill>
              </a:rPr>
              <a:t> 10 double lined </a:t>
            </a:r>
            <a:r>
              <a:rPr lang="en-US" dirty="0"/>
              <a:t>standard pages including illustrative material (</a:t>
            </a:r>
            <a:r>
              <a:rPr lang="en-US" b="1" dirty="0">
                <a:solidFill>
                  <a:srgbClr val="FF0000"/>
                </a:solidFill>
              </a:rPr>
              <a:t>in total no more than 3 figures and tables)</a:t>
            </a:r>
          </a:p>
          <a:p>
            <a:pPr marL="285750" indent="-285750">
              <a:buFont typeface="Arial" pitchFamily="34" charset="0"/>
              <a:buChar char="•"/>
            </a:pPr>
            <a:r>
              <a:rPr lang="en-US" dirty="0"/>
              <a:t>Each Short Communication must have an </a:t>
            </a:r>
            <a:r>
              <a:rPr lang="en-US" b="1" dirty="0">
                <a:solidFill>
                  <a:srgbClr val="FF0000"/>
                </a:solidFill>
              </a:rPr>
              <a:t>Abstract limited to 100 </a:t>
            </a:r>
            <a:r>
              <a:rPr lang="en-US" dirty="0"/>
              <a:t>words</a:t>
            </a:r>
          </a:p>
          <a:p>
            <a:pPr marL="285750" indent="-285750">
              <a:buFont typeface="Wingdings" pitchFamily="2" charset="2"/>
              <a:buChar char="§"/>
            </a:pPr>
            <a:r>
              <a:rPr lang="en-US" b="1" dirty="0">
                <a:solidFill>
                  <a:srgbClr val="FF0000"/>
                </a:solidFill>
              </a:rPr>
              <a:t>Manuscript should be formatted without section headings </a:t>
            </a:r>
            <a:r>
              <a:rPr lang="en-US" dirty="0"/>
              <a:t>in the body of the text</a:t>
            </a:r>
          </a:p>
          <a:p>
            <a:pPr marL="285750" indent="-285750">
              <a:buFont typeface="Arial" pitchFamily="34" charset="0"/>
              <a:buChar char="•"/>
            </a:pPr>
            <a:r>
              <a:rPr lang="en-US" dirty="0"/>
              <a:t>All the required parts (Introduction, Materials &amp; Methods, Results and Discussion) except for the Literature must be given in single section</a:t>
            </a:r>
          </a:p>
          <a:p>
            <a:pPr marL="285750" indent="-285750">
              <a:buFont typeface="Arial" pitchFamily="34" charset="0"/>
              <a:buChar char="•"/>
            </a:pPr>
            <a:r>
              <a:rPr lang="en-US" dirty="0"/>
              <a:t>Should be typed in </a:t>
            </a:r>
            <a:r>
              <a:rPr lang="en-US" b="1" dirty="0">
                <a:solidFill>
                  <a:srgbClr val="FF0000"/>
                </a:solidFill>
              </a:rPr>
              <a:t>12 points Times New Roman font</a:t>
            </a:r>
          </a:p>
          <a:p>
            <a:pPr marL="285750" indent="-285750">
              <a:buFont typeface="Arial" pitchFamily="34" charset="0"/>
              <a:buChar char="•"/>
            </a:pPr>
            <a:r>
              <a:rPr lang="en-US" dirty="0"/>
              <a:t>No part of the manuscript should be underlined and written using capital letters</a:t>
            </a:r>
          </a:p>
        </p:txBody>
      </p:sp>
    </p:spTree>
    <p:extLst>
      <p:ext uri="{BB962C8B-B14F-4D97-AF65-F5344CB8AC3E}">
        <p14:creationId xmlns:p14="http://schemas.microsoft.com/office/powerpoint/2010/main" val="419447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67691"/>
            <a:ext cx="7696200" cy="4154984"/>
          </a:xfrm>
          <a:prstGeom prst="rect">
            <a:avLst/>
          </a:prstGeom>
        </p:spPr>
        <p:txBody>
          <a:bodyPr wrap="square">
            <a:spAutoFit/>
          </a:bodyPr>
          <a:lstStyle/>
          <a:p>
            <a:r>
              <a:rPr lang="en-US" sz="2400" b="1" dirty="0"/>
              <a:t>“</a:t>
            </a:r>
            <a:r>
              <a:rPr lang="en-US" sz="2400" b="1" dirty="0">
                <a:solidFill>
                  <a:srgbClr val="FF0000"/>
                </a:solidFill>
              </a:rPr>
              <a:t>Thesis” and “dissertation”</a:t>
            </a:r>
            <a:r>
              <a:rPr lang="en-US" sz="2400" b="1" dirty="0"/>
              <a:t> are sometimes used interchangeably, but their definitions differ per country.</a:t>
            </a:r>
          </a:p>
          <a:p>
            <a:endParaRPr lang="en-US" sz="2400" b="1" dirty="0" smtClean="0"/>
          </a:p>
          <a:p>
            <a:r>
              <a:rPr lang="en-US" sz="2400" b="1" dirty="0" smtClean="0"/>
              <a:t>In </a:t>
            </a:r>
            <a:r>
              <a:rPr lang="en-US" sz="2400" b="1" dirty="0"/>
              <a:t>the US, a dissertation generally refers to the collection of research you conducted to obtain a PhD.</a:t>
            </a:r>
          </a:p>
          <a:p>
            <a:endParaRPr lang="en-US" sz="2400" b="1" dirty="0" smtClean="0"/>
          </a:p>
          <a:p>
            <a:r>
              <a:rPr lang="en-US" sz="2400" b="1" dirty="0" smtClean="0"/>
              <a:t>In </a:t>
            </a:r>
            <a:r>
              <a:rPr lang="en-US" sz="2400" b="1" dirty="0"/>
              <a:t>other countries (such as the UK), a dissertation often refers to the research you conduct to obtain your bachelor’s or master’s degree.</a:t>
            </a:r>
            <a:endParaRPr lang="en-US" sz="2400" b="1" dirty="0">
              <a:effectLst/>
            </a:endParaRPr>
          </a:p>
        </p:txBody>
      </p:sp>
    </p:spTree>
    <p:extLst>
      <p:ext uri="{BB962C8B-B14F-4D97-AF65-F5344CB8AC3E}">
        <p14:creationId xmlns:p14="http://schemas.microsoft.com/office/powerpoint/2010/main" val="4241700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79</TotalTime>
  <Words>709</Words>
  <Application>Microsoft Office PowerPoint</Application>
  <PresentationFormat>On-screen Show (4:3)</PresentationFormat>
  <Paragraphs>92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2006-08-16T00:00:00Z</dcterms:created>
  <dcterms:modified xsi:type="dcterms:W3CDTF">2022-10-31T04:05:12Z</dcterms:modified>
</cp:coreProperties>
</file>