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8"/>
  </p:notesMasterIdLst>
  <p:handoutMasterIdLst>
    <p:handoutMasterId r:id="rId29"/>
  </p:handoutMasterIdLst>
  <p:sldIdLst>
    <p:sldId id="277" r:id="rId2"/>
    <p:sldId id="350" r:id="rId3"/>
    <p:sldId id="351" r:id="rId4"/>
    <p:sldId id="352" r:id="rId5"/>
    <p:sldId id="306" r:id="rId6"/>
    <p:sldId id="318" r:id="rId7"/>
    <p:sldId id="347" r:id="rId8"/>
    <p:sldId id="348" r:id="rId9"/>
    <p:sldId id="333" r:id="rId10"/>
    <p:sldId id="349" r:id="rId11"/>
    <p:sldId id="353" r:id="rId12"/>
    <p:sldId id="354" r:id="rId13"/>
    <p:sldId id="355" r:id="rId14"/>
    <p:sldId id="337" r:id="rId15"/>
    <p:sldId id="336" r:id="rId16"/>
    <p:sldId id="335" r:id="rId17"/>
    <p:sldId id="338" r:id="rId18"/>
    <p:sldId id="339" r:id="rId19"/>
    <p:sldId id="342" r:id="rId20"/>
    <p:sldId id="341" r:id="rId21"/>
    <p:sldId id="340" r:id="rId22"/>
    <p:sldId id="343" r:id="rId23"/>
    <p:sldId id="345" r:id="rId24"/>
    <p:sldId id="346" r:id="rId25"/>
    <p:sldId id="344"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d" initials="s" lastIdx="3" clrIdx="0">
    <p:extLst>
      <p:ext uri="{19B8F6BF-5375-455C-9EA6-DF929625EA0E}">
        <p15:presenceInfo xmlns:p15="http://schemas.microsoft.com/office/powerpoint/2012/main" userId="s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000"/>
    <a:srgbClr val="ED8137"/>
    <a:srgbClr val="BC8F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5256" autoAdjust="0"/>
  </p:normalViewPr>
  <p:slideViewPr>
    <p:cSldViewPr snapToGrid="0">
      <p:cViewPr varScale="1">
        <p:scale>
          <a:sx n="83" d="100"/>
          <a:sy n="83" d="100"/>
        </p:scale>
        <p:origin x="59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Answer-</a:t>
            </a:r>
            <a:r>
              <a:rPr lang="en-US" sz="1200" kern="1200" dirty="0">
                <a:solidFill>
                  <a:schemeClr val="tx1"/>
                </a:solidFill>
                <a:latin typeface="+mn-lt"/>
                <a:ea typeface="+mn-ea"/>
                <a:cs typeface="+mn-cs"/>
              </a:rPr>
              <a:t>Since Amjad is having only 48% in Engineering, He is not selected as condition (a) is not satisfied.</a:t>
            </a:r>
          </a:p>
          <a:p>
            <a:r>
              <a:rPr lang="en-US" sz="1200" kern="1200" dirty="0">
                <a:solidFill>
                  <a:schemeClr val="tx1"/>
                </a:solidFill>
                <a:latin typeface="+mn-lt"/>
                <a:ea typeface="+mn-ea"/>
                <a:cs typeface="+mn-cs"/>
              </a:rPr>
              <a:t>Therefore, answer is E.</a:t>
            </a:r>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968395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Correct Option: E</a:t>
            </a:r>
          </a:p>
          <a:p>
            <a:r>
              <a:rPr lang="en-US" sz="1200" b="0" i="0" kern="1200" dirty="0">
                <a:solidFill>
                  <a:schemeClr val="tx1"/>
                </a:solidFill>
                <a:latin typeface="+mn-lt"/>
                <a:ea typeface="+mn-ea"/>
                <a:cs typeface="+mn-cs"/>
              </a:rPr>
              <a:t>As per given following criteria in the question, The candidates must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i</a:t>
            </a:r>
            <a:r>
              <a:rPr lang="en-US" sz="1200" b="0" i="0" kern="1200" dirty="0">
                <a:solidFill>
                  <a:schemeClr val="tx1"/>
                </a:solidFill>
                <a:latin typeface="+mn-lt"/>
                <a:ea typeface="+mn-ea"/>
                <a:cs typeface="+mn-cs"/>
              </a:rPr>
              <a:t>) Be at least 30 years old as on 1. 3. 2009.</a:t>
            </a:r>
            <a:br>
              <a:rPr lang="en-US" sz="1200" b="0" i="0" kern="1200" dirty="0">
                <a:solidFill>
                  <a:schemeClr val="tx1"/>
                </a:solidFill>
                <a:latin typeface="+mn-lt"/>
                <a:ea typeface="+mn-ea"/>
                <a:cs typeface="+mn-cs"/>
              </a:rPr>
            </a:br>
            <a:r>
              <a:rPr lang="en-US" sz="1200" b="1" i="0" kern="1200" dirty="0" err="1">
                <a:solidFill>
                  <a:schemeClr val="tx1"/>
                </a:solidFill>
                <a:latin typeface="+mn-lt"/>
                <a:ea typeface="+mn-ea"/>
                <a:cs typeface="+mn-cs"/>
              </a:rPr>
              <a:t>Varun</a:t>
            </a:r>
            <a:r>
              <a:rPr lang="en-US" sz="1200" b="1" i="0" kern="1200" dirty="0">
                <a:solidFill>
                  <a:schemeClr val="tx1"/>
                </a:solidFill>
                <a:latin typeface="+mn-lt"/>
                <a:ea typeface="+mn-ea"/>
                <a:cs typeface="+mn-cs"/>
              </a:rPr>
              <a:t> </a:t>
            </a:r>
            <a:r>
              <a:rPr lang="en-US" sz="1200" b="1" i="0" kern="1200" dirty="0" err="1">
                <a:solidFill>
                  <a:schemeClr val="tx1"/>
                </a:solidFill>
                <a:latin typeface="+mn-lt"/>
                <a:ea typeface="+mn-ea"/>
                <a:cs typeface="+mn-cs"/>
              </a:rPr>
              <a:t>Malhotra</a:t>
            </a:r>
            <a:r>
              <a:rPr lang="en-US" sz="1200" b="1" i="0" kern="1200" dirty="0">
                <a:solidFill>
                  <a:schemeClr val="tx1"/>
                </a:solidFill>
                <a:latin typeface="+mn-lt"/>
                <a:ea typeface="+mn-ea"/>
                <a:cs typeface="+mn-cs"/>
              </a:rPr>
              <a:t> was born on 3rd July 1976.</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(ii) Have secured at least 55% marks in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55% marks in graduation.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(iii) Have secured at least 60% marks in Post-Graduate Degree/Diploma in Marketing.</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65% marks in post graduate degree in Marketing.</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(iv) Have post qualification work experience of at least five years in the Marketing Division of an organization.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been working as Deputy Marketing Manager in an organization for the past three years.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or</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(a) at (iv)</a:t>
            </a:r>
            <a:r>
              <a:rPr lang="en-US" sz="1200" b="0" i="0" kern="1200" dirty="0">
                <a:solidFill>
                  <a:schemeClr val="tx1"/>
                </a:solidFill>
                <a:latin typeface="+mn-lt"/>
                <a:ea typeface="+mn-ea"/>
                <a:cs typeface="+mn-cs"/>
              </a:rPr>
              <a:t> above, but has post - qualification work experience of at least two years as Deputy Marketing</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been working as Deputy Marketing Manager in an organization for the past three years after completing his Post-Graduate Degree.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(v) Have secured at least 45% marks in the selection process.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55% marks in the selection process.</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Correct Option: B</a:t>
            </a:r>
          </a:p>
          <a:p>
            <a:r>
              <a:rPr lang="en-US" sz="1200" b="0" i="0" kern="1200" dirty="0">
                <a:solidFill>
                  <a:schemeClr val="tx1"/>
                </a:solidFill>
                <a:latin typeface="+mn-lt"/>
                <a:ea typeface="+mn-ea"/>
                <a:cs typeface="+mn-cs"/>
              </a:rPr>
              <a:t>As per given following criteria in the question, The candidates must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i</a:t>
            </a:r>
            <a:r>
              <a:rPr lang="en-US" sz="1200" b="0" i="0" kern="1200" dirty="0">
                <a:solidFill>
                  <a:schemeClr val="tx1"/>
                </a:solidFill>
                <a:latin typeface="+mn-lt"/>
                <a:ea typeface="+mn-ea"/>
                <a:cs typeface="+mn-cs"/>
              </a:rPr>
              <a:t>) Be at least 30 years old as on 1. 3. 2009.</a:t>
            </a:r>
            <a:br>
              <a:rPr lang="en-US" sz="1200" b="0" i="0" kern="1200" dirty="0">
                <a:solidFill>
                  <a:schemeClr val="tx1"/>
                </a:solidFill>
                <a:latin typeface="+mn-lt"/>
                <a:ea typeface="+mn-ea"/>
                <a:cs typeface="+mn-cs"/>
              </a:rPr>
            </a:br>
            <a:r>
              <a:rPr lang="en-US" sz="1200" b="1" i="0" kern="1200" dirty="0" err="1">
                <a:solidFill>
                  <a:schemeClr val="tx1"/>
                </a:solidFill>
                <a:latin typeface="+mn-lt"/>
                <a:ea typeface="+mn-ea"/>
                <a:cs typeface="+mn-cs"/>
              </a:rPr>
              <a:t>Navin</a:t>
            </a:r>
            <a:r>
              <a:rPr lang="en-US" sz="1200" b="1" i="0" kern="1200" dirty="0">
                <a:solidFill>
                  <a:schemeClr val="tx1"/>
                </a:solidFill>
                <a:latin typeface="+mn-lt"/>
                <a:ea typeface="+mn-ea"/>
                <a:cs typeface="+mn-cs"/>
              </a:rPr>
              <a:t> </a:t>
            </a:r>
            <a:r>
              <a:rPr lang="en-US" sz="1200" b="1" i="0" kern="1200" dirty="0" err="1">
                <a:solidFill>
                  <a:schemeClr val="tx1"/>
                </a:solidFill>
                <a:latin typeface="+mn-lt"/>
                <a:ea typeface="+mn-ea"/>
                <a:cs typeface="+mn-cs"/>
              </a:rPr>
              <a:t>Marathe</a:t>
            </a:r>
            <a:r>
              <a:rPr lang="en-US" sz="1200" b="1" i="0" kern="1200" dirty="0">
                <a:solidFill>
                  <a:schemeClr val="tx1"/>
                </a:solidFill>
                <a:latin typeface="+mn-lt"/>
                <a:ea typeface="+mn-ea"/>
                <a:cs typeface="+mn-cs"/>
              </a:rPr>
              <a:t> was born on 8th April 1975.</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(ii) Have secured at least 55% marks in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60% marks in graduation.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(iii) Have secured at least 60% marks in Post-Graduate Degree/Diploma in Marketing.</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60% mark in post graduate degree in Marketing.</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(iv) Have post qualification work experience of at least five years in the Marketing Division of an organization.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been working for the past six years in the Marketing Division of an organization.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(v) Have secured at least 45% marks in the selection process.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80% marks in the selection process.</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Correct Option: D</a:t>
            </a:r>
          </a:p>
          <a:p>
            <a:r>
              <a:rPr lang="en-US" sz="1200" b="0" i="0" kern="1200" dirty="0">
                <a:solidFill>
                  <a:schemeClr val="tx1"/>
                </a:solidFill>
                <a:latin typeface="+mn-lt"/>
                <a:ea typeface="+mn-ea"/>
                <a:cs typeface="+mn-cs"/>
              </a:rPr>
              <a:t>As per following criteria given in the question, The candidates must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i</a:t>
            </a:r>
            <a:r>
              <a:rPr lang="en-US" sz="1200" b="0" i="0" kern="1200" dirty="0">
                <a:solidFill>
                  <a:schemeClr val="tx1"/>
                </a:solidFill>
                <a:latin typeface="+mn-lt"/>
                <a:ea typeface="+mn-ea"/>
                <a:cs typeface="+mn-cs"/>
              </a:rPr>
              <a:t>) Be at least 30 years old as on 1. 3. 2009.</a:t>
            </a:r>
            <a:br>
              <a:rPr lang="en-US" sz="1200" b="0" i="0" kern="1200" dirty="0">
                <a:solidFill>
                  <a:schemeClr val="tx1"/>
                </a:solidFill>
                <a:latin typeface="+mn-lt"/>
                <a:ea typeface="+mn-ea"/>
                <a:cs typeface="+mn-cs"/>
              </a:rPr>
            </a:br>
            <a:r>
              <a:rPr lang="en-US" sz="1200" b="1" i="0" kern="1200" dirty="0" err="1">
                <a:solidFill>
                  <a:schemeClr val="tx1"/>
                </a:solidFill>
                <a:latin typeface="+mn-lt"/>
                <a:ea typeface="+mn-ea"/>
                <a:cs typeface="+mn-cs"/>
              </a:rPr>
              <a:t>Sudha</a:t>
            </a:r>
            <a:r>
              <a:rPr lang="en-US" sz="1200" b="1" i="0" kern="1200" dirty="0">
                <a:solidFill>
                  <a:schemeClr val="tx1"/>
                </a:solidFill>
                <a:latin typeface="+mn-lt"/>
                <a:ea typeface="+mn-ea"/>
                <a:cs typeface="+mn-cs"/>
              </a:rPr>
              <a:t> </a:t>
            </a:r>
            <a:r>
              <a:rPr lang="en-US" sz="1200" b="1" i="0" kern="1200" dirty="0" err="1">
                <a:solidFill>
                  <a:schemeClr val="tx1"/>
                </a:solidFill>
                <a:latin typeface="+mn-lt"/>
                <a:ea typeface="+mn-ea"/>
                <a:cs typeface="+mn-cs"/>
              </a:rPr>
              <a:t>Gopalan</a:t>
            </a:r>
            <a:r>
              <a:rPr lang="en-US" sz="1200" b="1" i="0" kern="1200" dirty="0">
                <a:solidFill>
                  <a:schemeClr val="tx1"/>
                </a:solidFill>
                <a:latin typeface="+mn-lt"/>
                <a:ea typeface="+mn-ea"/>
                <a:cs typeface="+mn-cs"/>
              </a:rPr>
              <a:t> was born on 14th October 1978.</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(ii) Have secured at least 55% marks in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secured 50% marks in graduation.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or</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(b) at (ii)</a:t>
            </a:r>
            <a:r>
              <a:rPr lang="en-US" sz="1200" b="0" i="0" kern="1200" dirty="0">
                <a:solidFill>
                  <a:schemeClr val="tx1"/>
                </a:solidFill>
                <a:latin typeface="+mn-lt"/>
                <a:ea typeface="+mn-ea"/>
                <a:cs typeface="+mn-cs"/>
              </a:rPr>
              <a:t> above but has secured at least 65% marks in Post - Graduate Degree/Diploma in Marketing management, the case is to be referred to Vice - President - Marketing.</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secured 65% mark in Post-Graduate Diploma in Marketing.</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(iii) Have secured at least 60% marks in Post-Graduate Degree/Diploma in Marketing.</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secured 65% mark in Post-Graduate Diploma in Marketing.</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(iv) Have post qualification work experience of at least five years in the Marketing Division of an organization.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been working for the past six years in the Marketing Division of an organization.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(v) Have secured at least 45% marks in the selection process.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secured 50% marks in the selection process.</a:t>
            </a:r>
            <a:endParaRPr lang="en-US" sz="1200" b="0" i="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Correct Option: B</a:t>
            </a:r>
          </a:p>
          <a:p>
            <a:r>
              <a:rPr lang="en-US" sz="1200" b="0" i="0" kern="1200" dirty="0">
                <a:solidFill>
                  <a:schemeClr val="tx1"/>
                </a:solidFill>
                <a:latin typeface="+mn-lt"/>
                <a:ea typeface="+mn-ea"/>
                <a:cs typeface="+mn-cs"/>
              </a:rPr>
              <a:t>As per given following criteria in the question for selecting Marketing manager in an </a:t>
            </a:r>
            <a:r>
              <a:rPr lang="en-US" sz="1200" b="0" i="0" kern="1200" dirty="0" err="1">
                <a:solidFill>
                  <a:schemeClr val="tx1"/>
                </a:solidFill>
                <a:latin typeface="+mn-lt"/>
                <a:ea typeface="+mn-ea"/>
                <a:cs typeface="+mn-cs"/>
              </a:rPr>
              <a:t>Organisation</a:t>
            </a:r>
            <a:r>
              <a:rPr lang="en-US" sz="1200" b="0" i="0" kern="1200" dirty="0">
                <a:solidFill>
                  <a:schemeClr val="tx1"/>
                </a:solidFill>
                <a:latin typeface="+mn-lt"/>
                <a:ea typeface="+mn-ea"/>
                <a:cs typeface="+mn-cs"/>
              </a:rPr>
              <a:t>, The candidates must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i</a:t>
            </a:r>
            <a:r>
              <a:rPr lang="en-US" sz="1200" b="0" i="0" kern="1200" dirty="0">
                <a:solidFill>
                  <a:schemeClr val="tx1"/>
                </a:solidFill>
                <a:latin typeface="+mn-lt"/>
                <a:ea typeface="+mn-ea"/>
                <a:cs typeface="+mn-cs"/>
              </a:rPr>
              <a:t>) Be at least 30 years old as on 1. 3. 2009.</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was born on 19th May 1975.</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(ii) Have secured at least 55% marks in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Suresh Mehta has secured 58 % marks in graduation.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(iii) Have secured at least 60% marks in Post-Graduate Degree/Diploma in Marketing.</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62% marks in Post - Graduation.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(iv) Have post qualification work experience of at least five years in the Marketing Division of an organization.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been working for the past seven years in Marketing Division of an organization.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(v) Have secured at least 45% marks in the selection process.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50% marks in the selection process.</a:t>
            </a:r>
            <a:endParaRPr lang="en-US" sz="1200" b="0" i="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Correct Option: B</a:t>
            </a:r>
          </a:p>
          <a:p>
            <a:r>
              <a:rPr lang="en-US" sz="1200" b="0" i="0" kern="1200" dirty="0">
                <a:solidFill>
                  <a:schemeClr val="tx1"/>
                </a:solidFill>
                <a:latin typeface="+mn-lt"/>
                <a:ea typeface="+mn-ea"/>
                <a:cs typeface="+mn-cs"/>
              </a:rPr>
              <a:t>As per given following criteria in the question the candidates must</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a:t>
            </a: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be a graduate with at least 50%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50% marks in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a:t>
            </a:r>
            <a:r>
              <a:rPr lang="en-US" sz="1200" b="0" i="0" kern="1200" dirty="0">
                <a:solidFill>
                  <a:schemeClr val="tx1"/>
                </a:solidFill>
                <a:latin typeface="+mn-lt"/>
                <a:ea typeface="+mn-ea"/>
                <a:cs typeface="+mn-cs"/>
              </a:rPr>
              <a:t> have a postgraduate degree/diploma in Personnel Management/HR with at least 60%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done post-graduate diploma in HR with 62%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(iii) </a:t>
            </a:r>
            <a:r>
              <a:rPr lang="en-US" sz="1200" b="0" i="0" kern="1200" dirty="0">
                <a:solidFill>
                  <a:schemeClr val="tx1"/>
                </a:solidFill>
                <a:latin typeface="+mn-lt"/>
                <a:ea typeface="+mn-ea"/>
                <a:cs typeface="+mn-cs"/>
              </a:rPr>
              <a:t>not be more than 35 years as on 1. 6. 2009.</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was born on 20th May 1974. </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(iv) </a:t>
            </a:r>
            <a:r>
              <a:rPr lang="en-US" sz="1200" b="0" i="0" kern="1200" dirty="0">
                <a:solidFill>
                  <a:schemeClr val="tx1"/>
                </a:solidFill>
                <a:latin typeface="+mn-lt"/>
                <a:ea typeface="+mn-ea"/>
                <a:cs typeface="+mn-cs"/>
              </a:rPr>
              <a:t>have post qualification work experience of at least five years in the Personnel/Hr division of an </a:t>
            </a:r>
            <a:r>
              <a:rPr lang="en-US" sz="1200" b="0" i="0" kern="1200" dirty="0" err="1">
                <a:solidFill>
                  <a:schemeClr val="tx1"/>
                </a:solidFill>
                <a:latin typeface="+mn-lt"/>
                <a:ea typeface="+mn-ea"/>
                <a:cs typeface="+mn-cs"/>
              </a:rPr>
              <a:t>organisation</a:t>
            </a:r>
            <a:r>
              <a:rPr lang="en-US" sz="1200" b="0" i="0" kern="1200" dirty="0">
                <a:solidFill>
                  <a:schemeClr val="tx1"/>
                </a:solidFill>
                <a:latin typeface="+mn-lt"/>
                <a:ea typeface="+mn-ea"/>
                <a:cs typeface="+mn-cs"/>
              </a:rPr>
              <a:t>.</a:t>
            </a:r>
            <a:br>
              <a:rPr lang="en-US" sz="1200" b="0" i="0" kern="1200" dirty="0">
                <a:solidFill>
                  <a:schemeClr val="tx1"/>
                </a:solidFill>
                <a:latin typeface="+mn-lt"/>
                <a:ea typeface="+mn-ea"/>
                <a:cs typeface="+mn-cs"/>
              </a:rPr>
            </a:br>
            <a:r>
              <a:rPr lang="en-US" sz="1200" b="1" i="0" kern="1200" dirty="0" err="1">
                <a:solidFill>
                  <a:schemeClr val="tx1"/>
                </a:solidFill>
                <a:latin typeface="+mn-lt"/>
                <a:ea typeface="+mn-ea"/>
                <a:cs typeface="+mn-cs"/>
              </a:rPr>
              <a:t>Gopal</a:t>
            </a:r>
            <a:r>
              <a:rPr lang="en-US" sz="1200" b="1" i="0" kern="1200" dirty="0">
                <a:solidFill>
                  <a:schemeClr val="tx1"/>
                </a:solidFill>
                <a:latin typeface="+mn-lt"/>
                <a:ea typeface="+mn-ea"/>
                <a:cs typeface="+mn-cs"/>
              </a:rPr>
              <a:t> Sharma has been working for the past five years in the HR Deptt, of an organization after completing his post-graduate diploma in HR.</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(v) </a:t>
            </a:r>
            <a:r>
              <a:rPr lang="en-US" sz="1200" b="0" i="0" kern="1200" dirty="0">
                <a:solidFill>
                  <a:schemeClr val="tx1"/>
                </a:solidFill>
                <a:latin typeface="+mn-lt"/>
                <a:ea typeface="+mn-ea"/>
                <a:cs typeface="+mn-cs"/>
              </a:rPr>
              <a:t>have secured at least 45% marks in the selection process.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50% in selection process.</a:t>
            </a:r>
            <a:endParaRPr lang="en-US" sz="1200" b="0" i="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a:solidFill>
                  <a:schemeClr val="tx1"/>
                </a:solidFill>
                <a:latin typeface="+mn-lt"/>
                <a:ea typeface="+mn-ea"/>
                <a:cs typeface="+mn-cs"/>
              </a:rPr>
              <a:t>Correct Option: D</a:t>
            </a:r>
          </a:p>
          <a:p>
            <a:r>
              <a:rPr lang="en-US" sz="1200" b="0" i="0" kern="1200" dirty="0">
                <a:solidFill>
                  <a:schemeClr val="tx1"/>
                </a:solidFill>
                <a:latin typeface="+mn-lt"/>
                <a:ea typeface="+mn-ea"/>
                <a:cs typeface="+mn-cs"/>
              </a:rPr>
              <a:t>As per given following criteria in the question the candidates must</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a:t>
            </a: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be a graduate with at least 50% marks.</a:t>
            </a:r>
            <a:br>
              <a:rPr lang="en-US" sz="1200" b="0" i="0" kern="1200" dirty="0">
                <a:solidFill>
                  <a:schemeClr val="tx1"/>
                </a:solidFill>
                <a:latin typeface="+mn-lt"/>
                <a:ea typeface="+mn-ea"/>
                <a:cs typeface="+mn-cs"/>
              </a:rPr>
            </a:br>
            <a:r>
              <a:rPr lang="en-US" sz="1200" b="1" i="0" kern="1200" dirty="0" err="1">
                <a:solidFill>
                  <a:schemeClr val="tx1"/>
                </a:solidFill>
                <a:latin typeface="+mn-lt"/>
                <a:ea typeface="+mn-ea"/>
                <a:cs typeface="+mn-cs"/>
              </a:rPr>
              <a:t>Arun</a:t>
            </a:r>
            <a:r>
              <a:rPr lang="en-US" sz="1200" b="1" i="0" kern="1200" dirty="0">
                <a:solidFill>
                  <a:schemeClr val="tx1"/>
                </a:solidFill>
                <a:latin typeface="+mn-lt"/>
                <a:ea typeface="+mn-ea"/>
                <a:cs typeface="+mn-cs"/>
              </a:rPr>
              <a:t> Vohra has secured 55% marks in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a:t>
            </a:r>
            <a:r>
              <a:rPr lang="en-US" sz="1200" b="0" i="0" kern="1200" dirty="0">
                <a:solidFill>
                  <a:schemeClr val="tx1"/>
                </a:solidFill>
                <a:latin typeface="+mn-lt"/>
                <a:ea typeface="+mn-ea"/>
                <a:cs typeface="+mn-cs"/>
              </a:rPr>
              <a:t> have a postgraduate degree/diploma in Personnel Management/HR with at least 60%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done post - graduate degree in personnel management with 65%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(iii) </a:t>
            </a:r>
            <a:r>
              <a:rPr lang="en-US" sz="1200" b="0" i="0" kern="1200" dirty="0">
                <a:solidFill>
                  <a:schemeClr val="tx1"/>
                </a:solidFill>
                <a:latin typeface="+mn-lt"/>
                <a:ea typeface="+mn-ea"/>
                <a:cs typeface="+mn-cs"/>
              </a:rPr>
              <a:t>not be more than 35 years as on 1. 6. 2009.</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was born on 12th August 1972. </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or</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(a) at (iii)</a:t>
            </a:r>
            <a:r>
              <a:rPr lang="en-US" sz="1200" b="0" i="0" kern="1200" dirty="0">
                <a:solidFill>
                  <a:schemeClr val="tx1"/>
                </a:solidFill>
                <a:latin typeface="+mn-lt"/>
                <a:ea typeface="+mn-ea"/>
                <a:cs typeface="+mn-cs"/>
              </a:rPr>
              <a:t> above, but has post - qualification work experience of at ten years, the case is to be refereed to the </a:t>
            </a:r>
            <a:r>
              <a:rPr lang="en-US" sz="1200" b="1" i="0" kern="1200" dirty="0">
                <a:solidFill>
                  <a:schemeClr val="tx1"/>
                </a:solidFill>
                <a:latin typeface="+mn-lt"/>
                <a:ea typeface="+mn-ea"/>
                <a:cs typeface="+mn-cs"/>
              </a:rPr>
              <a:t>Director - Personnel.</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been working in the personnel deptt. Of an </a:t>
            </a:r>
            <a:r>
              <a:rPr lang="en-US" sz="1200" b="1" i="0" kern="1200" dirty="0" err="1">
                <a:solidFill>
                  <a:schemeClr val="tx1"/>
                </a:solidFill>
                <a:latin typeface="+mn-lt"/>
                <a:ea typeface="+mn-ea"/>
                <a:cs typeface="+mn-cs"/>
              </a:rPr>
              <a:t>organisation</a:t>
            </a:r>
            <a:r>
              <a:rPr lang="en-US" sz="1200" b="1" i="0" kern="1200" dirty="0">
                <a:solidFill>
                  <a:schemeClr val="tx1"/>
                </a:solidFill>
                <a:latin typeface="+mn-lt"/>
                <a:ea typeface="+mn-ea"/>
                <a:cs typeface="+mn-cs"/>
              </a:rPr>
              <a:t> for the past eleven years after completing his post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(iv) </a:t>
            </a:r>
            <a:r>
              <a:rPr lang="en-US" sz="1200" b="0" i="0" kern="1200" dirty="0">
                <a:solidFill>
                  <a:schemeClr val="tx1"/>
                </a:solidFill>
                <a:latin typeface="+mn-lt"/>
                <a:ea typeface="+mn-ea"/>
                <a:cs typeface="+mn-cs"/>
              </a:rPr>
              <a:t>have post qualification work experience of at least five years in the Personnel/Hr division of an </a:t>
            </a:r>
            <a:r>
              <a:rPr lang="en-US" sz="1200" b="0" i="0" kern="1200" dirty="0" err="1">
                <a:solidFill>
                  <a:schemeClr val="tx1"/>
                </a:solidFill>
                <a:latin typeface="+mn-lt"/>
                <a:ea typeface="+mn-ea"/>
                <a:cs typeface="+mn-cs"/>
              </a:rPr>
              <a:t>organisation</a:t>
            </a:r>
            <a:r>
              <a:rPr lang="en-US" sz="1200" b="0" i="0" kern="1200" dirty="0">
                <a:solidFill>
                  <a:schemeClr val="tx1"/>
                </a:solidFill>
                <a:latin typeface="+mn-lt"/>
                <a:ea typeface="+mn-ea"/>
                <a:cs typeface="+mn-cs"/>
              </a:rPr>
              <a:t>.</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been working in the personnel deptt. Of an </a:t>
            </a:r>
            <a:r>
              <a:rPr lang="en-US" sz="1200" b="1" i="0" kern="1200" dirty="0" err="1">
                <a:solidFill>
                  <a:schemeClr val="tx1"/>
                </a:solidFill>
                <a:latin typeface="+mn-lt"/>
                <a:ea typeface="+mn-ea"/>
                <a:cs typeface="+mn-cs"/>
              </a:rPr>
              <a:t>organisation</a:t>
            </a:r>
            <a:r>
              <a:rPr lang="en-US" sz="1200" b="1" i="0" kern="1200" dirty="0">
                <a:solidFill>
                  <a:schemeClr val="tx1"/>
                </a:solidFill>
                <a:latin typeface="+mn-lt"/>
                <a:ea typeface="+mn-ea"/>
                <a:cs typeface="+mn-cs"/>
              </a:rPr>
              <a:t> for the past eleven years after completing his post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(v) </a:t>
            </a:r>
            <a:r>
              <a:rPr lang="en-US" sz="1200" b="0" i="0" kern="1200" dirty="0">
                <a:solidFill>
                  <a:schemeClr val="tx1"/>
                </a:solidFill>
                <a:latin typeface="+mn-lt"/>
                <a:ea typeface="+mn-ea"/>
                <a:cs typeface="+mn-cs"/>
              </a:rPr>
              <a:t>have secured at least 45% marks in the selection process.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50% marks in selection process.</a:t>
            </a:r>
            <a:endParaRPr lang="en-US" sz="1200" b="0" i="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Correct Option: C</a:t>
            </a:r>
          </a:p>
          <a:p>
            <a:r>
              <a:rPr lang="en-US" sz="1200" b="0" i="0" kern="1200" dirty="0">
                <a:solidFill>
                  <a:schemeClr val="tx1"/>
                </a:solidFill>
                <a:latin typeface="+mn-lt"/>
                <a:ea typeface="+mn-ea"/>
                <a:cs typeface="+mn-cs"/>
              </a:rPr>
              <a:t>Following are the conditions for selecting personnel Manager in an </a:t>
            </a:r>
            <a:r>
              <a:rPr lang="en-US" sz="1200" b="0" i="0" kern="1200" dirty="0" err="1">
                <a:solidFill>
                  <a:schemeClr val="tx1"/>
                </a:solidFill>
                <a:latin typeface="+mn-lt"/>
                <a:ea typeface="+mn-ea"/>
                <a:cs typeface="+mn-cs"/>
              </a:rPr>
              <a:t>organisation</a:t>
            </a:r>
            <a:r>
              <a:rPr lang="en-US" sz="1200" b="0" i="0" kern="1200" dirty="0">
                <a:solidFill>
                  <a:schemeClr val="tx1"/>
                </a:solidFill>
                <a:latin typeface="+mn-lt"/>
                <a:ea typeface="+mn-ea"/>
                <a:cs typeface="+mn-cs"/>
              </a:rPr>
              <a: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The candidate must</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a:t>
            </a: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be a graduate with at least 50%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55% marks in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a:t>
            </a:r>
            <a:r>
              <a:rPr lang="en-US" sz="1200" b="0" i="0" kern="1200" dirty="0">
                <a:solidFill>
                  <a:schemeClr val="tx1"/>
                </a:solidFill>
                <a:latin typeface="+mn-lt"/>
                <a:ea typeface="+mn-ea"/>
                <a:cs typeface="+mn-cs"/>
              </a:rPr>
              <a:t> have a postgraduate degree/diploma in Personnel Management/HR with at least 60%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secured 60% marks in post-graduate degree in Personnel management.</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(iii) </a:t>
            </a:r>
            <a:r>
              <a:rPr lang="en-US" sz="1200" b="0" i="0" kern="1200" dirty="0">
                <a:solidFill>
                  <a:schemeClr val="tx1"/>
                </a:solidFill>
                <a:latin typeface="+mn-lt"/>
                <a:ea typeface="+mn-ea"/>
                <a:cs typeface="+mn-cs"/>
              </a:rPr>
              <a:t>not be more than 35 years as on 1. 6. 2009.</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was born on 7th November 1977.</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(b) at (iv) </a:t>
            </a:r>
            <a:r>
              <a:rPr lang="en-US" sz="1200" b="0" i="0" kern="1200" dirty="0">
                <a:solidFill>
                  <a:schemeClr val="tx1"/>
                </a:solidFill>
                <a:latin typeface="+mn-lt"/>
                <a:ea typeface="+mn-ea"/>
                <a:cs typeface="+mn-cs"/>
              </a:rPr>
              <a:t>above, But has post - qualification work experience as deputy Personnel Manager of at least three years.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or</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(iv) </a:t>
            </a:r>
            <a:r>
              <a:rPr lang="en-US" sz="1200" b="0" i="0" kern="1200" dirty="0">
                <a:solidFill>
                  <a:schemeClr val="tx1"/>
                </a:solidFill>
                <a:latin typeface="+mn-lt"/>
                <a:ea typeface="+mn-ea"/>
                <a:cs typeface="+mn-cs"/>
              </a:rPr>
              <a:t>have post qualification work experience of at least five years in the Personnel/Hr division of an </a:t>
            </a:r>
            <a:r>
              <a:rPr lang="en-US" sz="1200" b="0" i="0" kern="1200" dirty="0" err="1">
                <a:solidFill>
                  <a:schemeClr val="tx1"/>
                </a:solidFill>
                <a:latin typeface="+mn-lt"/>
                <a:ea typeface="+mn-ea"/>
                <a:cs typeface="+mn-cs"/>
              </a:rPr>
              <a:t>organisation</a:t>
            </a:r>
            <a:r>
              <a:rPr lang="en-US" sz="1200" b="0" i="0" kern="1200" dirty="0">
                <a:solidFill>
                  <a:schemeClr val="tx1"/>
                </a:solidFill>
                <a:latin typeface="+mn-lt"/>
                <a:ea typeface="+mn-ea"/>
                <a:cs typeface="+mn-cs"/>
              </a:rPr>
              <a:t>.</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been working in the personnel department of an organization for the past six years.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(v) </a:t>
            </a:r>
            <a:r>
              <a:rPr lang="en-US" sz="1200" b="0" i="0" kern="1200" dirty="0">
                <a:solidFill>
                  <a:schemeClr val="tx1"/>
                </a:solidFill>
                <a:latin typeface="+mn-lt"/>
                <a:ea typeface="+mn-ea"/>
                <a:cs typeface="+mn-cs"/>
              </a:rPr>
              <a:t>have secured at least 45% marks in the selection process.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He has also secured 55% marks in selection process.</a:t>
            </a:r>
            <a:endParaRPr lang="en-US" sz="1200" b="0" i="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Correct Option: E</a:t>
            </a:r>
          </a:p>
          <a:p>
            <a:r>
              <a:rPr lang="en-US" sz="1200" b="0" i="0" kern="1200" dirty="0">
                <a:solidFill>
                  <a:schemeClr val="tx1"/>
                </a:solidFill>
                <a:latin typeface="+mn-lt"/>
                <a:ea typeface="+mn-ea"/>
                <a:cs typeface="+mn-cs"/>
              </a:rPr>
              <a:t>Following are the conditions for selecting personnel Manager in an </a:t>
            </a:r>
            <a:r>
              <a:rPr lang="en-US" sz="1200" b="0" i="0" kern="1200" dirty="0" err="1">
                <a:solidFill>
                  <a:schemeClr val="tx1"/>
                </a:solidFill>
                <a:latin typeface="+mn-lt"/>
                <a:ea typeface="+mn-ea"/>
                <a:cs typeface="+mn-cs"/>
              </a:rPr>
              <a:t>organisation</a:t>
            </a:r>
            <a:r>
              <a:rPr lang="en-US" sz="1200" b="0" i="0" kern="1200" dirty="0">
                <a:solidFill>
                  <a:schemeClr val="tx1"/>
                </a:solidFill>
                <a:latin typeface="+mn-lt"/>
                <a:ea typeface="+mn-ea"/>
                <a:cs typeface="+mn-cs"/>
              </a:rPr>
              <a: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The candidate must</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a:t>
            </a: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be a graduate with at least 50%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secured 50% in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a:t>
            </a:r>
            <a:r>
              <a:rPr lang="en-US" sz="1200" b="0" i="0" kern="1200" dirty="0">
                <a:solidFill>
                  <a:schemeClr val="tx1"/>
                </a:solidFill>
                <a:latin typeface="+mn-lt"/>
                <a:ea typeface="+mn-ea"/>
                <a:cs typeface="+mn-cs"/>
              </a:rPr>
              <a:t> have a postgraduate degree/diploma in Personnel Management/HR with at least 60%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had done post-graduating diploma in HR with 68%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(iii) </a:t>
            </a:r>
            <a:r>
              <a:rPr lang="en-US" sz="1200" b="0" i="0" kern="1200" dirty="0">
                <a:solidFill>
                  <a:schemeClr val="tx1"/>
                </a:solidFill>
                <a:latin typeface="+mn-lt"/>
                <a:ea typeface="+mn-ea"/>
                <a:cs typeface="+mn-cs"/>
              </a:rPr>
              <a:t>not be more than 35 years as on 1. 6. 2009.</a:t>
            </a:r>
            <a:br>
              <a:rPr lang="en-US" sz="1200" b="0" i="0" kern="1200" dirty="0">
                <a:solidFill>
                  <a:schemeClr val="tx1"/>
                </a:solidFill>
                <a:latin typeface="+mn-lt"/>
                <a:ea typeface="+mn-ea"/>
                <a:cs typeface="+mn-cs"/>
              </a:rPr>
            </a:br>
            <a:r>
              <a:rPr lang="en-US" sz="1200" b="1" i="0" kern="1200" dirty="0" err="1">
                <a:solidFill>
                  <a:schemeClr val="tx1"/>
                </a:solidFill>
                <a:latin typeface="+mn-lt"/>
                <a:ea typeface="+mn-ea"/>
                <a:cs typeface="+mn-cs"/>
              </a:rPr>
              <a:t>Meena</a:t>
            </a:r>
            <a:r>
              <a:rPr lang="en-US" sz="1200" b="1" i="0" kern="1200" dirty="0">
                <a:solidFill>
                  <a:schemeClr val="tx1"/>
                </a:solidFill>
                <a:latin typeface="+mn-lt"/>
                <a:ea typeface="+mn-ea"/>
                <a:cs typeface="+mn-cs"/>
              </a:rPr>
              <a:t> Srivastava was born on 6th March 1978.</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(b) at (iv) </a:t>
            </a:r>
            <a:r>
              <a:rPr lang="en-US" sz="1200" b="0" i="0" kern="1200" dirty="0">
                <a:solidFill>
                  <a:schemeClr val="tx1"/>
                </a:solidFill>
                <a:latin typeface="+mn-lt"/>
                <a:ea typeface="+mn-ea"/>
                <a:cs typeface="+mn-cs"/>
              </a:rPr>
              <a:t>above, But has post - qualification work experience as deputy Personnel Manager of at least three years.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been working as Deputy Personnel Manager in an organization for the past four years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(v) </a:t>
            </a:r>
            <a:r>
              <a:rPr lang="en-US" sz="1200" b="0" i="0" kern="1200" dirty="0">
                <a:solidFill>
                  <a:schemeClr val="tx1"/>
                </a:solidFill>
                <a:latin typeface="+mn-lt"/>
                <a:ea typeface="+mn-ea"/>
                <a:cs typeface="+mn-cs"/>
              </a:rPr>
              <a:t>have secured at least 45% marks in the selection process.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secured 50% in selection process.</a:t>
            </a:r>
            <a:endParaRPr lang="en-US" sz="1200" b="0" i="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Correct Option: A</a:t>
            </a:r>
          </a:p>
          <a:p>
            <a:r>
              <a:rPr lang="en-US" sz="1200" b="0" i="0" kern="1200" dirty="0">
                <a:solidFill>
                  <a:schemeClr val="tx1"/>
                </a:solidFill>
                <a:latin typeface="+mn-lt"/>
                <a:ea typeface="+mn-ea"/>
                <a:cs typeface="+mn-cs"/>
              </a:rPr>
              <a:t>As per given following criteria in the question the candidates must</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a:t>
            </a: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be a graduate with at least 50% marks.</a:t>
            </a:r>
            <a:br>
              <a:rPr lang="en-US" sz="1200" b="0" i="0" kern="1200" dirty="0">
                <a:solidFill>
                  <a:schemeClr val="tx1"/>
                </a:solidFill>
                <a:latin typeface="+mn-lt"/>
                <a:ea typeface="+mn-ea"/>
                <a:cs typeface="+mn-cs"/>
              </a:rPr>
            </a:br>
            <a:r>
              <a:rPr lang="en-US" sz="1200" b="1" i="0" kern="1200" dirty="0" err="1">
                <a:solidFill>
                  <a:schemeClr val="tx1"/>
                </a:solidFill>
                <a:latin typeface="+mn-lt"/>
                <a:ea typeface="+mn-ea"/>
                <a:cs typeface="+mn-cs"/>
              </a:rPr>
              <a:t>Asha</a:t>
            </a:r>
            <a:r>
              <a:rPr lang="en-US" sz="1200" b="1" i="0" kern="1200" dirty="0">
                <a:solidFill>
                  <a:schemeClr val="tx1"/>
                </a:solidFill>
                <a:latin typeface="+mn-lt"/>
                <a:ea typeface="+mn-ea"/>
                <a:cs typeface="+mn-cs"/>
              </a:rPr>
              <a:t> Dhar has secured 80% marks in graduation.</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a:t>
            </a:r>
            <a:r>
              <a:rPr lang="en-US" sz="1200" b="0" i="0" kern="1200" dirty="0">
                <a:solidFill>
                  <a:schemeClr val="tx1"/>
                </a:solidFill>
                <a:latin typeface="+mn-lt"/>
                <a:ea typeface="+mn-ea"/>
                <a:cs typeface="+mn-cs"/>
              </a:rPr>
              <a:t> have a postgraduate degree/diploma in Personnel Management/HR with at least 60%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done post-graduate degree in personnel management with 62% marks.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(iii) </a:t>
            </a:r>
            <a:r>
              <a:rPr lang="en-US" sz="1200" b="0" i="0" kern="1200" dirty="0">
                <a:solidFill>
                  <a:schemeClr val="tx1"/>
                </a:solidFill>
                <a:latin typeface="+mn-lt"/>
                <a:ea typeface="+mn-ea"/>
                <a:cs typeface="+mn-cs"/>
              </a:rPr>
              <a:t>not be more than 35 years as on 1. 6. 2009.</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was born on 8th June 1974.</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(iv) </a:t>
            </a:r>
            <a:r>
              <a:rPr lang="en-US" sz="1200" b="0" i="0" kern="1200" dirty="0">
                <a:solidFill>
                  <a:schemeClr val="tx1"/>
                </a:solidFill>
                <a:latin typeface="+mn-lt"/>
                <a:ea typeface="+mn-ea"/>
                <a:cs typeface="+mn-cs"/>
              </a:rPr>
              <a:t>have post qualification work experience of at least five years in the Personnel/Hr division of an </a:t>
            </a:r>
            <a:r>
              <a:rPr lang="en-US" sz="1200" b="0" i="0" kern="1200" dirty="0" err="1">
                <a:solidFill>
                  <a:schemeClr val="tx1"/>
                </a:solidFill>
                <a:latin typeface="+mn-lt"/>
                <a:ea typeface="+mn-ea"/>
                <a:cs typeface="+mn-cs"/>
              </a:rPr>
              <a:t>organisation</a:t>
            </a:r>
            <a:r>
              <a:rPr lang="en-US" sz="1200" b="0" i="0" kern="1200" dirty="0">
                <a:solidFill>
                  <a:schemeClr val="tx1"/>
                </a:solidFill>
                <a:latin typeface="+mn-lt"/>
                <a:ea typeface="+mn-ea"/>
                <a:cs typeface="+mn-cs"/>
              </a:rPr>
              <a:t>.</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been working for the past seven years in the personnel deptt of an organization after completing her post-graduate degree.</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(v) </a:t>
            </a:r>
            <a:r>
              <a:rPr lang="en-US" sz="1200" b="0" i="0" kern="1200" dirty="0">
                <a:solidFill>
                  <a:schemeClr val="tx1"/>
                </a:solidFill>
                <a:latin typeface="+mn-lt"/>
                <a:ea typeface="+mn-ea"/>
                <a:cs typeface="+mn-cs"/>
              </a:rPr>
              <a:t>have secured at least 45% marks in the selection process.</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She has secured 48% mark in the selection process.</a:t>
            </a:r>
            <a:endParaRPr lang="en-US" sz="1200" b="0" i="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a:t>
            </a:r>
            <a:r>
              <a:rPr lang="en-US" dirty="0"/>
              <a:t>Since Harish fulfils conditions (i), b, c and d, so his case is to be decided by V.P. of the organization.</a:t>
            </a:r>
          </a:p>
          <a:p>
            <a:r>
              <a:rPr lang="en-US" dirty="0"/>
              <a:t>Therefore, answer is C.</a:t>
            </a:r>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100374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a:t>
            </a:r>
            <a:r>
              <a:rPr lang="en-US" dirty="0"/>
              <a:t>Clearly the bio-data of Godwin and his qualifications are satisfying all the conditions of selection so he is selected for the job by the organization.</a:t>
            </a:r>
          </a:p>
          <a:p>
            <a:r>
              <a:rPr lang="en-US" dirty="0"/>
              <a:t>Therefore, answer is A.</a:t>
            </a:r>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3463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Answer-</a:t>
            </a:r>
            <a:r>
              <a:rPr lang="en-US" sz="1200" dirty="0"/>
              <a:t>Christy’s case is a fit case to be referred to G.M. of the organization.</a:t>
            </a:r>
          </a:p>
          <a:p>
            <a:r>
              <a:rPr lang="en-US" sz="1200" dirty="0"/>
              <a:t>Hence, answer is B.</a:t>
            </a:r>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403790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Answer-</a:t>
            </a:r>
            <a:r>
              <a:rPr lang="en-US" sz="1200" kern="1200" dirty="0">
                <a:solidFill>
                  <a:schemeClr val="tx1"/>
                </a:solidFill>
                <a:latin typeface="+mn-lt"/>
                <a:ea typeface="+mn-ea"/>
                <a:cs typeface="+mn-cs"/>
              </a:rPr>
              <a:t>Data given by Martin is inadequate as many information's have not been given.</a:t>
            </a:r>
          </a:p>
          <a:p>
            <a:r>
              <a:rPr lang="en-US" sz="1200" kern="1200" dirty="0">
                <a:solidFill>
                  <a:schemeClr val="tx1"/>
                </a:solidFill>
                <a:latin typeface="+mn-lt"/>
                <a:ea typeface="+mn-ea"/>
                <a:cs typeface="+mn-cs"/>
              </a:rPr>
              <a:t>Hence, the answer is D</a:t>
            </a:r>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80890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Answer: (2) Teacher 3 is in support of Ajay but against Nitin</a:t>
            </a:r>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59955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Answer: (5) None of Above</a:t>
            </a:r>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194433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(4) Believe that the appropriate checks have been carried out and wait for the</a:t>
            </a:r>
          </a:p>
          <a:p>
            <a:r>
              <a:rPr lang="en-US" dirty="0"/>
              <a:t>introduction of the upgrade so that you can assess its functionality.</a:t>
            </a:r>
          </a:p>
          <a:p>
            <a:r>
              <a:rPr lang="en-US" dirty="0"/>
              <a:t>Solution: First the existing work needs to be reviewed to secure the data and only then the new</a:t>
            </a:r>
          </a:p>
          <a:p>
            <a:r>
              <a:rPr lang="en-US" dirty="0"/>
              <a:t>upgrades can be enjoyed</a:t>
            </a:r>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346534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Correct Option: A</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As per given following criteria in the question for selecting Marketing manager in an Organization, The candidates must</a:t>
            </a:r>
            <a:br>
              <a:rPr lang="en-US" dirty="0"/>
            </a:br>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i</a:t>
            </a:r>
            <a:r>
              <a:rPr lang="en-US" sz="1200" b="0" i="0" kern="1200" dirty="0">
                <a:solidFill>
                  <a:schemeClr val="tx1"/>
                </a:solidFill>
                <a:latin typeface="+mn-lt"/>
                <a:ea typeface="+mn-ea"/>
                <a:cs typeface="+mn-cs"/>
              </a:rPr>
              <a:t>) Be at least 30 years old as on 1. 3. 2009.</a:t>
            </a:r>
            <a:br>
              <a:rPr lang="en-US" dirty="0"/>
            </a:br>
            <a:r>
              <a:rPr lang="en-US" sz="1200" b="1" i="0" kern="1200" dirty="0">
                <a:solidFill>
                  <a:schemeClr val="tx1"/>
                </a:solidFill>
                <a:latin typeface="+mn-lt"/>
                <a:ea typeface="+mn-ea"/>
                <a:cs typeface="+mn-cs"/>
              </a:rPr>
              <a:t>She was born on 2nd April 1979.</a:t>
            </a:r>
            <a:br>
              <a:rPr lang="en-US" dirty="0"/>
            </a:br>
            <a:r>
              <a:rPr lang="en-US" sz="1200" b="0" i="0" kern="1200" dirty="0">
                <a:solidFill>
                  <a:schemeClr val="tx1"/>
                </a:solidFill>
                <a:latin typeface="+mn-lt"/>
                <a:ea typeface="+mn-ea"/>
                <a:cs typeface="+mn-cs"/>
              </a:rPr>
              <a:t>(ii) Have secured at least 55% marks in graduation.</a:t>
            </a:r>
            <a:br>
              <a:rPr lang="en-US" dirty="0"/>
            </a:br>
            <a:r>
              <a:rPr lang="en-US" sz="1200" b="1" i="0" kern="1200" dirty="0" err="1">
                <a:solidFill>
                  <a:schemeClr val="tx1"/>
                </a:solidFill>
                <a:latin typeface="+mn-lt"/>
                <a:ea typeface="+mn-ea"/>
                <a:cs typeface="+mn-cs"/>
              </a:rPr>
              <a:t>Divya</a:t>
            </a:r>
            <a:r>
              <a:rPr lang="en-US" sz="1200" b="1" i="0" kern="1200" dirty="0">
                <a:solidFill>
                  <a:schemeClr val="tx1"/>
                </a:solidFill>
                <a:latin typeface="+mn-lt"/>
                <a:ea typeface="+mn-ea"/>
                <a:cs typeface="+mn-cs"/>
              </a:rPr>
              <a:t> </a:t>
            </a:r>
            <a:r>
              <a:rPr lang="en-US" sz="1200" b="1" i="0" kern="1200" dirty="0" err="1">
                <a:solidFill>
                  <a:schemeClr val="tx1"/>
                </a:solidFill>
                <a:latin typeface="+mn-lt"/>
                <a:ea typeface="+mn-ea"/>
                <a:cs typeface="+mn-cs"/>
              </a:rPr>
              <a:t>Kohali</a:t>
            </a:r>
            <a:r>
              <a:rPr lang="en-US" sz="1200" b="1" i="0" kern="1200" dirty="0">
                <a:solidFill>
                  <a:schemeClr val="tx1"/>
                </a:solidFill>
                <a:latin typeface="+mn-lt"/>
                <a:ea typeface="+mn-ea"/>
                <a:cs typeface="+mn-cs"/>
              </a:rPr>
              <a:t> has secured 55 % marks in graduation.</a:t>
            </a:r>
            <a:br>
              <a:rPr lang="en-US" dirty="0"/>
            </a:br>
            <a:r>
              <a:rPr lang="en-US" sz="1200" b="0" i="0" kern="1200" dirty="0">
                <a:solidFill>
                  <a:schemeClr val="tx1"/>
                </a:solidFill>
                <a:latin typeface="+mn-lt"/>
                <a:ea typeface="+mn-ea"/>
                <a:cs typeface="+mn-cs"/>
              </a:rPr>
              <a:t>(iii) Have secured at least 60% marks in Post-Graduate Degree/Diploma in Marketing.</a:t>
            </a:r>
            <a:br>
              <a:rPr lang="en-US" dirty="0"/>
            </a:br>
            <a:r>
              <a:rPr lang="en-US" sz="1200" b="1" i="0" kern="1200" dirty="0">
                <a:solidFill>
                  <a:schemeClr val="tx1"/>
                </a:solidFill>
                <a:latin typeface="+mn-lt"/>
                <a:ea typeface="+mn-ea"/>
                <a:cs typeface="+mn-cs"/>
              </a:rPr>
              <a:t>She has secured 65% marks in Post - Graduate Diploma in marketing.</a:t>
            </a:r>
            <a:br>
              <a:rPr lang="en-US" dirty="0"/>
            </a:br>
            <a:r>
              <a:rPr lang="en-US" sz="1200" b="0" i="0" kern="1200" dirty="0">
                <a:solidFill>
                  <a:schemeClr val="tx1"/>
                </a:solidFill>
                <a:latin typeface="+mn-lt"/>
                <a:ea typeface="+mn-ea"/>
                <a:cs typeface="+mn-cs"/>
              </a:rPr>
              <a:t>(iv) Have post qualification work experience of at least five years in the Marketing Division of an organization.</a:t>
            </a:r>
            <a:br>
              <a:rPr lang="en-US" dirty="0"/>
            </a:br>
            <a:r>
              <a:rPr lang="en-US" sz="1200" b="1" i="0" kern="1200" dirty="0" err="1">
                <a:solidFill>
                  <a:schemeClr val="tx1"/>
                </a:solidFill>
                <a:latin typeface="+mn-lt"/>
                <a:ea typeface="+mn-ea"/>
                <a:cs typeface="+mn-cs"/>
              </a:rPr>
              <a:t>Divya</a:t>
            </a:r>
            <a:r>
              <a:rPr lang="en-US" sz="1200" b="1" i="0" kern="1200" dirty="0">
                <a:solidFill>
                  <a:schemeClr val="tx1"/>
                </a:solidFill>
                <a:latin typeface="+mn-lt"/>
                <a:ea typeface="+mn-ea"/>
                <a:cs typeface="+mn-cs"/>
              </a:rPr>
              <a:t> </a:t>
            </a:r>
            <a:r>
              <a:rPr lang="en-US" sz="1200" b="1" i="0" kern="1200" dirty="0" err="1">
                <a:solidFill>
                  <a:schemeClr val="tx1"/>
                </a:solidFill>
                <a:latin typeface="+mn-lt"/>
                <a:ea typeface="+mn-ea"/>
                <a:cs typeface="+mn-cs"/>
              </a:rPr>
              <a:t>Kohali</a:t>
            </a:r>
            <a:r>
              <a:rPr lang="en-US" sz="1200" b="1" i="0" kern="1200" dirty="0">
                <a:solidFill>
                  <a:schemeClr val="tx1"/>
                </a:solidFill>
                <a:latin typeface="+mn-lt"/>
                <a:ea typeface="+mn-ea"/>
                <a:cs typeface="+mn-cs"/>
              </a:rPr>
              <a:t> has been working for the past five years in Marketing Division of an organization.</a:t>
            </a:r>
            <a:br>
              <a:rPr lang="en-US" dirty="0"/>
            </a:br>
            <a:r>
              <a:rPr lang="en-US" sz="1200" b="0" i="0" kern="1200" dirty="0">
                <a:solidFill>
                  <a:schemeClr val="tx1"/>
                </a:solidFill>
                <a:latin typeface="+mn-lt"/>
                <a:ea typeface="+mn-ea"/>
                <a:cs typeface="+mn-cs"/>
              </a:rPr>
              <a:t>(v) Have secured at least 45% marks in the selection process.</a:t>
            </a:r>
            <a:br>
              <a:rPr lang="en-US" dirty="0"/>
            </a:br>
            <a:r>
              <a:rPr lang="en-US" sz="1200" b="1" i="0" kern="1200" dirty="0">
                <a:solidFill>
                  <a:schemeClr val="tx1"/>
                </a:solidFill>
                <a:latin typeface="+mn-lt"/>
                <a:ea typeface="+mn-ea"/>
                <a:cs typeface="+mn-cs"/>
              </a:rPr>
              <a:t>She has secured 50% marks in the selection process.</a:t>
            </a:r>
            <a:endParaRPr lang="en-US" dirty="0"/>
          </a:p>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644186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93998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4739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C3E7-09A3-4D3C-9E91-6FABCF32B609}"/>
              </a:ext>
            </a:extLst>
          </p:cNvPr>
          <p:cNvSpPr>
            <a:spLocks noGrp="1"/>
          </p:cNvSpPr>
          <p:nvPr>
            <p:ph type="title"/>
          </p:nvPr>
        </p:nvSpPr>
        <p:spPr>
          <a:xfrm>
            <a:off x="838200" y="325936"/>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909369-D0CD-453B-8323-042F57BE025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7B159BE7-1BC8-43C4-814C-B5B9D52277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E73E5CB-3706-4C5F-9BFB-8033F5A09BF2}"/>
              </a:ext>
            </a:extLst>
          </p:cNvPr>
          <p:cNvSpPr>
            <a:spLocks noGrp="1"/>
          </p:cNvSpPr>
          <p:nvPr>
            <p:ph type="sldNum" sz="quarter" idx="12"/>
          </p:nvPr>
        </p:nvSpPr>
        <p:spPr>
          <a:xfrm>
            <a:off x="8610600" y="6356350"/>
            <a:ext cx="2743200" cy="365125"/>
          </a:xfrm>
          <a:prstGeom prst="rect">
            <a:avLst/>
          </a:prstGeo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23718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57D6F5-E4E0-48E6-9A19-B99F90EEB5C0}"/>
              </a:ext>
            </a:extLst>
          </p:cNvPr>
          <p:cNvPicPr/>
          <p:nvPr userDrawn="1"/>
        </p:nvPicPr>
        <p:blipFill>
          <a:blip r:embed="rId21" cstate="print"/>
          <a:srcRect l="2564" t="9548" r="1603" b="9045"/>
          <a:stretch>
            <a:fillRect/>
          </a:stretch>
        </p:blipFill>
        <p:spPr>
          <a:xfrm>
            <a:off x="10017034" y="-50105"/>
            <a:ext cx="2059781" cy="571500"/>
          </a:xfrm>
          <a:prstGeom prst="rect">
            <a:avLst/>
          </a:prstGeom>
        </p:spPr>
      </p:pic>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3" r:id="rId15"/>
    <p:sldLayoutId id="2147483705" r:id="rId16"/>
    <p:sldLayoutId id="2147483706" r:id="rId17"/>
    <p:sldLayoutId id="2147483660" r:id="rId18"/>
    <p:sldLayoutId id="2147483702" r:id="rId19"/>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2925384"/>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599885" y="2253998"/>
            <a:ext cx="9063318"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8800" b="1" dirty="0">
                <a:latin typeface="Times New Roman" panose="02020603050405020304" pitchFamily="18" charset="0"/>
                <a:cs typeface="Times New Roman" panose="02020603050405020304" pitchFamily="18" charset="0"/>
              </a:rPr>
              <a:t>Decision Making</a:t>
            </a:r>
            <a:endParaRPr lang="en-US" sz="6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mc:AlternateContent xmlns:mc="http://schemas.openxmlformats.org/markup-compatibility/2006" xmlns:p14="http://schemas.microsoft.com/office/powerpoint/2010/main">
    <mc:Choice Requires="p14">
      <p:transition spd="slow" p14:dur="2000" advTm="8722"/>
    </mc:Choice>
    <mc:Fallback xmlns="">
      <p:transition spd="slow" advTm="8722"/>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444943" y="904149"/>
            <a:ext cx="9985057" cy="5509200"/>
          </a:xfrm>
          <a:prstGeom prst="rect">
            <a:avLst/>
          </a:prstGeom>
        </p:spPr>
        <p:txBody>
          <a:bodyPr wrap="square">
            <a:spAutoFit/>
          </a:bodyPr>
          <a:lstStyle/>
          <a:p>
            <a:r>
              <a:rPr lang="en-US" sz="2000" b="1" dirty="0">
                <a:latin typeface="+mj-lt"/>
                <a:cs typeface="Times New Roman" pitchFamily="18" charset="0"/>
              </a:rPr>
              <a:t>Eligibility Test Questions</a:t>
            </a:r>
          </a:p>
          <a:p>
            <a:r>
              <a:rPr lang="en-US" sz="2000" b="1" dirty="0">
                <a:latin typeface="+mj-lt"/>
                <a:cs typeface="Times New Roman" pitchFamily="18" charset="0"/>
              </a:rPr>
              <a:t>Q 5-</a:t>
            </a:r>
            <a:r>
              <a:rPr lang="en-US" sz="2000" dirty="0">
                <a:latin typeface="+mj-lt"/>
                <a:cs typeface="Times New Roman" pitchFamily="18" charset="0"/>
              </a:rPr>
              <a:t>Martin has appeared for the last semester examination of Mechanical Engineering and the results are awaited. He secured first class in each of the first seven semesters. He has recently completed 22 years of age. He has no problem in paying the required amount of Rs. 25,000 as deposit. He has passed the selection test with 58% marks.</a:t>
            </a:r>
          </a:p>
          <a:p>
            <a:pPr>
              <a:buNone/>
            </a:pPr>
            <a:r>
              <a:rPr lang="en-US" sz="2000" dirty="0">
                <a:latin typeface="+mj-lt"/>
                <a:cs typeface="Times New Roman" pitchFamily="18" charset="0"/>
              </a:rPr>
              <a:t>a)If the applicant is to be selected;</a:t>
            </a:r>
          </a:p>
          <a:p>
            <a:pPr>
              <a:buNone/>
            </a:pPr>
            <a:r>
              <a:rPr lang="en-US" sz="2000" dirty="0">
                <a:latin typeface="+mj-lt"/>
                <a:cs typeface="Times New Roman" pitchFamily="18" charset="0"/>
              </a:rPr>
              <a:t>b)If the case is to be referred to the General Manager;</a:t>
            </a:r>
          </a:p>
          <a:p>
            <a:pPr>
              <a:buNone/>
            </a:pPr>
            <a:r>
              <a:rPr lang="en-US" sz="2000" dirty="0">
                <a:latin typeface="+mj-lt"/>
                <a:cs typeface="Times New Roman" pitchFamily="18" charset="0"/>
              </a:rPr>
              <a:t>c)If the case is to be referred to the V.P.;</a:t>
            </a:r>
          </a:p>
          <a:p>
            <a:pPr>
              <a:buNone/>
            </a:pPr>
            <a:r>
              <a:rPr lang="en-US" sz="2000" dirty="0">
                <a:latin typeface="+mj-lt"/>
                <a:cs typeface="Times New Roman" pitchFamily="18" charset="0"/>
              </a:rPr>
              <a:t>d)If the data provided is not adequate to take a decision;</a:t>
            </a:r>
          </a:p>
          <a:p>
            <a:pPr>
              <a:buNone/>
            </a:pPr>
            <a:r>
              <a:rPr lang="en-US" sz="2000" dirty="0">
                <a:latin typeface="+mj-lt"/>
                <a:cs typeface="Times New Roman" pitchFamily="18" charset="0"/>
              </a:rPr>
              <a:t>e)If the applicant is not to be selected.</a:t>
            </a:r>
          </a:p>
          <a:p>
            <a:pPr>
              <a:buNone/>
            </a:pPr>
            <a:endParaRPr lang="en-US"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a:p>
            <a:pPr marL="457200" indent="-457200"/>
            <a:endParaRPr lang="en-US" sz="2000" dirty="0">
              <a:latin typeface="+mj-lt"/>
              <a:cs typeface="Times New Roman" pitchFamily="18" charset="0"/>
            </a:endParaRPr>
          </a:p>
        </p:txBody>
      </p:sp>
    </p:spTree>
    <p:extLst>
      <p:ext uri="{BB962C8B-B14F-4D97-AF65-F5344CB8AC3E}">
        <p14:creationId xmlns:p14="http://schemas.microsoft.com/office/powerpoint/2010/main" val="2113020950"/>
      </p:ext>
    </p:extLst>
  </p:cSld>
  <p:clrMapOvr>
    <a:masterClrMapping/>
  </p:clrMapOvr>
  <mc:AlternateContent xmlns:mc="http://schemas.openxmlformats.org/markup-compatibility/2006" xmlns:p14="http://schemas.microsoft.com/office/powerpoint/2010/main">
    <mc:Choice Requires="p14">
      <p:transition spd="slow" p14:dur="2000" advTm="86682"/>
    </mc:Choice>
    <mc:Fallback xmlns="">
      <p:transition spd="slow" advTm="8668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7730" y="335846"/>
            <a:ext cx="11694016" cy="5909310"/>
          </a:xfrm>
          <a:prstGeom prst="rect">
            <a:avLst/>
          </a:prstGeom>
        </p:spPr>
        <p:txBody>
          <a:bodyPr wrap="square">
            <a:spAutoFit/>
          </a:bodyPr>
          <a:lstStyle/>
          <a:p>
            <a:r>
              <a:rPr lang="en-US" dirty="0"/>
              <a:t>Directions (Q1 - Q2): Refer to the information given below and answer the following questions:</a:t>
            </a:r>
          </a:p>
          <a:p>
            <a:r>
              <a:rPr lang="en-US" dirty="0"/>
              <a:t>In a school in New Delhi, a panel of three senior teachers has been formed to elect the Head Boy of the</a:t>
            </a:r>
          </a:p>
          <a:p>
            <a:r>
              <a:rPr lang="en-US" dirty="0"/>
              <a:t>school. Three probable candidates have been selected by the students: Ajay, Veer and Nitin. Each</a:t>
            </a:r>
          </a:p>
          <a:p>
            <a:r>
              <a:rPr lang="en-US" dirty="0"/>
              <a:t>teacher has to vote either in against or for each student.</a:t>
            </a:r>
          </a:p>
          <a:p>
            <a:endParaRPr lang="en-US" dirty="0"/>
          </a:p>
          <a:p>
            <a:r>
              <a:rPr lang="en-US" dirty="0"/>
              <a:t>The following criteria is known to us about the selection:</a:t>
            </a:r>
          </a:p>
          <a:p>
            <a:r>
              <a:rPr lang="en-US" dirty="0"/>
              <a:t>● Exactly two teachers vote for Ajay</a:t>
            </a:r>
          </a:p>
          <a:p>
            <a:r>
              <a:rPr lang="en-US" dirty="0"/>
              <a:t>● Exactly one teacher votes for Veer</a:t>
            </a:r>
          </a:p>
          <a:p>
            <a:r>
              <a:rPr lang="en-US" dirty="0"/>
              <a:t>● Exactly one teacher votes for Nitin</a:t>
            </a:r>
          </a:p>
          <a:p>
            <a:r>
              <a:rPr lang="en-US" dirty="0"/>
              <a:t>● Teacher 1 votes for Ajay</a:t>
            </a:r>
          </a:p>
          <a:p>
            <a:r>
              <a:rPr lang="en-US" dirty="0"/>
              <a:t>● Teacher 2 votes against Ajay and Nitin</a:t>
            </a:r>
          </a:p>
          <a:p>
            <a:r>
              <a:rPr lang="en-US" dirty="0"/>
              <a:t>● Teacher 3 votes against Nitin</a:t>
            </a:r>
          </a:p>
          <a:p>
            <a:endParaRPr lang="en-US" dirty="0"/>
          </a:p>
          <a:p>
            <a:endParaRPr lang="en-US" dirty="0"/>
          </a:p>
          <a:p>
            <a:r>
              <a:rPr lang="en-US" dirty="0"/>
              <a:t>Q 1. Which of the given statements is definitely true?</a:t>
            </a:r>
          </a:p>
          <a:p>
            <a:r>
              <a:rPr lang="en-US" dirty="0"/>
              <a:t>1. Teacher 2 votes for Nitin</a:t>
            </a:r>
          </a:p>
          <a:p>
            <a:r>
              <a:rPr lang="en-US" dirty="0"/>
              <a:t>2. Teacher 3 is in support of Ajay but against Nitin</a:t>
            </a:r>
          </a:p>
          <a:p>
            <a:r>
              <a:rPr lang="en-US" dirty="0"/>
              <a:t>3. Teacher 1 is against Ajay</a:t>
            </a:r>
          </a:p>
          <a:p>
            <a:r>
              <a:rPr lang="en-US" dirty="0"/>
              <a:t>4. Teacher 3 is against Veer</a:t>
            </a:r>
          </a:p>
          <a:p>
            <a:r>
              <a:rPr lang="en-US" dirty="0"/>
              <a:t>5. None of the above</a:t>
            </a:r>
          </a:p>
          <a:p>
            <a:endParaRPr lang="en-US" dirty="0"/>
          </a:p>
        </p:txBody>
      </p:sp>
    </p:spTree>
    <p:extLst>
      <p:ext uri="{BB962C8B-B14F-4D97-AF65-F5344CB8AC3E}">
        <p14:creationId xmlns:p14="http://schemas.microsoft.com/office/powerpoint/2010/main" val="380013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4851" y="862885"/>
            <a:ext cx="11681138" cy="4524315"/>
          </a:xfrm>
          <a:prstGeom prst="rect">
            <a:avLst/>
          </a:prstGeom>
        </p:spPr>
        <p:txBody>
          <a:bodyPr wrap="square">
            <a:spAutoFit/>
          </a:bodyPr>
          <a:lstStyle/>
          <a:p>
            <a:r>
              <a:rPr lang="en-US" sz="2400" dirty="0"/>
              <a:t>Q 2. Based on the given information, which of the statements is completely false?</a:t>
            </a:r>
          </a:p>
          <a:p>
            <a:r>
              <a:rPr lang="en-US" sz="2400" dirty="0"/>
              <a:t>1. If Teacher 3 votes against Veer, then Teacher 2 would have voted for Veer</a:t>
            </a:r>
          </a:p>
          <a:p>
            <a:r>
              <a:rPr lang="en-US" sz="2400" dirty="0"/>
              <a:t>2. Teacher 1 was against making Veer the Head Boy of the school</a:t>
            </a:r>
          </a:p>
          <a:p>
            <a:r>
              <a:rPr lang="en-US" sz="2400" dirty="0"/>
              <a:t>3. Teacher 3 voted for Ajay</a:t>
            </a:r>
          </a:p>
          <a:p>
            <a:r>
              <a:rPr lang="en-US" sz="2400" dirty="0"/>
              <a:t>4. Veer was not supported by Teacher 1</a:t>
            </a:r>
          </a:p>
          <a:p>
            <a:r>
              <a:rPr lang="en-US" sz="2400" dirty="0"/>
              <a:t>5. None of the above</a:t>
            </a:r>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52985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775" y="340227"/>
            <a:ext cx="11874320" cy="4801314"/>
          </a:xfrm>
          <a:prstGeom prst="rect">
            <a:avLst/>
          </a:prstGeom>
        </p:spPr>
        <p:txBody>
          <a:bodyPr wrap="square">
            <a:spAutoFit/>
          </a:bodyPr>
          <a:lstStyle/>
          <a:p>
            <a:r>
              <a:rPr lang="en-US" dirty="0"/>
              <a:t>Direction Q3: You have been using a certain computer system to perform your role for years and it has</a:t>
            </a:r>
          </a:p>
          <a:p>
            <a:r>
              <a:rPr lang="en-US" dirty="0"/>
              <a:t>proved to be stable and reliable. Recently, you were informed that it is to be updated next month with</a:t>
            </a:r>
          </a:p>
          <a:p>
            <a:r>
              <a:rPr lang="en-US" dirty="0"/>
              <a:t>new functionality and applications. You are concerned about the time it would take to have a trouble</a:t>
            </a:r>
          </a:p>
          <a:p>
            <a:r>
              <a:rPr lang="en-US" dirty="0"/>
              <a:t>free system as the current system took six months to become trouble free. You now need to decide</a:t>
            </a:r>
          </a:p>
          <a:p>
            <a:r>
              <a:rPr lang="en-US" dirty="0"/>
              <a:t>your response to this news.</a:t>
            </a:r>
          </a:p>
          <a:p>
            <a:endParaRPr lang="en-US" dirty="0"/>
          </a:p>
          <a:p>
            <a:endParaRPr lang="en-US" dirty="0"/>
          </a:p>
          <a:p>
            <a:r>
              <a:rPr lang="en-US" dirty="0"/>
              <a:t>Q 3. What would be the least effective answer?</a:t>
            </a:r>
          </a:p>
          <a:p>
            <a:endParaRPr lang="en-US" dirty="0"/>
          </a:p>
          <a:p>
            <a:endParaRPr lang="en-US" dirty="0"/>
          </a:p>
          <a:p>
            <a:r>
              <a:rPr lang="en-US" dirty="0"/>
              <a:t>1. Find out all you can about the system and volunteer to be the first to trail run it.</a:t>
            </a:r>
          </a:p>
          <a:p>
            <a:r>
              <a:rPr lang="en-US" dirty="0"/>
              <a:t>2. Voice your concern to your superior and recommend that all possible upgrades be delayed until</a:t>
            </a:r>
          </a:p>
          <a:p>
            <a:r>
              <a:rPr lang="en-US" dirty="0"/>
              <a:t>all possible issues have been identified and resolved.</a:t>
            </a:r>
          </a:p>
          <a:p>
            <a:r>
              <a:rPr lang="en-US" dirty="0"/>
              <a:t>3. Ask All other colleagues to run the new systems for errors so that the quality of your work is not</a:t>
            </a:r>
          </a:p>
          <a:p>
            <a:r>
              <a:rPr lang="en-US" dirty="0"/>
              <a:t>compromised, but seek their reviews.</a:t>
            </a:r>
          </a:p>
          <a:p>
            <a:r>
              <a:rPr lang="en-US" dirty="0"/>
              <a:t>4. Believe that the appropriate checks have been carried out and wait for the introduction of the</a:t>
            </a:r>
          </a:p>
          <a:p>
            <a:r>
              <a:rPr lang="en-US" dirty="0"/>
              <a:t>upgrade so that you can assess its functionality.</a:t>
            </a:r>
          </a:p>
        </p:txBody>
      </p:sp>
    </p:spTree>
    <p:extLst>
      <p:ext uri="{BB962C8B-B14F-4D97-AF65-F5344CB8AC3E}">
        <p14:creationId xmlns:p14="http://schemas.microsoft.com/office/powerpoint/2010/main" val="261783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14</a:t>
            </a:fld>
            <a:endParaRPr lang="en-US" dirty="0"/>
          </a:p>
        </p:txBody>
      </p:sp>
      <p:sp>
        <p:nvSpPr>
          <p:cNvPr id="6" name="Rectangle 5"/>
          <p:cNvSpPr/>
          <p:nvPr/>
        </p:nvSpPr>
        <p:spPr>
          <a:xfrm>
            <a:off x="847894" y="497632"/>
            <a:ext cx="9983449" cy="6955750"/>
          </a:xfrm>
          <a:prstGeom prst="rect">
            <a:avLst/>
          </a:prstGeom>
        </p:spPr>
        <p:txBody>
          <a:bodyPr wrap="square">
            <a:spAutoFit/>
          </a:bodyPr>
          <a:lstStyle/>
          <a:p>
            <a:r>
              <a:rPr lang="en-US" b="1" dirty="0">
                <a:latin typeface="+mj-lt"/>
                <a:cs typeface="Times New Roman" pitchFamily="18" charset="0"/>
              </a:rPr>
              <a:t>Practice Questions For Eligibility Test</a:t>
            </a:r>
          </a:p>
          <a:p>
            <a:r>
              <a:rPr lang="en-US" b="1" dirty="0">
                <a:latin typeface="+mj-lt"/>
                <a:cs typeface="Times New Roman" pitchFamily="18" charset="0"/>
              </a:rPr>
              <a:t>Direction (6 to 10): </a:t>
            </a:r>
            <a:r>
              <a:rPr lang="en-US" dirty="0">
                <a:latin typeface="+mj-lt"/>
                <a:cs typeface="Times New Roman" pitchFamily="18" charset="0"/>
              </a:rPr>
              <a:t>Study the following information carefully and answer the question given below.</a:t>
            </a:r>
            <a:br>
              <a:rPr lang="en-US" dirty="0">
                <a:latin typeface="+mj-lt"/>
                <a:cs typeface="Times New Roman" pitchFamily="18" charset="0"/>
              </a:rPr>
            </a:br>
            <a:r>
              <a:rPr lang="en-US" dirty="0">
                <a:latin typeface="+mj-lt"/>
                <a:cs typeface="Times New Roman" pitchFamily="18" charset="0"/>
              </a:rPr>
              <a:t>Following are the condition for selecting Marketing manager in an Organization.</a:t>
            </a:r>
          </a:p>
          <a:p>
            <a:br>
              <a:rPr lang="en-US" dirty="0">
                <a:latin typeface="+mj-lt"/>
                <a:cs typeface="Times New Roman" pitchFamily="18" charset="0"/>
              </a:rPr>
            </a:br>
            <a:r>
              <a:rPr lang="en-US" b="1" dirty="0">
                <a:latin typeface="+mj-lt"/>
                <a:cs typeface="Times New Roman" pitchFamily="18" charset="0"/>
              </a:rPr>
              <a:t>The candidate must</a:t>
            </a:r>
          </a:p>
          <a:p>
            <a:br>
              <a:rPr lang="en-US" dirty="0">
                <a:latin typeface="+mj-lt"/>
                <a:cs typeface="Times New Roman" pitchFamily="18" charset="0"/>
              </a:rPr>
            </a:br>
            <a:r>
              <a:rPr lang="en-US" b="1" dirty="0">
                <a:latin typeface="+mj-lt"/>
                <a:cs typeface="Times New Roman" pitchFamily="18" charset="0"/>
              </a:rPr>
              <a:t>(</a:t>
            </a:r>
            <a:r>
              <a:rPr lang="en-US" b="1" dirty="0" err="1">
                <a:latin typeface="+mj-lt"/>
                <a:cs typeface="Times New Roman" pitchFamily="18" charset="0"/>
              </a:rPr>
              <a:t>i</a:t>
            </a:r>
            <a:r>
              <a:rPr lang="en-US" b="1" dirty="0">
                <a:latin typeface="+mj-lt"/>
                <a:cs typeface="Times New Roman" pitchFamily="18" charset="0"/>
              </a:rPr>
              <a:t>) </a:t>
            </a:r>
            <a:r>
              <a:rPr lang="en-US" dirty="0">
                <a:latin typeface="+mj-lt"/>
                <a:cs typeface="Times New Roman" pitchFamily="18" charset="0"/>
              </a:rPr>
              <a:t>be at least 30 years old as on 1. 3. 2009.</a:t>
            </a:r>
            <a:br>
              <a:rPr lang="en-US" dirty="0">
                <a:latin typeface="+mj-lt"/>
                <a:cs typeface="Times New Roman" pitchFamily="18" charset="0"/>
              </a:rPr>
            </a:br>
            <a:r>
              <a:rPr lang="en-US" b="1" dirty="0">
                <a:latin typeface="+mj-lt"/>
                <a:cs typeface="Times New Roman" pitchFamily="18" charset="0"/>
              </a:rPr>
              <a:t>(ii) </a:t>
            </a:r>
            <a:r>
              <a:rPr lang="en-US" dirty="0">
                <a:latin typeface="+mj-lt"/>
                <a:cs typeface="Times New Roman" pitchFamily="18" charset="0"/>
              </a:rPr>
              <a:t>have secured at least 55% marks in graduation.</a:t>
            </a:r>
            <a:br>
              <a:rPr lang="en-US" dirty="0">
                <a:latin typeface="+mj-lt"/>
                <a:cs typeface="Times New Roman" pitchFamily="18" charset="0"/>
              </a:rPr>
            </a:br>
            <a:r>
              <a:rPr lang="en-US" b="1" dirty="0">
                <a:latin typeface="+mj-lt"/>
                <a:cs typeface="Times New Roman" pitchFamily="18" charset="0"/>
              </a:rPr>
              <a:t>(iii) </a:t>
            </a:r>
            <a:r>
              <a:rPr lang="en-US" dirty="0">
                <a:latin typeface="+mj-lt"/>
                <a:cs typeface="Times New Roman" pitchFamily="18" charset="0"/>
              </a:rPr>
              <a:t>have secured at least 60% marks in Post - Graduate Degree/Diploma in Marketing.</a:t>
            </a:r>
            <a:br>
              <a:rPr lang="en-US" dirty="0">
                <a:latin typeface="+mj-lt"/>
                <a:cs typeface="Times New Roman" pitchFamily="18" charset="0"/>
              </a:rPr>
            </a:br>
            <a:r>
              <a:rPr lang="en-US" b="1" dirty="0">
                <a:latin typeface="+mj-lt"/>
                <a:cs typeface="Times New Roman" pitchFamily="18" charset="0"/>
              </a:rPr>
              <a:t>(iv) </a:t>
            </a:r>
            <a:r>
              <a:rPr lang="en-US" dirty="0">
                <a:latin typeface="+mj-lt"/>
                <a:cs typeface="Times New Roman" pitchFamily="18" charset="0"/>
              </a:rPr>
              <a:t>have post qualification work experience of at least five years in the Marketing Division of an organization.</a:t>
            </a:r>
            <a:br>
              <a:rPr lang="en-US" dirty="0">
                <a:latin typeface="+mj-lt"/>
                <a:cs typeface="Times New Roman" pitchFamily="18" charset="0"/>
              </a:rPr>
            </a:br>
            <a:r>
              <a:rPr lang="en-US" b="1" dirty="0">
                <a:latin typeface="+mj-lt"/>
                <a:cs typeface="Times New Roman" pitchFamily="18" charset="0"/>
              </a:rPr>
              <a:t>(v) </a:t>
            </a:r>
            <a:r>
              <a:rPr lang="en-US" dirty="0">
                <a:latin typeface="+mj-lt"/>
                <a:cs typeface="Times New Roman" pitchFamily="18" charset="0"/>
              </a:rPr>
              <a:t>have secured at least 45% marks in the selection process.</a:t>
            </a:r>
          </a:p>
          <a:p>
            <a:br>
              <a:rPr lang="en-US" dirty="0">
                <a:latin typeface="+mj-lt"/>
                <a:cs typeface="Times New Roman" pitchFamily="18" charset="0"/>
              </a:rPr>
            </a:br>
            <a:r>
              <a:rPr lang="en-US" b="1" dirty="0">
                <a:latin typeface="+mj-lt"/>
                <a:cs typeface="Times New Roman" pitchFamily="18" charset="0"/>
              </a:rPr>
              <a:t>In the case of a candidate who satisfies all other conditions except</a:t>
            </a:r>
            <a:br>
              <a:rPr lang="en-US" dirty="0">
                <a:latin typeface="+mj-lt"/>
                <a:cs typeface="Times New Roman" pitchFamily="18" charset="0"/>
              </a:rPr>
            </a:br>
            <a:r>
              <a:rPr lang="en-US" b="1" dirty="0">
                <a:latin typeface="+mj-lt"/>
                <a:cs typeface="Times New Roman" pitchFamily="18" charset="0"/>
              </a:rPr>
              <a:t>(a) at (iv) </a:t>
            </a:r>
            <a:r>
              <a:rPr lang="en-US" dirty="0">
                <a:latin typeface="+mj-lt"/>
                <a:cs typeface="Times New Roman" pitchFamily="18" charset="0"/>
              </a:rPr>
              <a:t>above, but has post - qualification work experience of at least two years as Deputy Marketing</a:t>
            </a:r>
            <a:br>
              <a:rPr lang="en-US" dirty="0">
                <a:latin typeface="+mj-lt"/>
                <a:cs typeface="Times New Roman" pitchFamily="18" charset="0"/>
              </a:rPr>
            </a:br>
            <a:r>
              <a:rPr lang="en-US" dirty="0">
                <a:latin typeface="+mj-lt"/>
                <a:cs typeface="Times New Roman" pitchFamily="18" charset="0"/>
              </a:rPr>
              <a:t>Manager, the case is to be referred to GM – Marketing</a:t>
            </a:r>
          </a:p>
          <a:p>
            <a:br>
              <a:rPr lang="en-US" dirty="0">
                <a:latin typeface="+mj-lt"/>
                <a:cs typeface="Times New Roman" pitchFamily="18" charset="0"/>
              </a:rPr>
            </a:br>
            <a:r>
              <a:rPr lang="en-US" b="1" dirty="0">
                <a:latin typeface="+mj-lt"/>
                <a:cs typeface="Times New Roman" pitchFamily="18" charset="0"/>
              </a:rPr>
              <a:t>(b) at (ii) </a:t>
            </a:r>
            <a:r>
              <a:rPr lang="en-US" dirty="0">
                <a:latin typeface="+mj-lt"/>
                <a:cs typeface="Times New Roman" pitchFamily="18" charset="0"/>
              </a:rPr>
              <a:t>above but has secured at least 65% marks in Post - Graduate Degree/Diploma in Marketing management, the case is to be referred to Vice - President - Marketing.</a:t>
            </a:r>
            <a:endParaRPr lang="en-IN" dirty="0">
              <a:latin typeface="+mj-lt"/>
              <a:cs typeface="Times New Roman" pitchFamily="18" charset="0"/>
            </a:endParaRPr>
          </a:p>
          <a:p>
            <a:endParaRPr lang="en-US" dirty="0">
              <a:latin typeface="+mj-lt"/>
            </a:endParaRPr>
          </a:p>
          <a:p>
            <a:pPr>
              <a:buNone/>
            </a:pPr>
            <a:endParaRPr lang="en-US" dirty="0">
              <a:latin typeface="+mj-lt"/>
              <a:cs typeface="Times New Roman" pitchFamily="18" charset="0"/>
            </a:endParaRPr>
          </a:p>
          <a:p>
            <a:endParaRPr lang="en-US" dirty="0">
              <a:latin typeface="+mj-lt"/>
              <a:cs typeface="Times New Roman" pitchFamily="18" charset="0"/>
            </a:endParaRPr>
          </a:p>
          <a:p>
            <a:endParaRPr lang="en-US" dirty="0">
              <a:latin typeface="+mj-lt"/>
              <a:cs typeface="Times New Roman" pitchFamily="18" charset="0"/>
            </a:endParaRPr>
          </a:p>
          <a:p>
            <a:endParaRPr lang="en-IN" sz="1100" dirty="0">
              <a:latin typeface="+mj-lt"/>
              <a:cs typeface="Times New Roman" pitchFamily="18" charset="0"/>
            </a:endParaRPr>
          </a:p>
          <a:p>
            <a:endParaRPr lang="en-US"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6" name="Rectangle 5"/>
          <p:cNvSpPr/>
          <p:nvPr/>
        </p:nvSpPr>
        <p:spPr>
          <a:xfrm>
            <a:off x="899410" y="1064302"/>
            <a:ext cx="9983449" cy="5509200"/>
          </a:xfrm>
          <a:prstGeom prst="rect">
            <a:avLst/>
          </a:prstGeom>
        </p:spPr>
        <p:txBody>
          <a:bodyPr wrap="square">
            <a:spAutoFit/>
          </a:bodyPr>
          <a:lstStyle/>
          <a:p>
            <a:r>
              <a:rPr lang="en-US" sz="2000" b="1" dirty="0">
                <a:latin typeface="+mj-lt"/>
                <a:cs typeface="Times New Roman" pitchFamily="18" charset="0"/>
              </a:rPr>
              <a:t>Practice Questions For Eligibility Test</a:t>
            </a:r>
          </a:p>
          <a:p>
            <a:pPr>
              <a:buNone/>
            </a:pPr>
            <a:r>
              <a:rPr lang="en-US" sz="2000" b="1" dirty="0">
                <a:latin typeface="+mj-lt"/>
                <a:cs typeface="Times New Roman" pitchFamily="18" charset="0"/>
              </a:rPr>
              <a:t>Q 6</a:t>
            </a:r>
            <a:r>
              <a:rPr lang="en-US" sz="2000" dirty="0">
                <a:latin typeface="+mj-lt"/>
                <a:cs typeface="Times New Roman" pitchFamily="18" charset="0"/>
              </a:rPr>
              <a:t>- Divya Kohali has been working for the past five years in Marketing Division of an organization after completing her Post - Graduate Diploma in marketing with 65% marks .She has secured 55 % marks in graduation and 50% marks in the detection process. She was born on 2nd April 1979.</a:t>
            </a:r>
          </a:p>
          <a:p>
            <a:pPr>
              <a:buNone/>
            </a:pPr>
            <a:r>
              <a:rPr lang="en-US" sz="2000" dirty="0">
                <a:latin typeface="+mj-lt"/>
                <a:cs typeface="Times New Roman" pitchFamily="18" charset="0"/>
              </a:rPr>
              <a:t>a)if the candidate is not to be selected</a:t>
            </a:r>
          </a:p>
          <a:p>
            <a:pPr>
              <a:buNone/>
            </a:pPr>
            <a:r>
              <a:rPr lang="en-US" sz="2000" dirty="0">
                <a:latin typeface="+mj-lt"/>
                <a:cs typeface="Times New Roman" pitchFamily="18" charset="0"/>
              </a:rPr>
              <a:t>b)if the candidate is to be selected</a:t>
            </a:r>
          </a:p>
          <a:p>
            <a:pPr>
              <a:buNone/>
            </a:pPr>
            <a:r>
              <a:rPr lang="en-US" sz="2000" dirty="0">
                <a:latin typeface="+mj-lt"/>
                <a:cs typeface="Times New Roman" pitchFamily="18" charset="0"/>
              </a:rPr>
              <a:t>c)if the data are inadequate to take a decision</a:t>
            </a:r>
          </a:p>
          <a:p>
            <a:pPr>
              <a:buNone/>
            </a:pPr>
            <a:r>
              <a:rPr lang="en-US" sz="2000" dirty="0">
                <a:latin typeface="+mj-lt"/>
                <a:cs typeface="Times New Roman" pitchFamily="18" charset="0"/>
              </a:rPr>
              <a:t>d)if the case is to be referred to Vice President marketing</a:t>
            </a:r>
          </a:p>
          <a:p>
            <a:pPr>
              <a:buNone/>
            </a:pPr>
            <a:r>
              <a:rPr lang="en-US" sz="2000" dirty="0">
                <a:latin typeface="+mj-lt"/>
                <a:cs typeface="Times New Roman" pitchFamily="18" charset="0"/>
              </a:rPr>
              <a:t>e)if the case is to be referred t GM – Marketing</a:t>
            </a: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16</a:t>
            </a:fld>
            <a:endParaRPr lang="en-US"/>
          </a:p>
        </p:txBody>
      </p:sp>
      <p:sp>
        <p:nvSpPr>
          <p:cNvPr id="6" name="Rectangle 5"/>
          <p:cNvSpPr/>
          <p:nvPr/>
        </p:nvSpPr>
        <p:spPr>
          <a:xfrm>
            <a:off x="899410" y="1064302"/>
            <a:ext cx="9983449" cy="5816977"/>
          </a:xfrm>
          <a:prstGeom prst="rect">
            <a:avLst/>
          </a:prstGeom>
        </p:spPr>
        <p:txBody>
          <a:bodyPr wrap="square">
            <a:spAutoFit/>
          </a:bodyPr>
          <a:lstStyle/>
          <a:p>
            <a:r>
              <a:rPr lang="en-US" sz="2000" b="1" dirty="0">
                <a:latin typeface="+mj-lt"/>
                <a:cs typeface="Times New Roman" pitchFamily="18" charset="0"/>
              </a:rPr>
              <a:t>Practice Questions For Eligibility Test</a:t>
            </a:r>
          </a:p>
          <a:p>
            <a:r>
              <a:rPr lang="en-US" sz="2000" b="1" dirty="0">
                <a:latin typeface="+mj-lt"/>
                <a:cs typeface="Times New Roman" pitchFamily="18" charset="0"/>
              </a:rPr>
              <a:t>Q 7-</a:t>
            </a:r>
            <a:r>
              <a:rPr lang="en-US" sz="2000" dirty="0">
                <a:latin typeface="+mj-lt"/>
                <a:cs typeface="Times New Roman" pitchFamily="18" charset="0"/>
              </a:rPr>
              <a:t>Varun Malhotra was born on 3rd July 1976. He has been working as Deputy Marketing Manager in an organization for the past three years after completing his Post-Graduate Degree in Marketing with 65% marks. He has secured 55% marks in both graduation and selection process.</a:t>
            </a:r>
          </a:p>
          <a:p>
            <a:pPr>
              <a:buNone/>
            </a:pPr>
            <a:r>
              <a:rPr lang="en-US" sz="2000" dirty="0">
                <a:latin typeface="+mj-lt"/>
                <a:cs typeface="Times New Roman" pitchFamily="18" charset="0"/>
              </a:rPr>
              <a:t>a)if the candidate is not to be selected</a:t>
            </a:r>
          </a:p>
          <a:p>
            <a:pPr>
              <a:buNone/>
            </a:pPr>
            <a:r>
              <a:rPr lang="en-US" sz="2000" dirty="0">
                <a:latin typeface="+mj-lt"/>
                <a:cs typeface="Times New Roman" pitchFamily="18" charset="0"/>
              </a:rPr>
              <a:t>b)if the candidate is to be selected</a:t>
            </a:r>
          </a:p>
          <a:p>
            <a:pPr>
              <a:buNone/>
            </a:pPr>
            <a:r>
              <a:rPr lang="en-US" sz="2000" dirty="0">
                <a:latin typeface="+mj-lt"/>
                <a:cs typeface="Times New Roman" pitchFamily="18" charset="0"/>
              </a:rPr>
              <a:t>c)if the data are inadequate to take a decision</a:t>
            </a:r>
          </a:p>
          <a:p>
            <a:pPr>
              <a:buNone/>
            </a:pPr>
            <a:r>
              <a:rPr lang="en-US" sz="2000" dirty="0">
                <a:latin typeface="+mj-lt"/>
                <a:cs typeface="Times New Roman" pitchFamily="18" charset="0"/>
              </a:rPr>
              <a:t>d)if the case is to be referred to Vice President marketing</a:t>
            </a:r>
          </a:p>
          <a:p>
            <a:pPr>
              <a:buNone/>
            </a:pPr>
            <a:r>
              <a:rPr lang="en-US" sz="2000" dirty="0">
                <a:latin typeface="+mj-lt"/>
                <a:cs typeface="Times New Roman" pitchFamily="18" charset="0"/>
              </a:rPr>
              <a:t>e)if the case is to be referred to GM – Marketing</a:t>
            </a: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17</a:t>
            </a:fld>
            <a:endParaRPr lang="en-US"/>
          </a:p>
        </p:txBody>
      </p:sp>
      <p:sp>
        <p:nvSpPr>
          <p:cNvPr id="6" name="Rectangle 5"/>
          <p:cNvSpPr/>
          <p:nvPr/>
        </p:nvSpPr>
        <p:spPr>
          <a:xfrm>
            <a:off x="899410" y="1064302"/>
            <a:ext cx="9983449" cy="6432530"/>
          </a:xfrm>
          <a:prstGeom prst="rect">
            <a:avLst/>
          </a:prstGeom>
        </p:spPr>
        <p:txBody>
          <a:bodyPr wrap="square">
            <a:spAutoFit/>
          </a:bodyPr>
          <a:lstStyle/>
          <a:p>
            <a:r>
              <a:rPr lang="en-US" sz="2000" b="1" dirty="0">
                <a:latin typeface="+mj-lt"/>
                <a:cs typeface="Times New Roman" pitchFamily="18" charset="0"/>
              </a:rPr>
              <a:t>Practice Questions For Eligibility Test</a:t>
            </a:r>
          </a:p>
          <a:p>
            <a:r>
              <a:rPr lang="en-US" sz="2000" b="1" dirty="0">
                <a:latin typeface="+mj-lt"/>
                <a:cs typeface="Times New Roman" pitchFamily="18" charset="0"/>
              </a:rPr>
              <a:t>Q 8-</a:t>
            </a:r>
            <a:r>
              <a:rPr lang="en-US" sz="2000" dirty="0">
                <a:latin typeface="+mj-lt"/>
                <a:cs typeface="Times New Roman" pitchFamily="18" charset="0"/>
              </a:rPr>
              <a:t>Navin Marathe was born on 8th April 1975. He has secured 60% mark in both graduation and post graduate degree in Marketing. He has been working for the past six years in the Marketing Division of an organization after completing his PG Degree in Marketing. He has secured 80% marks in the selection process.</a:t>
            </a:r>
          </a:p>
          <a:p>
            <a:pPr>
              <a:buNone/>
            </a:pPr>
            <a:r>
              <a:rPr lang="en-US" sz="2000" dirty="0">
                <a:latin typeface="+mj-lt"/>
                <a:cs typeface="Times New Roman" pitchFamily="18" charset="0"/>
              </a:rPr>
              <a:t>a)if the candidate is not to be selected</a:t>
            </a:r>
          </a:p>
          <a:p>
            <a:pPr>
              <a:buNone/>
            </a:pPr>
            <a:r>
              <a:rPr lang="en-US" sz="2000" dirty="0">
                <a:latin typeface="+mj-lt"/>
                <a:cs typeface="Times New Roman" pitchFamily="18" charset="0"/>
              </a:rPr>
              <a:t>b)if the candidate is to be selected</a:t>
            </a:r>
          </a:p>
          <a:p>
            <a:pPr>
              <a:buNone/>
            </a:pPr>
            <a:r>
              <a:rPr lang="en-US" sz="2000" dirty="0">
                <a:latin typeface="+mj-lt"/>
                <a:cs typeface="Times New Roman" pitchFamily="18" charset="0"/>
              </a:rPr>
              <a:t>c)if the data are inadequate to take a decision</a:t>
            </a:r>
          </a:p>
          <a:p>
            <a:pPr>
              <a:buNone/>
            </a:pPr>
            <a:r>
              <a:rPr lang="en-US" sz="2000" dirty="0">
                <a:latin typeface="+mj-lt"/>
                <a:cs typeface="Times New Roman" pitchFamily="18" charset="0"/>
              </a:rPr>
              <a:t>d)if the case is to be referred to Vice President marketing</a:t>
            </a:r>
          </a:p>
          <a:p>
            <a:pPr>
              <a:buNone/>
            </a:pPr>
            <a:r>
              <a:rPr lang="en-US" sz="2000" dirty="0">
                <a:latin typeface="+mj-lt"/>
                <a:cs typeface="Times New Roman" pitchFamily="18" charset="0"/>
              </a:rPr>
              <a:t>e)if the case is to be referred to GM – Marketing</a:t>
            </a:r>
          </a:p>
          <a:p>
            <a:pPr>
              <a:buNone/>
            </a:pPr>
            <a:endParaRPr lang="en-US"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18</a:t>
            </a:fld>
            <a:endParaRPr lang="en-US"/>
          </a:p>
        </p:txBody>
      </p:sp>
      <p:sp>
        <p:nvSpPr>
          <p:cNvPr id="6" name="Rectangle 5"/>
          <p:cNvSpPr/>
          <p:nvPr/>
        </p:nvSpPr>
        <p:spPr>
          <a:xfrm>
            <a:off x="899410" y="1064302"/>
            <a:ext cx="9983449" cy="7971413"/>
          </a:xfrm>
          <a:prstGeom prst="rect">
            <a:avLst/>
          </a:prstGeom>
        </p:spPr>
        <p:txBody>
          <a:bodyPr wrap="square">
            <a:spAutoFit/>
          </a:bodyPr>
          <a:lstStyle/>
          <a:p>
            <a:r>
              <a:rPr lang="en-US" sz="2000" b="1" dirty="0">
                <a:latin typeface="+mj-lt"/>
                <a:cs typeface="Times New Roman" pitchFamily="18" charset="0"/>
              </a:rPr>
              <a:t>Practice Questions For Eligibility Test</a:t>
            </a:r>
          </a:p>
          <a:p>
            <a:r>
              <a:rPr lang="en-US" sz="2000" b="1" dirty="0">
                <a:latin typeface="+mj-lt"/>
                <a:cs typeface="Times New Roman" pitchFamily="18" charset="0"/>
              </a:rPr>
              <a:t>Q 9-</a:t>
            </a:r>
            <a:r>
              <a:rPr lang="en-US" sz="2000" dirty="0">
                <a:latin typeface="+mj-lt"/>
                <a:cs typeface="Times New Roman" pitchFamily="18" charset="0"/>
              </a:rPr>
              <a:t>Sudha Gopalan has secured 50% marks in both selection process and graduation. She has been working for the past six years in the Marketing Division of an organization after completing her Post Graduate Diploma in Marketing with 65% marks. She was born on 14th October 1978.</a:t>
            </a:r>
          </a:p>
          <a:p>
            <a:pPr>
              <a:buNone/>
            </a:pPr>
            <a:r>
              <a:rPr lang="en-US" sz="2000" dirty="0">
                <a:latin typeface="+mj-lt"/>
                <a:cs typeface="Times New Roman" pitchFamily="18" charset="0"/>
              </a:rPr>
              <a:t>a)if the candidate is not to be selected</a:t>
            </a:r>
          </a:p>
          <a:p>
            <a:pPr>
              <a:buNone/>
            </a:pPr>
            <a:r>
              <a:rPr lang="en-US" sz="2000" dirty="0">
                <a:latin typeface="+mj-lt"/>
                <a:cs typeface="Times New Roman" pitchFamily="18" charset="0"/>
              </a:rPr>
              <a:t>b)if the candidate is to be selected</a:t>
            </a:r>
          </a:p>
          <a:p>
            <a:pPr>
              <a:buNone/>
            </a:pPr>
            <a:r>
              <a:rPr lang="en-US" sz="2000" dirty="0">
                <a:latin typeface="+mj-lt"/>
                <a:cs typeface="Times New Roman" pitchFamily="18" charset="0"/>
              </a:rPr>
              <a:t>c)if the data are inadequate to take a decision</a:t>
            </a:r>
          </a:p>
          <a:p>
            <a:pPr>
              <a:buNone/>
            </a:pPr>
            <a:r>
              <a:rPr lang="en-US" sz="2000" dirty="0">
                <a:latin typeface="+mj-lt"/>
                <a:cs typeface="Times New Roman" pitchFamily="18" charset="0"/>
              </a:rPr>
              <a:t>d)if the case is to be referred to Vice President marketing</a:t>
            </a:r>
          </a:p>
          <a:p>
            <a:pPr>
              <a:buNone/>
            </a:pPr>
            <a:r>
              <a:rPr lang="en-US" sz="2000" dirty="0">
                <a:latin typeface="+mj-lt"/>
                <a:cs typeface="Times New Roman" pitchFamily="18" charset="0"/>
              </a:rPr>
              <a:t>e)if the case is to be referred to GM – Marketing</a:t>
            </a:r>
          </a:p>
          <a:p>
            <a:pPr>
              <a:buNone/>
            </a:pPr>
            <a:endParaRPr lang="en-US" sz="2000" dirty="0">
              <a:latin typeface="+mj-lt"/>
              <a:cs typeface="Times New Roman" pitchFamily="18" charset="0"/>
            </a:endParaRPr>
          </a:p>
          <a:p>
            <a:pPr>
              <a:buNone/>
            </a:pPr>
            <a:endParaRPr lang="en-US" sz="2000" dirty="0">
              <a:latin typeface="+mj-lt"/>
              <a:cs typeface="Times New Roman" pitchFamily="18" charset="0"/>
            </a:endParaRPr>
          </a:p>
          <a:p>
            <a:pPr>
              <a:buNone/>
            </a:pPr>
            <a:endParaRPr lang="en-US"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b="1"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19</a:t>
            </a:fld>
            <a:endParaRPr lang="en-US"/>
          </a:p>
        </p:txBody>
      </p:sp>
      <p:sp>
        <p:nvSpPr>
          <p:cNvPr id="6" name="Rectangle 5"/>
          <p:cNvSpPr/>
          <p:nvPr/>
        </p:nvSpPr>
        <p:spPr>
          <a:xfrm>
            <a:off x="899410" y="1064302"/>
            <a:ext cx="9983449" cy="7048083"/>
          </a:xfrm>
          <a:prstGeom prst="rect">
            <a:avLst/>
          </a:prstGeom>
        </p:spPr>
        <p:txBody>
          <a:bodyPr wrap="square">
            <a:spAutoFit/>
          </a:bodyPr>
          <a:lstStyle/>
          <a:p>
            <a:r>
              <a:rPr lang="en-US" sz="2000" b="1" dirty="0">
                <a:latin typeface="+mj-lt"/>
                <a:cs typeface="Times New Roman" pitchFamily="18" charset="0"/>
              </a:rPr>
              <a:t>Practice Questions For Eligibility Test</a:t>
            </a:r>
          </a:p>
          <a:p>
            <a:r>
              <a:rPr lang="en-US" sz="2000" b="1" dirty="0">
                <a:latin typeface="+mj-lt"/>
                <a:cs typeface="Times New Roman" pitchFamily="18" charset="0"/>
              </a:rPr>
              <a:t>Q 10-</a:t>
            </a:r>
            <a:r>
              <a:rPr lang="en-US" sz="2000" dirty="0">
                <a:latin typeface="+mj-lt"/>
                <a:cs typeface="Times New Roman" pitchFamily="18" charset="0"/>
              </a:rPr>
              <a:t>Suresh Mehta has secured 58% marks in graduation. He was born on 19th May 1975. He has secured 50% marks in the past seven years in the Marketing Division of an organization after completing his Post Graduation with 62% marks.</a:t>
            </a:r>
          </a:p>
          <a:p>
            <a:pPr>
              <a:buNone/>
            </a:pPr>
            <a:r>
              <a:rPr lang="en-US" sz="2000" dirty="0">
                <a:latin typeface="+mj-lt"/>
                <a:cs typeface="Times New Roman" pitchFamily="18" charset="0"/>
              </a:rPr>
              <a:t>a)if the candidate is not to be selected</a:t>
            </a:r>
          </a:p>
          <a:p>
            <a:pPr>
              <a:buNone/>
            </a:pPr>
            <a:r>
              <a:rPr lang="en-US" sz="2000" dirty="0">
                <a:latin typeface="+mj-lt"/>
                <a:cs typeface="Times New Roman" pitchFamily="18" charset="0"/>
              </a:rPr>
              <a:t>b)if the candidate is to be selected</a:t>
            </a:r>
          </a:p>
          <a:p>
            <a:pPr>
              <a:buNone/>
            </a:pPr>
            <a:r>
              <a:rPr lang="en-US" sz="2000" dirty="0">
                <a:latin typeface="+mj-lt"/>
                <a:cs typeface="Times New Roman" pitchFamily="18" charset="0"/>
              </a:rPr>
              <a:t>c)if the data are inadequate to take a decision</a:t>
            </a:r>
          </a:p>
          <a:p>
            <a:pPr>
              <a:buNone/>
            </a:pPr>
            <a:r>
              <a:rPr lang="en-US" sz="2000" dirty="0">
                <a:latin typeface="+mj-lt"/>
                <a:cs typeface="Times New Roman" pitchFamily="18" charset="0"/>
              </a:rPr>
              <a:t>d)if the case is to be referred to Vice President marketing</a:t>
            </a:r>
          </a:p>
          <a:p>
            <a:pPr>
              <a:buNone/>
            </a:pPr>
            <a:r>
              <a:rPr lang="en-US" sz="2000" dirty="0">
                <a:latin typeface="+mj-lt"/>
                <a:cs typeface="Times New Roman" pitchFamily="18" charset="0"/>
              </a:rPr>
              <a:t>e)if the case is to be referred to GM – Marketing</a:t>
            </a:r>
          </a:p>
          <a:p>
            <a:pPr>
              <a:buNone/>
            </a:pPr>
            <a:endParaRPr lang="en-US"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b="1"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09285" y="1352952"/>
            <a:ext cx="9682716" cy="4675708"/>
          </a:xfrm>
          <a:prstGeom prst="rect">
            <a:avLst/>
          </a:prstGeom>
        </p:spPr>
      </p:pic>
    </p:spTree>
    <p:extLst>
      <p:ext uri="{BB962C8B-B14F-4D97-AF65-F5344CB8AC3E}">
        <p14:creationId xmlns:p14="http://schemas.microsoft.com/office/powerpoint/2010/main" val="1973126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20</a:t>
            </a:fld>
            <a:endParaRPr lang="en-US"/>
          </a:p>
        </p:txBody>
      </p:sp>
      <p:sp>
        <p:nvSpPr>
          <p:cNvPr id="6" name="Rectangle 5"/>
          <p:cNvSpPr/>
          <p:nvPr/>
        </p:nvSpPr>
        <p:spPr>
          <a:xfrm>
            <a:off x="850553" y="214861"/>
            <a:ext cx="9983449" cy="9202519"/>
          </a:xfrm>
          <a:prstGeom prst="rect">
            <a:avLst/>
          </a:prstGeom>
        </p:spPr>
        <p:txBody>
          <a:bodyPr wrap="square">
            <a:spAutoFit/>
          </a:bodyPr>
          <a:lstStyle/>
          <a:p>
            <a:r>
              <a:rPr lang="en-US" sz="2000" b="1" dirty="0">
                <a:latin typeface="+mj-lt"/>
                <a:cs typeface="Times New Roman" pitchFamily="18" charset="0"/>
              </a:rPr>
              <a:t>Practice Questions For Eligibility Test</a:t>
            </a:r>
          </a:p>
          <a:p>
            <a:r>
              <a:rPr lang="en-US" sz="2000" b="1" dirty="0">
                <a:latin typeface="+mj-lt"/>
                <a:cs typeface="Times New Roman" pitchFamily="18" charset="0"/>
              </a:rPr>
              <a:t>Direction (11 to 15): </a:t>
            </a:r>
            <a:r>
              <a:rPr lang="en-US" sz="2000" dirty="0">
                <a:latin typeface="+mj-lt"/>
                <a:cs typeface="Times New Roman" pitchFamily="18" charset="0"/>
              </a:rPr>
              <a:t>Study the following information carefully and answer the questions given below:</a:t>
            </a:r>
            <a:br>
              <a:rPr lang="en-US" sz="2000" dirty="0">
                <a:latin typeface="+mj-lt"/>
                <a:cs typeface="Times New Roman" pitchFamily="18" charset="0"/>
              </a:rPr>
            </a:br>
            <a:r>
              <a:rPr lang="en-US" sz="2000" dirty="0">
                <a:latin typeface="+mj-lt"/>
                <a:cs typeface="Times New Roman" pitchFamily="18" charset="0"/>
              </a:rPr>
              <a:t>Following are the conditions for selecting personnel Manager in an organization:</a:t>
            </a:r>
          </a:p>
          <a:p>
            <a:br>
              <a:rPr lang="en-US" sz="2000" dirty="0">
                <a:latin typeface="+mj-lt"/>
                <a:cs typeface="Times New Roman" pitchFamily="18" charset="0"/>
              </a:rPr>
            </a:br>
            <a:r>
              <a:rPr lang="en-US" sz="2000" dirty="0">
                <a:latin typeface="+mj-lt"/>
                <a:cs typeface="Times New Roman" pitchFamily="18" charset="0"/>
              </a:rPr>
              <a:t>The candidate must</a:t>
            </a:r>
            <a:br>
              <a:rPr lang="en-US" sz="2000" dirty="0">
                <a:latin typeface="+mj-lt"/>
                <a:cs typeface="Times New Roman" pitchFamily="18" charset="0"/>
              </a:rPr>
            </a:br>
            <a:r>
              <a:rPr lang="en-US" sz="2000" b="1" dirty="0">
                <a:latin typeface="+mj-lt"/>
                <a:cs typeface="Times New Roman" pitchFamily="18" charset="0"/>
              </a:rPr>
              <a:t>(</a:t>
            </a:r>
            <a:r>
              <a:rPr lang="en-US" sz="2000" b="1" dirty="0" err="1">
                <a:latin typeface="+mj-lt"/>
                <a:cs typeface="Times New Roman" pitchFamily="18" charset="0"/>
              </a:rPr>
              <a:t>i</a:t>
            </a:r>
            <a:r>
              <a:rPr lang="en-US" sz="2000" b="1" dirty="0">
                <a:latin typeface="+mj-lt"/>
                <a:cs typeface="Times New Roman" pitchFamily="18" charset="0"/>
              </a:rPr>
              <a:t>)</a:t>
            </a:r>
            <a:r>
              <a:rPr lang="en-US" sz="2000" dirty="0">
                <a:latin typeface="+mj-lt"/>
                <a:cs typeface="Times New Roman" pitchFamily="18" charset="0"/>
              </a:rPr>
              <a:t> be a graduate with at least 50% marks.</a:t>
            </a:r>
            <a:br>
              <a:rPr lang="en-US" sz="2000" dirty="0">
                <a:latin typeface="+mj-lt"/>
                <a:cs typeface="Times New Roman" pitchFamily="18" charset="0"/>
              </a:rPr>
            </a:br>
            <a:r>
              <a:rPr lang="en-US" sz="2000" b="1" dirty="0">
                <a:latin typeface="+mj-lt"/>
                <a:cs typeface="Times New Roman" pitchFamily="18" charset="0"/>
              </a:rPr>
              <a:t>(ii)</a:t>
            </a:r>
            <a:r>
              <a:rPr lang="en-US" sz="2000" dirty="0">
                <a:latin typeface="+mj-lt"/>
                <a:cs typeface="Times New Roman" pitchFamily="18" charset="0"/>
              </a:rPr>
              <a:t> have a postgraduate degree/diploma in Personnel Management/HR with at least 60% marks.</a:t>
            </a:r>
            <a:br>
              <a:rPr lang="en-US" sz="2000" dirty="0">
                <a:latin typeface="+mj-lt"/>
                <a:cs typeface="Times New Roman" pitchFamily="18" charset="0"/>
              </a:rPr>
            </a:br>
            <a:r>
              <a:rPr lang="en-US" sz="2000" b="1" dirty="0">
                <a:latin typeface="+mj-lt"/>
                <a:cs typeface="Times New Roman" pitchFamily="18" charset="0"/>
              </a:rPr>
              <a:t>(iii)</a:t>
            </a:r>
            <a:r>
              <a:rPr lang="en-US" sz="2000" dirty="0">
                <a:latin typeface="+mj-lt"/>
                <a:cs typeface="Times New Roman" pitchFamily="18" charset="0"/>
              </a:rPr>
              <a:t> not be more than 35 years as on 1. 6. 2009.</a:t>
            </a:r>
            <a:br>
              <a:rPr lang="en-US" sz="2000" dirty="0">
                <a:latin typeface="+mj-lt"/>
                <a:cs typeface="Times New Roman" pitchFamily="18" charset="0"/>
              </a:rPr>
            </a:br>
            <a:r>
              <a:rPr lang="en-US" sz="2000" b="1" dirty="0">
                <a:latin typeface="+mj-lt"/>
                <a:cs typeface="Times New Roman" pitchFamily="18" charset="0"/>
              </a:rPr>
              <a:t>(iv)</a:t>
            </a:r>
            <a:r>
              <a:rPr lang="en-US" sz="2000" dirty="0">
                <a:latin typeface="+mj-lt"/>
                <a:cs typeface="Times New Roman" pitchFamily="18" charset="0"/>
              </a:rPr>
              <a:t> have post qualification work experience of at least five years in the Personnel/Hr division of an organization.</a:t>
            </a:r>
            <a:br>
              <a:rPr lang="en-US" sz="2000" dirty="0">
                <a:latin typeface="+mj-lt"/>
                <a:cs typeface="Times New Roman" pitchFamily="18" charset="0"/>
              </a:rPr>
            </a:br>
            <a:r>
              <a:rPr lang="en-US" sz="2000" b="1" dirty="0">
                <a:latin typeface="+mj-lt"/>
                <a:cs typeface="Times New Roman" pitchFamily="18" charset="0"/>
              </a:rPr>
              <a:t>(v)</a:t>
            </a:r>
            <a:r>
              <a:rPr lang="en-US" sz="2000" dirty="0">
                <a:latin typeface="+mj-lt"/>
                <a:cs typeface="Times New Roman" pitchFamily="18" charset="0"/>
              </a:rPr>
              <a:t> have secured at least 45% marks in the selection process.</a:t>
            </a:r>
            <a:br>
              <a:rPr lang="en-US" sz="2000" dirty="0">
                <a:latin typeface="+mj-lt"/>
                <a:cs typeface="Times New Roman" pitchFamily="18" charset="0"/>
              </a:rPr>
            </a:br>
            <a:r>
              <a:rPr lang="en-US" sz="2000" dirty="0">
                <a:latin typeface="+mj-lt"/>
                <a:cs typeface="Times New Roman" pitchFamily="18" charset="0"/>
              </a:rPr>
              <a:t>In the case of a candidate who satisfies all the conditions</a:t>
            </a:r>
          </a:p>
          <a:p>
            <a:br>
              <a:rPr lang="en-US" sz="2000" dirty="0">
                <a:latin typeface="+mj-lt"/>
                <a:cs typeface="Times New Roman" pitchFamily="18" charset="0"/>
              </a:rPr>
            </a:br>
            <a:r>
              <a:rPr lang="en-US" sz="2000" dirty="0">
                <a:latin typeface="+mj-lt"/>
                <a:cs typeface="Times New Roman" pitchFamily="18" charset="0"/>
              </a:rPr>
              <a:t>EXCEPT</a:t>
            </a:r>
            <a:br>
              <a:rPr lang="en-US" sz="2000" dirty="0">
                <a:latin typeface="+mj-lt"/>
                <a:cs typeface="Times New Roman" pitchFamily="18" charset="0"/>
              </a:rPr>
            </a:br>
            <a:r>
              <a:rPr lang="en-US" sz="2000" b="1" dirty="0">
                <a:latin typeface="+mj-lt"/>
                <a:cs typeface="Times New Roman" pitchFamily="18" charset="0"/>
              </a:rPr>
              <a:t>(a) at (iii)</a:t>
            </a:r>
            <a:r>
              <a:rPr lang="en-US" sz="2000" dirty="0">
                <a:latin typeface="+mj-lt"/>
                <a:cs typeface="Times New Roman" pitchFamily="18" charset="0"/>
              </a:rPr>
              <a:t> above, but has post - qualification work experience of at ten years, the case is to be refereed to the </a:t>
            </a:r>
            <a:r>
              <a:rPr lang="en-US" sz="2000" b="1" dirty="0">
                <a:latin typeface="+mj-lt"/>
                <a:cs typeface="Times New Roman" pitchFamily="18" charset="0"/>
              </a:rPr>
              <a:t>Director - Personnel.</a:t>
            </a:r>
            <a:br>
              <a:rPr lang="en-US" sz="2000" dirty="0">
                <a:latin typeface="+mj-lt"/>
                <a:cs typeface="Times New Roman" pitchFamily="18" charset="0"/>
              </a:rPr>
            </a:br>
            <a:r>
              <a:rPr lang="en-US" sz="2000" b="1" dirty="0">
                <a:latin typeface="+mj-lt"/>
                <a:cs typeface="Times New Roman" pitchFamily="18" charset="0"/>
              </a:rPr>
              <a:t>(b) at (iv)</a:t>
            </a:r>
            <a:r>
              <a:rPr lang="en-US" sz="2000" dirty="0">
                <a:latin typeface="+mj-lt"/>
                <a:cs typeface="Times New Roman" pitchFamily="18" charset="0"/>
              </a:rPr>
              <a:t> above, But has post - qualification work experience as deputy Personnel Manager of at least three years, the case is to be referred to </a:t>
            </a:r>
            <a:r>
              <a:rPr lang="en-US" sz="2000" b="1" dirty="0">
                <a:latin typeface="+mj-lt"/>
                <a:cs typeface="Times New Roman" pitchFamily="18" charset="0"/>
              </a:rPr>
              <a:t>President - Personnel.</a:t>
            </a:r>
            <a:endParaRPr lang="en-IN" sz="2000" dirty="0">
              <a:latin typeface="+mj-lt"/>
              <a:cs typeface="Times New Roman" pitchFamily="18" charset="0"/>
            </a:endParaRPr>
          </a:p>
          <a:p>
            <a:endParaRPr lang="en-US" sz="2000" b="1"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21</a:t>
            </a:fld>
            <a:endParaRPr lang="en-US"/>
          </a:p>
        </p:txBody>
      </p:sp>
      <p:sp>
        <p:nvSpPr>
          <p:cNvPr id="6" name="Rectangle 5"/>
          <p:cNvSpPr/>
          <p:nvPr/>
        </p:nvSpPr>
        <p:spPr>
          <a:xfrm>
            <a:off x="899410" y="1064302"/>
            <a:ext cx="9983449" cy="7355860"/>
          </a:xfrm>
          <a:prstGeom prst="rect">
            <a:avLst/>
          </a:prstGeom>
        </p:spPr>
        <p:txBody>
          <a:bodyPr wrap="square">
            <a:spAutoFit/>
          </a:bodyPr>
          <a:lstStyle/>
          <a:p>
            <a:r>
              <a:rPr lang="en-US" sz="2000" b="1" dirty="0">
                <a:latin typeface="+mj-lt"/>
                <a:cs typeface="Times New Roman" pitchFamily="18" charset="0"/>
              </a:rPr>
              <a:t>Practice Questions For Eligibility Test</a:t>
            </a:r>
          </a:p>
          <a:p>
            <a:r>
              <a:rPr lang="en-US" sz="2000" b="1" dirty="0">
                <a:latin typeface="+mj-lt"/>
              </a:rPr>
              <a:t>Q11</a:t>
            </a:r>
            <a:r>
              <a:rPr lang="en-US" sz="2000" dirty="0">
                <a:latin typeface="+mj-lt"/>
              </a:rPr>
              <a:t>-Gopal Sharma has been working for the past five years in the HR Deptt, of an organization after completing his post-graduate diploma in HR with 62% marks. He has secured 50% marks in both graduation selection process. He was born on 20</a:t>
            </a:r>
            <a:r>
              <a:rPr lang="en-US" sz="2000" baseline="30000" dirty="0">
                <a:latin typeface="+mj-lt"/>
              </a:rPr>
              <a:t>th</a:t>
            </a:r>
            <a:r>
              <a:rPr lang="en-US" sz="2000" dirty="0">
                <a:latin typeface="+mj-lt"/>
              </a:rPr>
              <a:t> May 1974.</a:t>
            </a:r>
          </a:p>
          <a:p>
            <a:pPr>
              <a:buNone/>
            </a:pPr>
            <a:r>
              <a:rPr lang="en-US" sz="2000" dirty="0">
                <a:latin typeface="+mj-lt"/>
              </a:rPr>
              <a:t>a)if the candidate is to be selected</a:t>
            </a:r>
          </a:p>
          <a:p>
            <a:pPr>
              <a:buNone/>
            </a:pPr>
            <a:r>
              <a:rPr lang="en-US" sz="2000" dirty="0">
                <a:latin typeface="+mj-lt"/>
              </a:rPr>
              <a:t>b)if the candidate is not to be selected</a:t>
            </a:r>
          </a:p>
          <a:p>
            <a:pPr>
              <a:buNone/>
            </a:pPr>
            <a:r>
              <a:rPr lang="en-US" sz="2000" dirty="0">
                <a:latin typeface="+mj-lt"/>
              </a:rPr>
              <a:t>c)if the information provided is inadequate to take a decision</a:t>
            </a:r>
          </a:p>
          <a:p>
            <a:pPr>
              <a:buNone/>
            </a:pPr>
            <a:r>
              <a:rPr lang="en-US" sz="2000" dirty="0">
                <a:latin typeface="+mj-lt"/>
              </a:rPr>
              <a:t>d)if the case is to be referred to the Director-Personnel</a:t>
            </a:r>
          </a:p>
          <a:p>
            <a:pPr>
              <a:buNone/>
            </a:pPr>
            <a:r>
              <a:rPr lang="en-US" sz="2000" dirty="0">
                <a:latin typeface="+mj-lt"/>
              </a:rPr>
              <a:t>e)if the case is to be referred to the President – Personnel</a:t>
            </a:r>
          </a:p>
          <a:p>
            <a:pPr>
              <a:buNone/>
            </a:pPr>
            <a:endParaRPr lang="en-US" sz="2000" dirty="0">
              <a:latin typeface="+mj-lt"/>
            </a:endParaRPr>
          </a:p>
          <a:p>
            <a:pPr>
              <a:buNone/>
            </a:pPr>
            <a:endParaRPr lang="en-US" sz="2000" dirty="0">
              <a:latin typeface="+mj-lt"/>
            </a:endParaRPr>
          </a:p>
          <a:p>
            <a:endParaRPr lang="en-IN" sz="2000" dirty="0">
              <a:latin typeface="+mj-lt"/>
              <a:cs typeface="Times New Roman" pitchFamily="18" charset="0"/>
            </a:endParaRPr>
          </a:p>
          <a:p>
            <a:endParaRPr lang="en-US" sz="2000" b="1"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6" name="Rectangle 5"/>
          <p:cNvSpPr/>
          <p:nvPr/>
        </p:nvSpPr>
        <p:spPr>
          <a:xfrm>
            <a:off x="899410" y="1064302"/>
            <a:ext cx="9983449" cy="7355860"/>
          </a:xfrm>
          <a:prstGeom prst="rect">
            <a:avLst/>
          </a:prstGeom>
        </p:spPr>
        <p:txBody>
          <a:bodyPr wrap="square">
            <a:spAutoFit/>
          </a:bodyPr>
          <a:lstStyle/>
          <a:p>
            <a:r>
              <a:rPr lang="en-US" sz="2000" b="1" dirty="0">
                <a:latin typeface="+mj-lt"/>
                <a:cs typeface="Times New Roman" pitchFamily="18" charset="0"/>
              </a:rPr>
              <a:t>Practice Questions For Eligibility Test</a:t>
            </a:r>
          </a:p>
          <a:p>
            <a:r>
              <a:rPr lang="en-US" sz="2000" b="1" dirty="0">
                <a:latin typeface="+mj-lt"/>
                <a:cs typeface="Times New Roman" pitchFamily="18" charset="0"/>
              </a:rPr>
              <a:t>Q 12</a:t>
            </a:r>
            <a:r>
              <a:rPr lang="en-US" sz="2000" dirty="0">
                <a:latin typeface="+mj-lt"/>
                <a:cs typeface="Times New Roman" pitchFamily="18" charset="0"/>
              </a:rPr>
              <a:t>-Arun Vohra has secured 55% marks in graduation. He has been working in the personnel deptt. Of an organization for the past eleven years after completing his post - graduate degree in personnel management with 65% marks. He has secured 50% marks in selection process. He was born on 12</a:t>
            </a:r>
            <a:r>
              <a:rPr lang="en-US" sz="2000" baseline="30000" dirty="0">
                <a:latin typeface="+mj-lt"/>
                <a:cs typeface="Times New Roman" pitchFamily="18" charset="0"/>
              </a:rPr>
              <a:t>th</a:t>
            </a:r>
            <a:r>
              <a:rPr lang="en-US" sz="2000" dirty="0">
                <a:latin typeface="+mj-lt"/>
                <a:cs typeface="Times New Roman" pitchFamily="18" charset="0"/>
              </a:rPr>
              <a:t> August 1972.</a:t>
            </a:r>
          </a:p>
          <a:p>
            <a:pPr>
              <a:buNone/>
            </a:pPr>
            <a:r>
              <a:rPr lang="en-US" sz="2000" dirty="0">
                <a:latin typeface="+mj-lt"/>
                <a:cs typeface="Times New Roman" pitchFamily="18" charset="0"/>
              </a:rPr>
              <a:t>a)if the candidate is to be selected</a:t>
            </a:r>
          </a:p>
          <a:p>
            <a:pPr>
              <a:buNone/>
            </a:pPr>
            <a:r>
              <a:rPr lang="en-US" sz="2000" dirty="0">
                <a:latin typeface="+mj-lt"/>
                <a:cs typeface="Times New Roman" pitchFamily="18" charset="0"/>
              </a:rPr>
              <a:t>b)if the candidate is not to be selected</a:t>
            </a:r>
          </a:p>
          <a:p>
            <a:pPr>
              <a:buNone/>
            </a:pPr>
            <a:r>
              <a:rPr lang="en-US" sz="2000" dirty="0">
                <a:latin typeface="+mj-lt"/>
                <a:cs typeface="Times New Roman" pitchFamily="18" charset="0"/>
              </a:rPr>
              <a:t>c)if the information provided is inadequate to take a decision</a:t>
            </a:r>
          </a:p>
          <a:p>
            <a:pPr>
              <a:buNone/>
            </a:pPr>
            <a:r>
              <a:rPr lang="en-US" sz="2000" dirty="0">
                <a:latin typeface="+mj-lt"/>
                <a:cs typeface="Times New Roman" pitchFamily="18" charset="0"/>
              </a:rPr>
              <a:t>d)if the case is to be referred to the Director-Personnel</a:t>
            </a:r>
          </a:p>
          <a:p>
            <a:pPr>
              <a:buNone/>
            </a:pPr>
            <a:r>
              <a:rPr lang="en-US" sz="2000" dirty="0">
                <a:latin typeface="+mj-lt"/>
                <a:cs typeface="Times New Roman" pitchFamily="18" charset="0"/>
              </a:rPr>
              <a:t>e)if the case is to be referred to the President – Personnel</a:t>
            </a:r>
          </a:p>
          <a:p>
            <a:pPr>
              <a:buNone/>
            </a:pPr>
            <a:endParaRPr lang="en-US"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b="1"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6" name="Rectangle 5"/>
          <p:cNvSpPr/>
          <p:nvPr/>
        </p:nvSpPr>
        <p:spPr>
          <a:xfrm>
            <a:off x="899410" y="1064302"/>
            <a:ext cx="9983449" cy="7355860"/>
          </a:xfrm>
          <a:prstGeom prst="rect">
            <a:avLst/>
          </a:prstGeom>
        </p:spPr>
        <p:txBody>
          <a:bodyPr wrap="square">
            <a:spAutoFit/>
          </a:bodyPr>
          <a:lstStyle/>
          <a:p>
            <a:r>
              <a:rPr lang="en-US" sz="2000" b="1" dirty="0">
                <a:latin typeface="+mj-lt"/>
                <a:cs typeface="Times New Roman" pitchFamily="18" charset="0"/>
              </a:rPr>
              <a:t>Practice Questions For Eligibility Test</a:t>
            </a:r>
          </a:p>
          <a:p>
            <a:r>
              <a:rPr lang="en-US" sz="2000" b="1" dirty="0">
                <a:latin typeface="+mj-lt"/>
                <a:cs typeface="Times New Roman" pitchFamily="18" charset="0"/>
              </a:rPr>
              <a:t>Q 13</a:t>
            </a:r>
            <a:r>
              <a:rPr lang="en-US" sz="2000" dirty="0">
                <a:latin typeface="+mj-lt"/>
                <a:cs typeface="Times New Roman" pitchFamily="18" charset="0"/>
              </a:rPr>
              <a:t>-Anant Joshi has been working in the personnel department of an organization for the past six years. He was born on 7th November 1977. He has secured 60% marks in post-graduate degree in personnel management. He has also secured 55% marks in both graduation and selection process.</a:t>
            </a:r>
          </a:p>
          <a:p>
            <a:pPr>
              <a:buNone/>
            </a:pPr>
            <a:r>
              <a:rPr lang="en-US" sz="2000" dirty="0">
                <a:latin typeface="+mj-lt"/>
                <a:cs typeface="Times New Roman" pitchFamily="18" charset="0"/>
              </a:rPr>
              <a:t>a)if the candidate is to be selected</a:t>
            </a:r>
          </a:p>
          <a:p>
            <a:pPr>
              <a:buNone/>
            </a:pPr>
            <a:r>
              <a:rPr lang="en-US" sz="2000" dirty="0">
                <a:latin typeface="+mj-lt"/>
                <a:cs typeface="Times New Roman" pitchFamily="18" charset="0"/>
              </a:rPr>
              <a:t>b)if the candidate is not to be selected</a:t>
            </a:r>
          </a:p>
          <a:p>
            <a:pPr>
              <a:buNone/>
            </a:pPr>
            <a:r>
              <a:rPr lang="en-US" sz="2000" dirty="0">
                <a:latin typeface="+mj-lt"/>
                <a:cs typeface="Times New Roman" pitchFamily="18" charset="0"/>
              </a:rPr>
              <a:t>c)if the information provided is inadequate to take a decision</a:t>
            </a:r>
          </a:p>
          <a:p>
            <a:pPr>
              <a:buNone/>
            </a:pPr>
            <a:r>
              <a:rPr lang="en-US" sz="2000" dirty="0">
                <a:latin typeface="+mj-lt"/>
                <a:cs typeface="Times New Roman" pitchFamily="18" charset="0"/>
              </a:rPr>
              <a:t>d)if the case is to be referred to the Director-Personnel</a:t>
            </a:r>
          </a:p>
          <a:p>
            <a:pPr>
              <a:buNone/>
            </a:pPr>
            <a:r>
              <a:rPr lang="en-US" sz="2000" dirty="0">
                <a:latin typeface="+mj-lt"/>
                <a:cs typeface="Times New Roman" pitchFamily="18" charset="0"/>
              </a:rPr>
              <a:t>e)if the case is to be referred to the President – Personnel</a:t>
            </a:r>
          </a:p>
          <a:p>
            <a:pPr>
              <a:buNone/>
            </a:pPr>
            <a:endParaRPr lang="en-US"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b="1"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24</a:t>
            </a:fld>
            <a:endParaRPr lang="en-US"/>
          </a:p>
        </p:txBody>
      </p:sp>
      <p:sp>
        <p:nvSpPr>
          <p:cNvPr id="6" name="Rectangle 5"/>
          <p:cNvSpPr/>
          <p:nvPr/>
        </p:nvSpPr>
        <p:spPr>
          <a:xfrm>
            <a:off x="899410" y="1064302"/>
            <a:ext cx="9983449" cy="7355860"/>
          </a:xfrm>
          <a:prstGeom prst="rect">
            <a:avLst/>
          </a:prstGeom>
        </p:spPr>
        <p:txBody>
          <a:bodyPr wrap="square">
            <a:spAutoFit/>
          </a:bodyPr>
          <a:lstStyle/>
          <a:p>
            <a:r>
              <a:rPr lang="en-US" sz="2000" b="1" dirty="0">
                <a:latin typeface="+mj-lt"/>
                <a:cs typeface="Times New Roman" pitchFamily="18" charset="0"/>
              </a:rPr>
              <a:t>Practice Questions For Eligibility Test</a:t>
            </a:r>
          </a:p>
          <a:p>
            <a:r>
              <a:rPr lang="en-US" sz="2000" b="1" dirty="0">
                <a:latin typeface="+mj-lt"/>
                <a:cs typeface="Times New Roman" pitchFamily="18" charset="0"/>
              </a:rPr>
              <a:t>Q 14</a:t>
            </a:r>
            <a:r>
              <a:rPr lang="en-US" sz="2000" dirty="0">
                <a:latin typeface="+mj-lt"/>
                <a:cs typeface="Times New Roman" pitchFamily="18" charset="0"/>
              </a:rPr>
              <a:t>-Meena Srivastava was born on 6</a:t>
            </a:r>
            <a:r>
              <a:rPr lang="en-US" sz="2000" baseline="30000" dirty="0">
                <a:latin typeface="+mj-lt"/>
                <a:cs typeface="Times New Roman" pitchFamily="18" charset="0"/>
              </a:rPr>
              <a:t>th</a:t>
            </a:r>
            <a:r>
              <a:rPr lang="en-US" sz="2000" dirty="0">
                <a:latin typeface="+mj-lt"/>
                <a:cs typeface="Times New Roman" pitchFamily="18" charset="0"/>
              </a:rPr>
              <a:t> March 1978. She has been working as Deputy Personnel Manager in an organization for the past four years after completing her post-graduating diploma in HR with 68% marks. She has secured 50% in both graduation and selection process.</a:t>
            </a:r>
          </a:p>
          <a:p>
            <a:pPr>
              <a:buNone/>
            </a:pPr>
            <a:r>
              <a:rPr lang="en-US" sz="2000" dirty="0">
                <a:latin typeface="+mj-lt"/>
                <a:cs typeface="Times New Roman" pitchFamily="18" charset="0"/>
              </a:rPr>
              <a:t>a)if the candidate is to be selected</a:t>
            </a:r>
          </a:p>
          <a:p>
            <a:pPr>
              <a:buNone/>
            </a:pPr>
            <a:r>
              <a:rPr lang="en-US" sz="2000" dirty="0">
                <a:latin typeface="+mj-lt"/>
                <a:cs typeface="Times New Roman" pitchFamily="18" charset="0"/>
              </a:rPr>
              <a:t>b)if the candidate is not to be selected</a:t>
            </a:r>
          </a:p>
          <a:p>
            <a:pPr>
              <a:buNone/>
            </a:pPr>
            <a:r>
              <a:rPr lang="en-US" sz="2000" dirty="0">
                <a:latin typeface="+mj-lt"/>
                <a:cs typeface="Times New Roman" pitchFamily="18" charset="0"/>
              </a:rPr>
              <a:t>c)if the information provided is inadequate to take a decision</a:t>
            </a:r>
          </a:p>
          <a:p>
            <a:pPr>
              <a:buNone/>
            </a:pPr>
            <a:r>
              <a:rPr lang="en-US" sz="2000" dirty="0">
                <a:latin typeface="+mj-lt"/>
                <a:cs typeface="Times New Roman" pitchFamily="18" charset="0"/>
              </a:rPr>
              <a:t>d)if the case is to be referred to the Director-Personnel</a:t>
            </a:r>
          </a:p>
          <a:p>
            <a:pPr>
              <a:buNone/>
            </a:pPr>
            <a:r>
              <a:rPr lang="en-US" sz="2000" dirty="0">
                <a:latin typeface="+mj-lt"/>
                <a:cs typeface="Times New Roman" pitchFamily="18" charset="0"/>
              </a:rPr>
              <a:t>e)if the case is to be referred to the President – Personnel</a:t>
            </a:r>
          </a:p>
          <a:p>
            <a:pPr>
              <a:buNone/>
            </a:pPr>
            <a:endParaRPr lang="en-US"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b="1"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923B3-7F12-4632-A9E5-5D97FFAE971E}"/>
              </a:ext>
            </a:extLst>
          </p:cNvPr>
          <p:cNvSpPr>
            <a:spLocks noGrp="1"/>
          </p:cNvSpPr>
          <p:nvPr>
            <p:ph type="sldNum" sz="quarter" idx="12"/>
          </p:nvPr>
        </p:nvSpPr>
        <p:spPr/>
        <p:txBody>
          <a:bodyPr/>
          <a:lstStyle/>
          <a:p>
            <a:fld id="{BDCDBBEF-AA6C-4BA6-85B2-A17D7F280E38}" type="slidenum">
              <a:rPr lang="en-US" smtClean="0"/>
              <a:pPr/>
              <a:t>25</a:t>
            </a:fld>
            <a:endParaRPr lang="en-US"/>
          </a:p>
        </p:txBody>
      </p:sp>
      <p:sp>
        <p:nvSpPr>
          <p:cNvPr id="6" name="Rectangle 5"/>
          <p:cNvSpPr/>
          <p:nvPr/>
        </p:nvSpPr>
        <p:spPr>
          <a:xfrm>
            <a:off x="899410" y="1064302"/>
            <a:ext cx="9983449" cy="7663636"/>
          </a:xfrm>
          <a:prstGeom prst="rect">
            <a:avLst/>
          </a:prstGeom>
        </p:spPr>
        <p:txBody>
          <a:bodyPr wrap="square">
            <a:spAutoFit/>
          </a:bodyPr>
          <a:lstStyle/>
          <a:p>
            <a:r>
              <a:rPr lang="en-US" sz="2000" b="1" dirty="0">
                <a:latin typeface="+mj-lt"/>
                <a:cs typeface="Times New Roman" pitchFamily="18" charset="0"/>
              </a:rPr>
              <a:t>Practice Questions For Eligibility Test</a:t>
            </a:r>
          </a:p>
          <a:p>
            <a:r>
              <a:rPr lang="en-US" sz="2000" b="1" dirty="0">
                <a:latin typeface="+mj-lt"/>
                <a:cs typeface="Times New Roman" pitchFamily="18" charset="0"/>
              </a:rPr>
              <a:t>Q 15</a:t>
            </a:r>
            <a:r>
              <a:rPr lang="en-US" sz="2000" dirty="0">
                <a:latin typeface="+mj-lt"/>
                <a:cs typeface="Times New Roman" pitchFamily="18" charset="0"/>
              </a:rPr>
              <a:t>-Asha Dhar has secured 80% marks in graduation and 62% marks in post-graduate degree in personnel management. She has also secured 48% mark in the selection process. She has been working for the past seven years in the personnel deptt of an organization after completing her post-graduate degree. She was born on 8th June 1974.</a:t>
            </a:r>
          </a:p>
          <a:p>
            <a:pPr>
              <a:buNone/>
            </a:pPr>
            <a:r>
              <a:rPr lang="en-US" sz="2000" dirty="0">
                <a:latin typeface="+mj-lt"/>
                <a:cs typeface="Times New Roman" pitchFamily="18" charset="0"/>
              </a:rPr>
              <a:t>a)if the candidate is to be selected</a:t>
            </a:r>
          </a:p>
          <a:p>
            <a:pPr>
              <a:buNone/>
            </a:pPr>
            <a:r>
              <a:rPr lang="en-US" sz="2000" dirty="0">
                <a:latin typeface="+mj-lt"/>
                <a:cs typeface="Times New Roman" pitchFamily="18" charset="0"/>
              </a:rPr>
              <a:t>b)if the candidate is not to be selected</a:t>
            </a:r>
          </a:p>
          <a:p>
            <a:pPr>
              <a:buNone/>
            </a:pPr>
            <a:r>
              <a:rPr lang="en-US" sz="2000" dirty="0">
                <a:latin typeface="+mj-lt"/>
                <a:cs typeface="Times New Roman" pitchFamily="18" charset="0"/>
              </a:rPr>
              <a:t>c)if the information provided is inadequate to take a decision</a:t>
            </a:r>
          </a:p>
          <a:p>
            <a:pPr>
              <a:buNone/>
            </a:pPr>
            <a:r>
              <a:rPr lang="en-US" sz="2000" dirty="0">
                <a:latin typeface="+mj-lt"/>
                <a:cs typeface="Times New Roman" pitchFamily="18" charset="0"/>
              </a:rPr>
              <a:t>d)if the case is to be referred to the Director-Personnel</a:t>
            </a:r>
          </a:p>
          <a:p>
            <a:pPr>
              <a:buNone/>
            </a:pPr>
            <a:r>
              <a:rPr lang="en-US" sz="2000" dirty="0">
                <a:latin typeface="+mj-lt"/>
                <a:cs typeface="Times New Roman" pitchFamily="18" charset="0"/>
              </a:rPr>
              <a:t>e)if the case is to be referred to the President – Personnel</a:t>
            </a:r>
          </a:p>
          <a:p>
            <a:pPr>
              <a:buNone/>
            </a:pPr>
            <a:endParaRPr lang="en-US"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b="1"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pPr>
              <a:buNone/>
            </a:pPr>
            <a:endParaRPr lang="en-US" sz="2000" dirty="0">
              <a:latin typeface="+mj-lt"/>
              <a:cs typeface="Times New Roman" pitchFamily="18" charset="0"/>
            </a:endParaRPr>
          </a:p>
          <a:p>
            <a:endParaRPr lang="en-IN" sz="2000" dirty="0">
              <a:latin typeface="+mj-lt"/>
              <a:cs typeface="Times New Roman" pitchFamily="18" charset="0"/>
            </a:endParaRPr>
          </a:p>
          <a:p>
            <a:endParaRPr lang="en-US" sz="2000" dirty="0">
              <a:latin typeface="+mj-lt"/>
            </a:endParaRPr>
          </a:p>
          <a:p>
            <a:pPr>
              <a:buNone/>
            </a:pPr>
            <a:endParaRPr lang="en-US" sz="2000" dirty="0">
              <a:latin typeface="+mj-lt"/>
              <a:cs typeface="Times New Roman" pitchFamily="18" charset="0"/>
            </a:endParaRPr>
          </a:p>
          <a:p>
            <a:endParaRPr lang="en-US" sz="2000" dirty="0">
              <a:latin typeface="+mj-lt"/>
              <a:cs typeface="Times New Roman" pitchFamily="18" charset="0"/>
            </a:endParaRPr>
          </a:p>
          <a:p>
            <a:endParaRPr lang="en-US" sz="2000" dirty="0">
              <a:latin typeface="+mj-lt"/>
              <a:cs typeface="Times New Roman" pitchFamily="18" charset="0"/>
            </a:endParaRPr>
          </a:p>
          <a:p>
            <a:endParaRPr lang="en-IN" sz="1200" dirty="0">
              <a:latin typeface="+mj-lt"/>
              <a:cs typeface="Times New Roman" pitchFamily="18" charset="0"/>
            </a:endParaRPr>
          </a:p>
          <a:p>
            <a:endParaRPr lang="en-US" sz="2000" dirty="0">
              <a:latin typeface="+mj-lt"/>
              <a:cs typeface="Times New Roman" pitchFamily="18" charset="0"/>
            </a:endParaRPr>
          </a:p>
        </p:txBody>
      </p:sp>
    </p:spTree>
    <p:extLst>
      <p:ext uri="{BB962C8B-B14F-4D97-AF65-F5344CB8AC3E}">
        <p14:creationId xmlns:p14="http://schemas.microsoft.com/office/powerpoint/2010/main" val="3402398424"/>
      </p:ext>
    </p:extLst>
  </p:cSld>
  <p:clrMapOvr>
    <a:masterClrMapping/>
  </p:clrMapOvr>
  <mc:AlternateContent xmlns:mc="http://schemas.openxmlformats.org/markup-compatibility/2006" xmlns:p14="http://schemas.microsoft.com/office/powerpoint/2010/main">
    <mc:Choice Requires="p14">
      <p:transition spd="slow" p14:dur="2000" advTm="63572"/>
    </mc:Choice>
    <mc:Fallback xmlns="">
      <p:transition spd="slow" advTm="63572"/>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124178" y="67755"/>
            <a:ext cx="11932355" cy="4686918"/>
          </a:xfrm>
          <a:prstGeom prst="rect">
            <a:avLst/>
          </a:prstGeom>
          <a:solidFill>
            <a:srgbClr val="C00000">
              <a:alpha val="60000"/>
            </a:srgbClr>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9916" y="1186721"/>
            <a:ext cx="8521520" cy="4412568"/>
          </a:xfrm>
          <a:prstGeom prst="rect">
            <a:avLst/>
          </a:prstGeom>
        </p:spPr>
      </p:pic>
    </p:spTree>
    <p:extLst>
      <p:ext uri="{BB962C8B-B14F-4D97-AF65-F5344CB8AC3E}">
        <p14:creationId xmlns:p14="http://schemas.microsoft.com/office/powerpoint/2010/main" val="127745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4344" y="1740062"/>
            <a:ext cx="9466476" cy="2781300"/>
          </a:xfrm>
          <a:prstGeom prst="rect">
            <a:avLst/>
          </a:prstGeom>
        </p:spPr>
      </p:pic>
    </p:spTree>
    <p:extLst>
      <p:ext uri="{BB962C8B-B14F-4D97-AF65-F5344CB8AC3E}">
        <p14:creationId xmlns:p14="http://schemas.microsoft.com/office/powerpoint/2010/main" val="89282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904C6E-4DEB-4AF0-86BD-A42E00960AE8}"/>
              </a:ext>
            </a:extLst>
          </p:cNvPr>
          <p:cNvSpPr>
            <a:spLocks noGrp="1"/>
          </p:cNvSpPr>
          <p:nvPr>
            <p:ph type="sldNum" sz="quarter" idx="12"/>
          </p:nvPr>
        </p:nvSpPr>
        <p:spPr/>
        <p:txBody>
          <a:bodyPr/>
          <a:lstStyle/>
          <a:p>
            <a:endParaRPr lang="en-US" dirty="0"/>
          </a:p>
        </p:txBody>
      </p:sp>
      <p:sp>
        <p:nvSpPr>
          <p:cNvPr id="4" name="Rectangle 3">
            <a:extLst>
              <a:ext uri="{FF2B5EF4-FFF2-40B4-BE49-F238E27FC236}">
                <a16:creationId xmlns:a16="http://schemas.microsoft.com/office/drawing/2014/main" id="{50634503-CA5D-4472-91EC-E7831F013B9B}"/>
              </a:ext>
            </a:extLst>
          </p:cNvPr>
          <p:cNvSpPr/>
          <p:nvPr/>
        </p:nvSpPr>
        <p:spPr>
          <a:xfrm>
            <a:off x="1139253" y="1004341"/>
            <a:ext cx="9953468" cy="4524315"/>
          </a:xfrm>
          <a:prstGeom prst="rect">
            <a:avLst/>
          </a:prstGeom>
        </p:spPr>
        <p:txBody>
          <a:bodyPr wrap="square">
            <a:spAutoFit/>
          </a:bodyPr>
          <a:lstStyle/>
          <a:p>
            <a:r>
              <a:rPr lang="en-US" b="1" dirty="0">
                <a:latin typeface="+mj-lt"/>
                <a:cs typeface="Times New Roman" pitchFamily="18" charset="0"/>
              </a:rPr>
              <a:t>Eligibility Test: Study the following data deliberately to answer the questions given underneath from 1 to 5.</a:t>
            </a:r>
          </a:p>
          <a:p>
            <a:endParaRPr lang="en-US" dirty="0">
              <a:latin typeface="+mj-lt"/>
              <a:cs typeface="Times New Roman" pitchFamily="18" charset="0"/>
            </a:endParaRPr>
          </a:p>
          <a:p>
            <a:r>
              <a:rPr lang="en-US" dirty="0">
                <a:latin typeface="+mj-lt"/>
                <a:cs typeface="Times New Roman" pitchFamily="18" charset="0"/>
              </a:rPr>
              <a:t>Following are the capabilities for a specific post in a reputed organization.</a:t>
            </a:r>
          </a:p>
          <a:p>
            <a:r>
              <a:rPr lang="en-US" dirty="0">
                <a:latin typeface="+mj-lt"/>
                <a:cs typeface="Times New Roman" pitchFamily="18" charset="0"/>
              </a:rPr>
              <a:t>The applicant must –</a:t>
            </a:r>
          </a:p>
          <a:p>
            <a:r>
              <a:rPr lang="en-US" dirty="0">
                <a:latin typeface="+mj-lt"/>
                <a:cs typeface="Times New Roman" pitchFamily="18" charset="0"/>
              </a:rPr>
              <a:t>(a) be an Engineering graduate with at least 50% marks;</a:t>
            </a:r>
          </a:p>
          <a:p>
            <a:r>
              <a:rPr lang="en-US" dirty="0">
                <a:latin typeface="+mj-lt"/>
                <a:cs typeface="Times New Roman" pitchFamily="18" charset="0"/>
              </a:rPr>
              <a:t>(b) be at least 21 years and not over 25 years old as on 1.5.2006;</a:t>
            </a:r>
          </a:p>
          <a:p>
            <a:r>
              <a:rPr lang="en-US" dirty="0">
                <a:latin typeface="+mj-lt"/>
                <a:cs typeface="Times New Roman" pitchFamily="18" charset="0"/>
              </a:rPr>
              <a:t>(c) have passed through the determination test with no less than 60% marks;</a:t>
            </a:r>
          </a:p>
          <a:p>
            <a:r>
              <a:rPr lang="en-US" dirty="0">
                <a:latin typeface="+mj-lt"/>
                <a:cs typeface="Times New Roman" pitchFamily="18" charset="0"/>
              </a:rPr>
              <a:t>(d) be willing pay a store of Rs. 25,000, to be discounted on consummation of training.</a:t>
            </a:r>
          </a:p>
          <a:p>
            <a:endParaRPr lang="en-US" dirty="0">
              <a:latin typeface="+mj-lt"/>
              <a:cs typeface="Times New Roman" pitchFamily="18" charset="0"/>
            </a:endParaRPr>
          </a:p>
          <a:p>
            <a:r>
              <a:rPr lang="en-US" dirty="0">
                <a:latin typeface="+mj-lt"/>
                <a:cs typeface="Times New Roman" pitchFamily="18" charset="0"/>
              </a:rPr>
              <a:t>However, if a candidate fulfills the above mentioned criteria except:</a:t>
            </a:r>
          </a:p>
          <a:p>
            <a:pPr marL="514350" indent="-514350">
              <a:buAutoNum type="romanLcParenBoth"/>
            </a:pPr>
            <a:r>
              <a:rPr lang="en-US" dirty="0">
                <a:latin typeface="+mj-lt"/>
                <a:cs typeface="Times New Roman" pitchFamily="18" charset="0"/>
              </a:rPr>
              <a:t>At (a) above, yet has showed up for the last semester examination and has acquired a total of least 65% marks in initial seven semesters, his/her case might be referred to the V.P. of the organization;</a:t>
            </a:r>
          </a:p>
          <a:p>
            <a:pPr marL="514350" indent="-514350">
              <a:buAutoNum type="romanLcParenBoth"/>
            </a:pPr>
            <a:endParaRPr lang="en-US" dirty="0">
              <a:latin typeface="+mj-lt"/>
              <a:cs typeface="Times New Roman" pitchFamily="18" charset="0"/>
            </a:endParaRPr>
          </a:p>
          <a:p>
            <a:r>
              <a:rPr lang="en-US" dirty="0">
                <a:latin typeface="+mj-lt"/>
                <a:cs typeface="Times New Roman" pitchFamily="18" charset="0"/>
              </a:rPr>
              <a:t>(ii) At (d) above, however will pay a measure of at any rate Rs. 10000 and has gotten no less than 70% marks at Engineering degree, the case possibly referred to the General Manager of the organization.</a:t>
            </a:r>
          </a:p>
          <a:p>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4010764468"/>
      </p:ext>
    </p:extLst>
  </p:cSld>
  <p:clrMapOvr>
    <a:masterClrMapping/>
  </p:clrMapOvr>
  <mc:AlternateContent xmlns:mc="http://schemas.openxmlformats.org/markup-compatibility/2006" xmlns:p14="http://schemas.microsoft.com/office/powerpoint/2010/main">
    <mc:Choice Requires="p14">
      <p:transition spd="slow" p14:dur="2000" advTm="14083"/>
    </mc:Choice>
    <mc:Fallback xmlns="">
      <p:transition spd="slow" advTm="14083"/>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444943" y="904149"/>
            <a:ext cx="9985057" cy="7725192"/>
          </a:xfrm>
          <a:prstGeom prst="rect">
            <a:avLst/>
          </a:prstGeom>
        </p:spPr>
        <p:txBody>
          <a:bodyPr wrap="square">
            <a:spAutoFit/>
          </a:bodyPr>
          <a:lstStyle/>
          <a:p>
            <a:r>
              <a:rPr lang="en-US" sz="2400" b="1" dirty="0">
                <a:latin typeface="+mj-lt"/>
                <a:cs typeface="Times New Roman" pitchFamily="18" charset="0"/>
              </a:rPr>
              <a:t>Eligibility Test Questions</a:t>
            </a:r>
          </a:p>
          <a:p>
            <a:r>
              <a:rPr lang="en-US" sz="2000" dirty="0">
                <a:latin typeface="+mj-lt"/>
                <a:cs typeface="Times New Roman" pitchFamily="18" charset="0"/>
              </a:rPr>
              <a:t>In each of the accompanying questions, points of interest of the applicants are given with respect to his/her candidature. You need to read the given data and choose his/her status in view of the conditions given above. You are not to expect something besides the data given in each of the following questions. All these cases are given to you as on 1.5.2006</a:t>
            </a:r>
          </a:p>
          <a:p>
            <a:endParaRPr lang="en-US" sz="2000" b="1" dirty="0">
              <a:latin typeface="+mj-lt"/>
              <a:cs typeface="Times New Roman" pitchFamily="18" charset="0"/>
            </a:endParaRPr>
          </a:p>
          <a:p>
            <a:endParaRPr lang="en-US" sz="1600" b="1" dirty="0">
              <a:latin typeface="+mj-lt"/>
              <a:cs typeface="Times New Roman" pitchFamily="18" charset="0"/>
            </a:endParaRPr>
          </a:p>
          <a:p>
            <a:r>
              <a:rPr lang="en-US" sz="1600" b="1" dirty="0">
                <a:latin typeface="+mj-lt"/>
                <a:cs typeface="Times New Roman" pitchFamily="18" charset="0"/>
              </a:rPr>
              <a:t>Q 1</a:t>
            </a:r>
            <a:r>
              <a:rPr lang="en-US" sz="1600" dirty="0">
                <a:latin typeface="+mj-lt"/>
                <a:cs typeface="Times New Roman" pitchFamily="18" charset="0"/>
              </a:rPr>
              <a:t>-Amjad is an IT engineer went out in 2003 with 48% marks. After getting the designing degree, He has done MBA with specialization in Marketing. He has cleared the determination test with 60% imprints. He can pay the store of Rs. 25000. His date of birth is fifteenth September.</a:t>
            </a:r>
          </a:p>
          <a:p>
            <a:r>
              <a:rPr lang="en-US" sz="1600" dirty="0">
                <a:latin typeface="+mj-lt"/>
                <a:cs typeface="Times New Roman" pitchFamily="18" charset="0"/>
              </a:rPr>
              <a:t>  </a:t>
            </a:r>
          </a:p>
          <a:p>
            <a:r>
              <a:rPr lang="en-US" sz="1600" dirty="0">
                <a:latin typeface="+mj-lt"/>
                <a:cs typeface="Times New Roman" pitchFamily="18" charset="0"/>
              </a:rPr>
              <a:t>a)If the applicant is to be selected;</a:t>
            </a:r>
          </a:p>
          <a:p>
            <a:r>
              <a:rPr lang="en-US" sz="1600" dirty="0">
                <a:latin typeface="+mj-lt"/>
                <a:cs typeface="Times New Roman" pitchFamily="18" charset="0"/>
              </a:rPr>
              <a:t>b)If the case is to be referred to the General Manager;</a:t>
            </a:r>
          </a:p>
          <a:p>
            <a:r>
              <a:rPr lang="en-US" sz="1600" dirty="0">
                <a:latin typeface="+mj-lt"/>
                <a:cs typeface="Times New Roman" pitchFamily="18" charset="0"/>
              </a:rPr>
              <a:t>c)If the case is to be referred to the V.P.;</a:t>
            </a:r>
          </a:p>
          <a:p>
            <a:r>
              <a:rPr lang="en-US" sz="1600" dirty="0">
                <a:latin typeface="+mj-lt"/>
                <a:cs typeface="Times New Roman" pitchFamily="18" charset="0"/>
              </a:rPr>
              <a:t>d)If the data provided is not adequate to take a decision;</a:t>
            </a:r>
          </a:p>
          <a:p>
            <a:r>
              <a:rPr lang="en-US" sz="1600" dirty="0">
                <a:latin typeface="+mj-lt"/>
                <a:cs typeface="Times New Roman" pitchFamily="18" charset="0"/>
              </a:rPr>
              <a:t>e)If the applicant is not to be selected.</a:t>
            </a:r>
          </a:p>
          <a:p>
            <a:endParaRPr lang="en-US" sz="1600" dirty="0">
              <a:latin typeface="+mj-lt"/>
              <a:cs typeface="Times New Roman" pitchFamily="18" charset="0"/>
            </a:endParaRPr>
          </a:p>
          <a:p>
            <a:r>
              <a:rPr lang="en-US" sz="1600" dirty="0">
                <a:latin typeface="+mj-lt"/>
              </a:rPr>
              <a:t>                  </a:t>
            </a:r>
          </a:p>
          <a:p>
            <a:r>
              <a:rPr lang="en-US" sz="1600" dirty="0">
                <a:latin typeface="+mj-lt"/>
              </a:rPr>
              <a:t>                                                                                                                                                                                                                </a:t>
            </a:r>
          </a:p>
          <a:p>
            <a:endParaRPr lang="en-US" sz="1600" dirty="0">
              <a:latin typeface="+mj-lt"/>
              <a:cs typeface="Times New Roman" pitchFamily="18" charset="0"/>
            </a:endParaRPr>
          </a:p>
          <a:p>
            <a:endParaRPr lang="en-US" sz="1600" dirty="0">
              <a:latin typeface="+mj-lt"/>
              <a:cs typeface="Times New Roman" pitchFamily="18" charset="0"/>
            </a:endParaRPr>
          </a:p>
          <a:p>
            <a:endParaRPr lang="en-US" sz="1600" b="1" dirty="0">
              <a:latin typeface="+mj-lt"/>
              <a:cs typeface="Times New Roman" pitchFamily="18" charset="0"/>
            </a:endParaRPr>
          </a:p>
          <a:p>
            <a:endParaRPr lang="en-US" sz="1600" b="1" dirty="0">
              <a:latin typeface="+mj-lt"/>
              <a:cs typeface="Times New Roman" pitchFamily="18" charset="0"/>
            </a:endParaRPr>
          </a:p>
          <a:p>
            <a:endParaRPr lang="en-US" sz="1600" b="1" dirty="0">
              <a:latin typeface="+mj-lt"/>
              <a:cs typeface="Times New Roman" pitchFamily="18" charset="0"/>
            </a:endParaRPr>
          </a:p>
          <a:p>
            <a:endParaRPr lang="en-US" sz="1600" b="1" dirty="0">
              <a:latin typeface="+mj-lt"/>
              <a:cs typeface="Times New Roman" pitchFamily="18" charset="0"/>
            </a:endParaRPr>
          </a:p>
          <a:p>
            <a:endParaRPr lang="en-US" sz="1600" b="1" dirty="0">
              <a:latin typeface="+mj-lt"/>
              <a:cs typeface="Times New Roman" pitchFamily="18" charset="0"/>
            </a:endParaRPr>
          </a:p>
          <a:p>
            <a:pPr marL="457200" indent="-457200"/>
            <a:endParaRPr lang="en-US" sz="1600" dirty="0">
              <a:latin typeface="+mj-lt"/>
              <a:cs typeface="Times New Roman" panose="02020603050405020304" pitchFamily="18" charset="0"/>
            </a:endParaRPr>
          </a:p>
        </p:txBody>
      </p:sp>
    </p:spTree>
    <p:extLst>
      <p:ext uri="{BB962C8B-B14F-4D97-AF65-F5344CB8AC3E}">
        <p14:creationId xmlns:p14="http://schemas.microsoft.com/office/powerpoint/2010/main" val="2113020950"/>
      </p:ext>
    </p:extLst>
  </p:cSld>
  <p:clrMapOvr>
    <a:masterClrMapping/>
  </p:clrMapOvr>
  <mc:AlternateContent xmlns:mc="http://schemas.openxmlformats.org/markup-compatibility/2006" xmlns:p14="http://schemas.microsoft.com/office/powerpoint/2010/main">
    <mc:Choice Requires="p14">
      <p:transition spd="slow" p14:dur="2000" advTm="86682"/>
    </mc:Choice>
    <mc:Fallback xmlns="">
      <p:transition spd="slow" advTm="86682"/>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444943" y="904149"/>
            <a:ext cx="9985057" cy="6278642"/>
          </a:xfrm>
          <a:prstGeom prst="rect">
            <a:avLst/>
          </a:prstGeom>
        </p:spPr>
        <p:txBody>
          <a:bodyPr wrap="square">
            <a:spAutoFit/>
          </a:bodyPr>
          <a:lstStyle/>
          <a:p>
            <a:r>
              <a:rPr lang="en-US" b="1" dirty="0">
                <a:cs typeface="Times New Roman" pitchFamily="18" charset="0"/>
              </a:rPr>
              <a:t>Eligibility Test Questions</a:t>
            </a:r>
          </a:p>
          <a:p>
            <a:r>
              <a:rPr lang="en-US" b="1" dirty="0">
                <a:cs typeface="Times New Roman" pitchFamily="18" charset="0"/>
              </a:rPr>
              <a:t>Q 2</a:t>
            </a:r>
            <a:r>
              <a:rPr lang="en-US" dirty="0">
                <a:cs typeface="Times New Roman" pitchFamily="18" charset="0"/>
              </a:rPr>
              <a:t>-Harish is an understudy of Mechanical Engineering and has showed up for the last semester examination. Results of the last semester examination are normal one month from now. He is hoping</a:t>
            </a:r>
          </a:p>
          <a:p>
            <a:r>
              <a:rPr lang="en-US" dirty="0">
                <a:cs typeface="Times New Roman" pitchFamily="18" charset="0"/>
              </a:rPr>
              <a:t>to score 65% imprints in the last semester as his total rate of the initial seven semesters is 67%. He has passed through the choice test with 60% checks and has no issue in paying the measure of Rs. 10,000 as store. He is 22 years of age at present.</a:t>
            </a:r>
          </a:p>
          <a:p>
            <a:r>
              <a:rPr lang="en-US" dirty="0">
                <a:cs typeface="Times New Roman" pitchFamily="18" charset="0"/>
              </a:rPr>
              <a:t>a)If the applicant is to be selected;</a:t>
            </a:r>
          </a:p>
          <a:p>
            <a:r>
              <a:rPr lang="en-US" dirty="0">
                <a:cs typeface="Times New Roman" pitchFamily="18" charset="0"/>
              </a:rPr>
              <a:t>b)If the case is to be referred to the General Manager;</a:t>
            </a:r>
          </a:p>
          <a:p>
            <a:r>
              <a:rPr lang="en-US" dirty="0">
                <a:cs typeface="Times New Roman" pitchFamily="18" charset="0"/>
              </a:rPr>
              <a:t>c)If the case is to be referred to the V.P.;</a:t>
            </a:r>
          </a:p>
          <a:p>
            <a:r>
              <a:rPr lang="en-US" dirty="0">
                <a:cs typeface="Times New Roman" pitchFamily="18" charset="0"/>
              </a:rPr>
              <a:t>d)If the data provided is not adequate to take a decision;</a:t>
            </a:r>
          </a:p>
          <a:p>
            <a:r>
              <a:rPr lang="en-US" dirty="0">
                <a:cs typeface="Times New Roman" pitchFamily="18" charset="0"/>
              </a:rPr>
              <a:t>e)If the applicant is not to be selected.</a:t>
            </a:r>
          </a:p>
          <a:p>
            <a:endParaRPr lang="en-US" dirty="0">
              <a:cs typeface="Times New Roman" pitchFamily="18" charset="0"/>
            </a:endParaRPr>
          </a:p>
          <a:p>
            <a:endParaRPr lang="en-US" dirty="0"/>
          </a:p>
          <a:p>
            <a:endParaRPr lang="en-US" dirty="0">
              <a:cs typeface="Times New Roman" pitchFamily="18" charset="0"/>
            </a:endParaRPr>
          </a:p>
          <a:p>
            <a:endParaRPr lang="en-US" b="1" dirty="0">
              <a:cs typeface="Times New Roman" pitchFamily="18" charset="0"/>
            </a:endParaRPr>
          </a:p>
          <a:p>
            <a:endParaRPr lang="en-US" sz="1200" dirty="0">
              <a:cs typeface="Times New Roman" pitchFamily="18" charset="0"/>
            </a:endParaRPr>
          </a:p>
          <a:p>
            <a:endParaRPr lang="en-US" sz="1200" b="1" dirty="0">
              <a:cs typeface="Times New Roman" pitchFamily="18" charset="0"/>
            </a:endParaRPr>
          </a:p>
          <a:p>
            <a:endParaRPr lang="en-US" sz="1200" b="1" dirty="0">
              <a:cs typeface="Times New Roman" pitchFamily="18" charset="0"/>
            </a:endParaRPr>
          </a:p>
          <a:p>
            <a:r>
              <a:rPr lang="en-US" sz="1200" b="1" dirty="0">
                <a:cs typeface="Times New Roman" pitchFamily="18" charset="0"/>
              </a:rPr>
              <a:t>                                                                                                                                                                                                                                                                                    6</a:t>
            </a:r>
          </a:p>
          <a:p>
            <a:endParaRPr lang="en-US" sz="1200" b="1" dirty="0">
              <a:cs typeface="Times New Roman" pitchFamily="18" charset="0"/>
            </a:endParaRPr>
          </a:p>
          <a:p>
            <a:endParaRPr lang="en-US" sz="1200" b="1" dirty="0">
              <a:cs typeface="Times New Roman" pitchFamily="18" charset="0"/>
            </a:endParaRPr>
          </a:p>
          <a:p>
            <a:pPr marL="457200" indent="-457200"/>
            <a:endParaRPr lang="en-US" sz="1200" dirty="0">
              <a:cs typeface="Times New Roman" panose="02020603050405020304" pitchFamily="18" charset="0"/>
            </a:endParaRPr>
          </a:p>
          <a:p>
            <a:pPr marL="457200" indent="-457200"/>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2113020950"/>
      </p:ext>
    </p:extLst>
  </p:cSld>
  <p:clrMapOvr>
    <a:masterClrMapping/>
  </p:clrMapOvr>
  <mc:AlternateContent xmlns:mc="http://schemas.openxmlformats.org/markup-compatibility/2006" xmlns:p14="http://schemas.microsoft.com/office/powerpoint/2010/main">
    <mc:Choice Requires="p14">
      <p:transition spd="slow" p14:dur="2000" advTm="86682"/>
    </mc:Choice>
    <mc:Fallback xmlns="">
      <p:transition spd="slow" advTm="86682"/>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444943" y="904149"/>
            <a:ext cx="9985057" cy="6709529"/>
          </a:xfrm>
          <a:prstGeom prst="rect">
            <a:avLst/>
          </a:prstGeom>
        </p:spPr>
        <p:txBody>
          <a:bodyPr wrap="square">
            <a:spAutoFit/>
          </a:bodyPr>
          <a:lstStyle/>
          <a:p>
            <a:r>
              <a:rPr lang="en-US" sz="2000" b="1" dirty="0">
                <a:cs typeface="Times New Roman" pitchFamily="18" charset="0"/>
              </a:rPr>
              <a:t>Eligibility Test Questions</a:t>
            </a:r>
          </a:p>
          <a:p>
            <a:r>
              <a:rPr lang="en-US" sz="2000" b="1" dirty="0">
                <a:cs typeface="Times New Roman" pitchFamily="18" charset="0"/>
              </a:rPr>
              <a:t>Q 3</a:t>
            </a:r>
            <a:r>
              <a:rPr lang="en-US" sz="2000" dirty="0">
                <a:cs typeface="Times New Roman" pitchFamily="18" charset="0"/>
              </a:rPr>
              <a:t>-Godwin has passed Computer Engineering degree with 68% marks in 2005 at the age of 22 years and is working with private engineering firm for last six months. He has cleared the selection test with 63% marks, He will manage to pay Rs. 25,000 as deposit.</a:t>
            </a:r>
          </a:p>
          <a:p>
            <a:pPr>
              <a:buNone/>
            </a:pPr>
            <a:r>
              <a:rPr lang="en-US" dirty="0">
                <a:cs typeface="Times New Roman" pitchFamily="18" charset="0"/>
              </a:rPr>
              <a:t>a)If the applicant is to be selected;</a:t>
            </a:r>
          </a:p>
          <a:p>
            <a:pPr>
              <a:buNone/>
            </a:pPr>
            <a:r>
              <a:rPr lang="en-US" dirty="0">
                <a:cs typeface="Times New Roman" pitchFamily="18" charset="0"/>
              </a:rPr>
              <a:t>b)If the case is to be referred to the General Manager;</a:t>
            </a:r>
          </a:p>
          <a:p>
            <a:pPr>
              <a:buNone/>
            </a:pPr>
            <a:r>
              <a:rPr lang="en-US" dirty="0">
                <a:cs typeface="Times New Roman" pitchFamily="18" charset="0"/>
              </a:rPr>
              <a:t>c)If the case is to be referred to the V.P.;</a:t>
            </a:r>
          </a:p>
          <a:p>
            <a:pPr>
              <a:buNone/>
            </a:pPr>
            <a:r>
              <a:rPr lang="en-US" dirty="0">
                <a:cs typeface="Times New Roman" pitchFamily="18" charset="0"/>
              </a:rPr>
              <a:t>d)If the data provided is not adequate to take a decision;</a:t>
            </a:r>
          </a:p>
          <a:p>
            <a:pPr>
              <a:buNone/>
            </a:pPr>
            <a:r>
              <a:rPr lang="en-US" dirty="0">
                <a:cs typeface="Times New Roman" pitchFamily="18" charset="0"/>
              </a:rPr>
              <a:t>e)If the applicant is not to be selected.</a:t>
            </a:r>
          </a:p>
          <a:p>
            <a:pPr>
              <a:buNone/>
            </a:pPr>
            <a:endParaRPr lang="en-US" dirty="0">
              <a:cs typeface="Times New Roman" pitchFamily="18" charset="0"/>
            </a:endParaRPr>
          </a:p>
          <a:p>
            <a:endParaRPr lang="en-US" dirty="0"/>
          </a:p>
          <a:p>
            <a:pPr>
              <a:buNone/>
            </a:pPr>
            <a:endParaRPr lang="en-US" dirty="0">
              <a:cs typeface="Times New Roman" pitchFamily="18" charset="0"/>
            </a:endParaRPr>
          </a:p>
          <a:p>
            <a:endParaRPr lang="en-US" dirty="0">
              <a:cs typeface="Times New Roman" pitchFamily="18" charset="0"/>
            </a:endParaRPr>
          </a:p>
          <a:p>
            <a:endParaRPr lang="en-IN" dirty="0">
              <a:cs typeface="Times New Roman" pitchFamily="18" charset="0"/>
            </a:endParaRPr>
          </a:p>
          <a:p>
            <a:endParaRPr lang="en-US" sz="2000" b="1" dirty="0">
              <a:cs typeface="Times New Roman" pitchFamily="18" charset="0"/>
            </a:endParaRPr>
          </a:p>
          <a:p>
            <a:endParaRPr lang="en-US" sz="1400" dirty="0">
              <a:cs typeface="Times New Roman" pitchFamily="18" charset="0"/>
            </a:endParaRPr>
          </a:p>
          <a:p>
            <a:endParaRPr lang="en-US" sz="1400" b="1" dirty="0">
              <a:cs typeface="Times New Roman" pitchFamily="18" charset="0"/>
            </a:endParaRPr>
          </a:p>
          <a:p>
            <a:r>
              <a:rPr lang="en-US" sz="1400" b="1" dirty="0">
                <a:cs typeface="Times New Roman" pitchFamily="18" charset="0"/>
              </a:rPr>
              <a:t>                                                                                                                                                                                                                                              7</a:t>
            </a:r>
          </a:p>
          <a:p>
            <a:endParaRPr lang="en-US" sz="1400" b="1" dirty="0">
              <a:cs typeface="Times New Roman" pitchFamily="18" charset="0"/>
            </a:endParaRPr>
          </a:p>
          <a:p>
            <a:endParaRPr lang="en-US" sz="1400" b="1" dirty="0">
              <a:cs typeface="Times New Roman" pitchFamily="18" charset="0"/>
            </a:endParaRPr>
          </a:p>
          <a:p>
            <a:endParaRPr lang="en-US" sz="1400" b="1" dirty="0">
              <a:cs typeface="Times New Roman" pitchFamily="18" charset="0"/>
            </a:endParaRPr>
          </a:p>
          <a:p>
            <a:pPr marL="457200" indent="-457200"/>
            <a:endParaRPr lang="en-US" sz="1400" dirty="0">
              <a:cs typeface="Times New Roman" panose="02020603050405020304" pitchFamily="18" charset="0"/>
            </a:endParaRPr>
          </a:p>
          <a:p>
            <a:pPr marL="457200" indent="-457200"/>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2113020950"/>
      </p:ext>
    </p:extLst>
  </p:cSld>
  <p:clrMapOvr>
    <a:masterClrMapping/>
  </p:clrMapOvr>
  <mc:AlternateContent xmlns:mc="http://schemas.openxmlformats.org/markup-compatibility/2006" xmlns:p14="http://schemas.microsoft.com/office/powerpoint/2010/main">
    <mc:Choice Requires="p14">
      <p:transition spd="slow" p14:dur="2000" advTm="86682"/>
    </mc:Choice>
    <mc:Fallback xmlns="">
      <p:transition spd="slow" advTm="86682"/>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444943" y="904149"/>
            <a:ext cx="9985057" cy="6832640"/>
          </a:xfrm>
          <a:prstGeom prst="rect">
            <a:avLst/>
          </a:prstGeom>
        </p:spPr>
        <p:txBody>
          <a:bodyPr wrap="square">
            <a:spAutoFit/>
          </a:bodyPr>
          <a:lstStyle/>
          <a:p>
            <a:r>
              <a:rPr lang="en-US" sz="2000" b="1" dirty="0">
                <a:latin typeface="+mj-lt"/>
                <a:cs typeface="Times New Roman" pitchFamily="18" charset="0"/>
              </a:rPr>
              <a:t>Eligibility Test Questions</a:t>
            </a:r>
          </a:p>
          <a:p>
            <a:pPr>
              <a:buNone/>
            </a:pPr>
            <a:r>
              <a:rPr lang="en-US" sz="2000" b="1" dirty="0">
                <a:latin typeface="+mj-lt"/>
                <a:cs typeface="Times New Roman" pitchFamily="18" charset="0"/>
              </a:rPr>
              <a:t>Q 4</a:t>
            </a:r>
            <a:r>
              <a:rPr lang="en-US" sz="2000" dirty="0">
                <a:latin typeface="+mj-lt"/>
                <a:cs typeface="Times New Roman" pitchFamily="18" charset="0"/>
              </a:rPr>
              <a:t>-Christy, who has just completed 23 years of age, passed out degree in Civil engineering with 70% marks. He has cleared the selection test with 61% marks. He is willing to pay the amount of Rs. 10000 only and will not be able to pay Rs. 25000.</a:t>
            </a:r>
          </a:p>
          <a:p>
            <a:pPr>
              <a:buNone/>
            </a:pPr>
            <a:r>
              <a:rPr lang="en-US" sz="2000" dirty="0">
                <a:latin typeface="+mj-lt"/>
                <a:cs typeface="Times New Roman" pitchFamily="18" charset="0"/>
              </a:rPr>
              <a:t>a)If the applicant is to be selected;</a:t>
            </a:r>
          </a:p>
          <a:p>
            <a:pPr>
              <a:buNone/>
            </a:pPr>
            <a:r>
              <a:rPr lang="en-US" sz="2000" dirty="0">
                <a:latin typeface="+mj-lt"/>
                <a:cs typeface="Times New Roman" pitchFamily="18" charset="0"/>
              </a:rPr>
              <a:t>b)If the case is to be referred to the General Manager;</a:t>
            </a:r>
          </a:p>
          <a:p>
            <a:pPr>
              <a:buNone/>
            </a:pPr>
            <a:r>
              <a:rPr lang="en-US" sz="2000" dirty="0">
                <a:latin typeface="+mj-lt"/>
                <a:cs typeface="Times New Roman" pitchFamily="18" charset="0"/>
              </a:rPr>
              <a:t>c)If the case is to be referred to the V.P.;</a:t>
            </a:r>
          </a:p>
          <a:p>
            <a:pPr>
              <a:buNone/>
            </a:pPr>
            <a:r>
              <a:rPr lang="en-US" sz="2000" dirty="0">
                <a:latin typeface="+mj-lt"/>
                <a:cs typeface="Times New Roman" pitchFamily="18" charset="0"/>
              </a:rPr>
              <a:t>d)If the data provided is not adequate to take a decision;</a:t>
            </a:r>
          </a:p>
          <a:p>
            <a:pPr>
              <a:buNone/>
            </a:pPr>
            <a:r>
              <a:rPr lang="en-US" sz="2000" dirty="0">
                <a:latin typeface="+mj-lt"/>
                <a:cs typeface="Times New Roman" pitchFamily="18" charset="0"/>
              </a:rPr>
              <a:t>e)If the applicant is not to be selected.</a:t>
            </a:r>
          </a:p>
          <a:p>
            <a:endParaRPr lang="en-US" sz="2000" dirty="0"/>
          </a:p>
          <a:p>
            <a:endParaRPr lang="en-IN" sz="2000" dirty="0"/>
          </a:p>
          <a:p>
            <a:pPr>
              <a:buNone/>
            </a:pPr>
            <a:endParaRPr lang="en-US" sz="2000" dirty="0">
              <a:latin typeface="+mj-lt"/>
              <a:cs typeface="Times New Roman" pitchFamily="18" charset="0"/>
            </a:endParaRPr>
          </a:p>
          <a:p>
            <a:endParaRPr lang="en-US" sz="2000" dirty="0">
              <a:latin typeface="+mj-lt"/>
              <a:cs typeface="Times New Roman" pitchFamily="18" charset="0"/>
            </a:endParaRPr>
          </a:p>
          <a:p>
            <a:pPr>
              <a:buNone/>
            </a:pPr>
            <a:br>
              <a:rPr lang="en-US" sz="2000" dirty="0">
                <a:latin typeface="+mj-lt"/>
                <a:cs typeface="Times New Roman" pitchFamily="18" charset="0"/>
              </a:rPr>
            </a:br>
            <a:endParaRPr lang="en-IN" sz="2000" b="1" dirty="0">
              <a:latin typeface="+mj-lt"/>
              <a:cs typeface="Times New Roman" pitchFamily="18" charset="0"/>
            </a:endParaRPr>
          </a:p>
          <a:p>
            <a:endParaRPr lang="en-US" sz="2000" b="1" dirty="0">
              <a:latin typeface="+mj-lt"/>
              <a:cs typeface="Times New Roman" pitchFamily="18" charset="0"/>
            </a:endParaRPr>
          </a:p>
          <a:p>
            <a:r>
              <a:rPr lang="en-US" sz="2000" b="1" dirty="0">
                <a:latin typeface="+mj-lt"/>
                <a:cs typeface="Times New Roman" pitchFamily="18" charset="0"/>
              </a:rPr>
              <a:t>                                                                                                                                                                     </a:t>
            </a:r>
          </a:p>
          <a:p>
            <a:endParaRPr lang="en-US" sz="1400" dirty="0">
              <a:latin typeface="+mj-lt"/>
              <a:cs typeface="Times New Roman" pitchFamily="18" charset="0"/>
            </a:endParaRPr>
          </a:p>
          <a:p>
            <a:endParaRPr lang="en-US" sz="1400" b="1" dirty="0">
              <a:latin typeface="+mj-lt"/>
              <a:cs typeface="Times New Roman" pitchFamily="18" charset="0"/>
            </a:endParaRPr>
          </a:p>
          <a:p>
            <a:endParaRPr lang="en-US" sz="1400" b="1" dirty="0">
              <a:latin typeface="+mj-lt"/>
              <a:cs typeface="Times New Roman" pitchFamily="18" charset="0"/>
            </a:endParaRPr>
          </a:p>
          <a:p>
            <a:endParaRPr lang="en-US" sz="1400" b="1" dirty="0">
              <a:latin typeface="+mj-lt"/>
              <a:cs typeface="Times New Roman" pitchFamily="18" charset="0"/>
            </a:endParaRPr>
          </a:p>
          <a:p>
            <a:endParaRPr lang="en-US" sz="1400" b="1" dirty="0">
              <a:latin typeface="+mj-lt"/>
              <a:cs typeface="Times New Roman" pitchFamily="18" charset="0"/>
            </a:endParaRPr>
          </a:p>
          <a:p>
            <a:endParaRPr lang="en-US" sz="1400" b="1" dirty="0">
              <a:latin typeface="+mj-lt"/>
              <a:cs typeface="Times New Roman" pitchFamily="18" charset="0"/>
            </a:endParaRPr>
          </a:p>
          <a:p>
            <a:pPr marL="457200" indent="-457200"/>
            <a:endParaRPr lang="en-US" sz="1400" dirty="0">
              <a:latin typeface="+mj-lt"/>
              <a:cs typeface="Times New Roman" panose="02020603050405020304" pitchFamily="18" charset="0"/>
            </a:endParaRPr>
          </a:p>
        </p:txBody>
      </p:sp>
    </p:spTree>
    <p:extLst>
      <p:ext uri="{BB962C8B-B14F-4D97-AF65-F5344CB8AC3E}">
        <p14:creationId xmlns:p14="http://schemas.microsoft.com/office/powerpoint/2010/main" val="2113020950"/>
      </p:ext>
    </p:extLst>
  </p:cSld>
  <p:clrMapOvr>
    <a:masterClrMapping/>
  </p:clrMapOvr>
  <mc:AlternateContent xmlns:mc="http://schemas.openxmlformats.org/markup-compatibility/2006" xmlns:p14="http://schemas.microsoft.com/office/powerpoint/2010/main">
    <mc:Choice Requires="p14">
      <p:transition spd="slow" p14:dur="2000" advTm="86682"/>
    </mc:Choice>
    <mc:Fallback xmlns="">
      <p:transition spd="slow" advTm="86682"/>
    </mc:Fallback>
  </mc:AlternateContent>
</p:sld>
</file>

<file path=ppt/theme/theme1.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6878</TotalTime>
  <Words>5190</Words>
  <Application>Microsoft Office PowerPoint</Application>
  <PresentationFormat>Widescreen</PresentationFormat>
  <Paragraphs>421</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Casper</vt:lpstr>
      <vt:lpstr>Raleway ExtraBold</vt:lpstr>
      <vt:lpstr>Times New Roman</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Chakradhari Pandey</cp:lastModifiedBy>
  <cp:revision>276</cp:revision>
  <dcterms:created xsi:type="dcterms:W3CDTF">2019-01-09T10:33:58Z</dcterms:created>
  <dcterms:modified xsi:type="dcterms:W3CDTF">2022-09-15T20:40:42Z</dcterms:modified>
</cp:coreProperties>
</file>