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81" autoAdjust="0"/>
  </p:normalViewPr>
  <p:slideViewPr>
    <p:cSldViewPr snapToGrid="0">
      <p:cViewPr varScale="1">
        <p:scale>
          <a:sx n="74" d="100"/>
          <a:sy n="74" d="100"/>
        </p:scale>
        <p:origin x="-979"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0A2E3-CD97-411C-9EB8-EEA2DF2EAB96}" type="datetimeFigureOut">
              <a:rPr lang="en-IN" smtClean="0"/>
              <a:pPr/>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1E3D8-5AAE-4FEB-AC54-2F903D17536E}" type="slidenum">
              <a:rPr lang="en-IN" smtClean="0"/>
              <a:pPr/>
              <a:t>‹#›</a:t>
            </a:fld>
            <a:endParaRPr lang="en-IN"/>
          </a:p>
        </p:txBody>
      </p:sp>
    </p:spTree>
    <p:extLst>
      <p:ext uri="{BB962C8B-B14F-4D97-AF65-F5344CB8AC3E}">
        <p14:creationId xmlns:p14="http://schemas.microsoft.com/office/powerpoint/2010/main" xmlns="" val="125093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000000"/>
                </a:solidFill>
                <a:effectLst/>
                <a:latin typeface="Nunito Sans"/>
              </a:rPr>
              <a:t>Answer:</a:t>
            </a:r>
            <a:r>
              <a:rPr lang="en-IN" b="0" i="0" dirty="0">
                <a:solidFill>
                  <a:srgbClr val="000000"/>
                </a:solidFill>
                <a:effectLst/>
                <a:latin typeface="Nunito Sans"/>
              </a:rPr>
              <a:t> </a:t>
            </a:r>
            <a:r>
              <a:rPr lang="en-IN" b="0" i="0" dirty="0" err="1">
                <a:solidFill>
                  <a:srgbClr val="000000"/>
                </a:solidFill>
                <a:effectLst/>
                <a:latin typeface="Nunito Sans"/>
              </a:rPr>
              <a:t>III</a:t>
            </a:r>
            <a:r>
              <a:rPr lang="en-IN" b="0" i="0" baseline="30000" dirty="0" err="1">
                <a:solidFill>
                  <a:srgbClr val="000000"/>
                </a:solidFill>
                <a:effectLst/>
                <a:latin typeface="Nunito Sans"/>
              </a:rPr>
              <a:t>rd</a:t>
            </a:r>
            <a:r>
              <a:rPr lang="en-IN" b="0" i="0" dirty="0">
                <a:solidFill>
                  <a:srgbClr val="000000"/>
                </a:solidFill>
                <a:effectLst/>
                <a:latin typeface="Nunito Sans"/>
              </a:rPr>
              <a:t> figure</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a:t>
            </a:fld>
            <a:endParaRPr lang="en-IN"/>
          </a:p>
        </p:txBody>
      </p:sp>
    </p:spTree>
    <p:extLst>
      <p:ext uri="{BB962C8B-B14F-4D97-AF65-F5344CB8AC3E}">
        <p14:creationId xmlns:p14="http://schemas.microsoft.com/office/powerpoint/2010/main" xmlns="" val="285618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10</a:t>
            </a:fld>
            <a:endParaRPr lang="en-IN"/>
          </a:p>
        </p:txBody>
      </p:sp>
    </p:spTree>
    <p:extLst>
      <p:ext uri="{BB962C8B-B14F-4D97-AF65-F5344CB8AC3E}">
        <p14:creationId xmlns:p14="http://schemas.microsoft.com/office/powerpoint/2010/main" xmlns="" val="277127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11</a:t>
            </a:fld>
            <a:endParaRPr lang="en-IN"/>
          </a:p>
        </p:txBody>
      </p:sp>
    </p:spTree>
    <p:extLst>
      <p:ext uri="{BB962C8B-B14F-4D97-AF65-F5344CB8AC3E}">
        <p14:creationId xmlns:p14="http://schemas.microsoft.com/office/powerpoint/2010/main" xmlns="" val="3956776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12</a:t>
            </a:fld>
            <a:endParaRPr lang="en-IN"/>
          </a:p>
        </p:txBody>
      </p:sp>
    </p:spTree>
    <p:extLst>
      <p:ext uri="{BB962C8B-B14F-4D97-AF65-F5344CB8AC3E}">
        <p14:creationId xmlns:p14="http://schemas.microsoft.com/office/powerpoint/2010/main" xmlns="" val="305707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13</a:t>
            </a:fld>
            <a:endParaRPr lang="en-IN"/>
          </a:p>
        </p:txBody>
      </p:sp>
    </p:spTree>
    <p:extLst>
      <p:ext uri="{BB962C8B-B14F-4D97-AF65-F5344CB8AC3E}">
        <p14:creationId xmlns:p14="http://schemas.microsoft.com/office/powerpoint/2010/main" xmlns="" val="1489262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same alphabets at corner then black flag </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14</a:t>
            </a:fld>
            <a:endParaRPr lang="en-IN"/>
          </a:p>
        </p:txBody>
      </p:sp>
    </p:spTree>
    <p:extLst>
      <p:ext uri="{BB962C8B-B14F-4D97-AF65-F5344CB8AC3E}">
        <p14:creationId xmlns:p14="http://schemas.microsoft.com/office/powerpoint/2010/main" xmlns="" val="203239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flag for number greater than or equal to 5</a:t>
            </a:r>
          </a:p>
          <a:p>
            <a:r>
              <a:rPr lang="en-US" dirty="0"/>
              <a:t>Black flag for number less than or equal to 4 </a:t>
            </a:r>
            <a:endParaRPr lang="en-IN" dirty="0"/>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15</a:t>
            </a:fld>
            <a:endParaRPr lang="en-IN"/>
          </a:p>
        </p:txBody>
      </p:sp>
    </p:spTree>
    <p:extLst>
      <p:ext uri="{BB962C8B-B14F-4D97-AF65-F5344CB8AC3E}">
        <p14:creationId xmlns:p14="http://schemas.microsoft.com/office/powerpoint/2010/main" xmlns="" val="402450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16</a:t>
            </a:fld>
            <a:endParaRPr lang="en-IN"/>
          </a:p>
        </p:txBody>
      </p:sp>
    </p:spTree>
    <p:extLst>
      <p:ext uri="{BB962C8B-B14F-4D97-AF65-F5344CB8AC3E}">
        <p14:creationId xmlns:p14="http://schemas.microsoft.com/office/powerpoint/2010/main" xmlns="" val="75173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6’s then orange otherwise purple</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17</a:t>
            </a:fld>
            <a:endParaRPr lang="en-IN"/>
          </a:p>
        </p:txBody>
      </p:sp>
    </p:spTree>
    <p:extLst>
      <p:ext uri="{BB962C8B-B14F-4D97-AF65-F5344CB8AC3E}">
        <p14:creationId xmlns:p14="http://schemas.microsoft.com/office/powerpoint/2010/main" xmlns="" val="153162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It is possible to establish very quickly that the green category diagrams all have an X in their center. This information is sufficient to separate the two categories and thus solve the exercise. Diagrams A and C therefore belong to the green category, whilst diagrams B and D belong to the grey category</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18</a:t>
            </a:fld>
            <a:endParaRPr lang="en-IN"/>
          </a:p>
        </p:txBody>
      </p:sp>
    </p:spTree>
    <p:extLst>
      <p:ext uri="{BB962C8B-B14F-4D97-AF65-F5344CB8AC3E}">
        <p14:creationId xmlns:p14="http://schemas.microsoft.com/office/powerpoint/2010/main" xmlns="" val="360900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14042"/>
                </a:solidFill>
                <a:effectLst/>
                <a:latin typeface="Inter"/>
              </a:rPr>
              <a:t>the correct answer is (D).</a:t>
            </a:r>
          </a:p>
          <a:p>
            <a:pPr algn="l"/>
            <a:r>
              <a:rPr lang="en-US" b="0" i="0" dirty="0">
                <a:solidFill>
                  <a:srgbClr val="414042"/>
                </a:solidFill>
                <a:effectLst/>
                <a:latin typeface="Inter"/>
              </a:rPr>
              <a:t>In each row and in each column, one and only one of the shapes appears twice.</a:t>
            </a:r>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19</a:t>
            </a:fld>
            <a:endParaRPr lang="en-IN"/>
          </a:p>
        </p:txBody>
      </p:sp>
    </p:spTree>
    <p:extLst>
      <p:ext uri="{BB962C8B-B14F-4D97-AF65-F5344CB8AC3E}">
        <p14:creationId xmlns:p14="http://schemas.microsoft.com/office/powerpoint/2010/main" xmlns="" val="387514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is 5</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a:t>
            </a:fld>
            <a:endParaRPr lang="en-IN"/>
          </a:p>
        </p:txBody>
      </p:sp>
    </p:spTree>
    <p:extLst>
      <p:ext uri="{BB962C8B-B14F-4D97-AF65-F5344CB8AC3E}">
        <p14:creationId xmlns:p14="http://schemas.microsoft.com/office/powerpoint/2010/main" xmlns="" val="811439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4132</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20</a:t>
            </a:fld>
            <a:endParaRPr lang="en-IN"/>
          </a:p>
        </p:txBody>
      </p:sp>
    </p:spTree>
    <p:extLst>
      <p:ext uri="{BB962C8B-B14F-4D97-AF65-F5344CB8AC3E}">
        <p14:creationId xmlns:p14="http://schemas.microsoft.com/office/powerpoint/2010/main" xmlns="" val="128911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90B1A"/>
                </a:solidFill>
                <a:effectLst/>
                <a:latin typeface="Circular"/>
              </a:rPr>
              <a:t>The only shape that is important to note in this example is the orange triangle. It is positioned within its square according to the square’s position in the image. The triangles in the left hand column are positioned to the left, the triangles in the middle column are </a:t>
            </a:r>
            <a:r>
              <a:rPr lang="en-US" b="0" i="0" dirty="0" err="1">
                <a:solidFill>
                  <a:srgbClr val="090B1A"/>
                </a:solidFill>
                <a:effectLst/>
                <a:latin typeface="Circular"/>
              </a:rPr>
              <a:t>centred</a:t>
            </a:r>
            <a:r>
              <a:rPr lang="en-US" b="0" i="0" dirty="0">
                <a:solidFill>
                  <a:srgbClr val="090B1A"/>
                </a:solidFill>
                <a:effectLst/>
                <a:latin typeface="Circular"/>
              </a:rPr>
              <a:t> in their corresponding squares and the same for the right hand side.</a:t>
            </a:r>
          </a:p>
          <a:p>
            <a:pPr algn="l"/>
            <a:r>
              <a:rPr lang="en-US" b="0" i="0" dirty="0">
                <a:solidFill>
                  <a:srgbClr val="090B1A"/>
                </a:solidFill>
                <a:effectLst/>
                <a:latin typeface="Circular"/>
              </a:rPr>
              <a:t>Correct Answer; B</a:t>
            </a:r>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21</a:t>
            </a:fld>
            <a:endParaRPr lang="en-IN"/>
          </a:p>
        </p:txBody>
      </p:sp>
    </p:spTree>
    <p:extLst>
      <p:ext uri="{BB962C8B-B14F-4D97-AF65-F5344CB8AC3E}">
        <p14:creationId xmlns:p14="http://schemas.microsoft.com/office/powerpoint/2010/main" xmlns="" val="827020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90B1A"/>
                </a:solidFill>
                <a:effectLst/>
                <a:latin typeface="Circular"/>
              </a:rPr>
              <a:t>Correct Answer; D</a:t>
            </a:r>
          </a:p>
          <a:p>
            <a:pPr algn="l"/>
            <a:endParaRPr lang="en-US" b="0" i="0" dirty="0">
              <a:solidFill>
                <a:srgbClr val="090B1A"/>
              </a:solidFill>
              <a:effectLst/>
              <a:latin typeface="Circular"/>
            </a:endParaRPr>
          </a:p>
          <a:p>
            <a:pPr algn="l"/>
            <a:r>
              <a:rPr lang="en-US" b="0" i="0" dirty="0">
                <a:solidFill>
                  <a:srgbClr val="090B1A"/>
                </a:solidFill>
                <a:effectLst/>
                <a:latin typeface="Circular"/>
              </a:rPr>
              <a:t>This question is asking you to identify the relationship between the 3 shapes. The shapes on the left of the scale represent the same value as those shapes on the right. From the first image we can work out the 2 orange circles equate to one blue square. Similarly, two blue squares equate to one white circle. Therefore: 1 white circle = 2 blue squares = 4 orange circles.</a:t>
            </a:r>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22</a:t>
            </a:fld>
            <a:endParaRPr lang="en-IN"/>
          </a:p>
        </p:txBody>
      </p:sp>
    </p:spTree>
    <p:extLst>
      <p:ext uri="{BB962C8B-B14F-4D97-AF65-F5344CB8AC3E}">
        <p14:creationId xmlns:p14="http://schemas.microsoft.com/office/powerpoint/2010/main" xmlns="" val="1304994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same alphabets  then orange color</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23</a:t>
            </a:fld>
            <a:endParaRPr lang="en-IN"/>
          </a:p>
        </p:txBody>
      </p:sp>
    </p:spTree>
    <p:extLst>
      <p:ext uri="{BB962C8B-B14F-4D97-AF65-F5344CB8AC3E}">
        <p14:creationId xmlns:p14="http://schemas.microsoft.com/office/powerpoint/2010/main" xmlns="" val="313752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Nunito Sans"/>
              </a:rPr>
              <a:t>The </a:t>
            </a:r>
            <a:r>
              <a:rPr lang="en-US" b="1" i="0" dirty="0">
                <a:solidFill>
                  <a:srgbClr val="333333"/>
                </a:solidFill>
                <a:effectLst/>
                <a:latin typeface="Nunito Sans"/>
              </a:rPr>
              <a:t>first</a:t>
            </a:r>
            <a:r>
              <a:rPr lang="en-US" b="0" i="0" dirty="0">
                <a:solidFill>
                  <a:srgbClr val="333333"/>
                </a:solidFill>
                <a:effectLst/>
                <a:latin typeface="Nunito Sans"/>
              </a:rPr>
              <a:t> is that </a:t>
            </a:r>
            <a:r>
              <a:rPr lang="en-US" b="0" i="1" dirty="0">
                <a:solidFill>
                  <a:srgbClr val="333333"/>
                </a:solidFill>
                <a:effectLst/>
                <a:latin typeface="Nunito Sans"/>
              </a:rPr>
              <a:t>the largest shape must be grey,</a:t>
            </a:r>
            <a:r>
              <a:rPr lang="en-US" b="0" i="0" dirty="0">
                <a:solidFill>
                  <a:srgbClr val="333333"/>
                </a:solidFill>
                <a:effectLst/>
                <a:latin typeface="Nunito Sans"/>
              </a:rPr>
              <a:t> and the </a:t>
            </a:r>
            <a:r>
              <a:rPr lang="en-US" b="1" i="0" dirty="0">
                <a:solidFill>
                  <a:srgbClr val="333333"/>
                </a:solidFill>
                <a:effectLst/>
                <a:latin typeface="Nunito Sans"/>
              </a:rPr>
              <a:t>second</a:t>
            </a:r>
            <a:r>
              <a:rPr lang="en-US" b="0" i="0" dirty="0">
                <a:solidFill>
                  <a:srgbClr val="333333"/>
                </a:solidFill>
                <a:effectLst/>
                <a:latin typeface="Nunito Sans"/>
              </a:rPr>
              <a:t> is that </a:t>
            </a:r>
            <a:r>
              <a:rPr lang="en-US" b="0" i="1" dirty="0">
                <a:solidFill>
                  <a:srgbClr val="333333"/>
                </a:solidFill>
                <a:effectLst/>
                <a:latin typeface="Nunito Sans"/>
              </a:rPr>
              <a:t>the bottom shape must be black</a:t>
            </a:r>
            <a:r>
              <a:rPr lang="en-US" b="0" i="0" dirty="0">
                <a:solidFill>
                  <a:srgbClr val="333333"/>
                </a:solidFill>
                <a:effectLst/>
                <a:latin typeface="Nunito Sans"/>
              </a:rPr>
              <a:t>.</a:t>
            </a:r>
          </a:p>
          <a:p>
            <a:pPr algn="l"/>
            <a:r>
              <a:rPr lang="en-US" b="0" i="0" dirty="0">
                <a:solidFill>
                  <a:srgbClr val="333333"/>
                </a:solidFill>
                <a:effectLst/>
                <a:latin typeface="Nunito Sans"/>
              </a:rPr>
              <a:t>The odd one out is, therefore, </a:t>
            </a:r>
            <a:r>
              <a:rPr lang="en-US" b="1" i="0" dirty="0">
                <a:solidFill>
                  <a:srgbClr val="333333"/>
                </a:solidFill>
                <a:effectLst/>
                <a:latin typeface="Nunito Sans"/>
              </a:rPr>
              <a:t>C</a:t>
            </a:r>
            <a:r>
              <a:rPr lang="en-US" b="0" i="0" dirty="0">
                <a:solidFill>
                  <a:srgbClr val="333333"/>
                </a:solidFill>
                <a:effectLst/>
                <a:latin typeface="Nunito Sans"/>
              </a:rPr>
              <a:t>, as the bottom shape is stripey and not black.</a:t>
            </a:r>
          </a:p>
          <a:p>
            <a:endParaRPr lang="en-IN" dirty="0"/>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24</a:t>
            </a:fld>
            <a:endParaRPr lang="en-IN"/>
          </a:p>
        </p:txBody>
      </p:sp>
    </p:spTree>
    <p:extLst>
      <p:ext uri="{BB962C8B-B14F-4D97-AF65-F5344CB8AC3E}">
        <p14:creationId xmlns:p14="http://schemas.microsoft.com/office/powerpoint/2010/main" xmlns="" val="1097306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Nunito Sans"/>
              </a:rPr>
              <a:t>There are three rules to spot in this question.</a:t>
            </a:r>
          </a:p>
          <a:p>
            <a:pPr algn="l"/>
            <a:r>
              <a:rPr lang="en-US" b="0" i="0" dirty="0">
                <a:solidFill>
                  <a:srgbClr val="333333"/>
                </a:solidFill>
                <a:effectLst/>
                <a:latin typeface="Nunito Sans"/>
              </a:rPr>
              <a:t>Firstly, there is a </a:t>
            </a:r>
            <a:r>
              <a:rPr lang="en-US" b="0" i="1" dirty="0">
                <a:solidFill>
                  <a:srgbClr val="333333"/>
                </a:solidFill>
                <a:effectLst/>
                <a:latin typeface="Nunito Sans"/>
              </a:rPr>
              <a:t>relative positional rule</a:t>
            </a:r>
            <a:r>
              <a:rPr lang="en-US" b="0" i="0" dirty="0">
                <a:solidFill>
                  <a:srgbClr val="333333"/>
                </a:solidFill>
                <a:effectLst/>
                <a:latin typeface="Nunito Sans"/>
              </a:rPr>
              <a:t>: the position of the black square corresponds to the position its square holds within the diagram.</a:t>
            </a:r>
          </a:p>
          <a:p>
            <a:pPr algn="l"/>
            <a:r>
              <a:rPr lang="en-US" b="0" i="0" dirty="0">
                <a:solidFill>
                  <a:srgbClr val="333333"/>
                </a:solidFill>
                <a:effectLst/>
                <a:latin typeface="Nunito Sans"/>
              </a:rPr>
              <a:t>Secondly, there is a </a:t>
            </a:r>
            <a:r>
              <a:rPr lang="en-US" b="1" i="0" dirty="0">
                <a:solidFill>
                  <a:srgbClr val="333333"/>
                </a:solidFill>
                <a:effectLst/>
                <a:latin typeface="Nunito Sans"/>
              </a:rPr>
              <a:t>movement rule</a:t>
            </a:r>
            <a:r>
              <a:rPr lang="en-US" b="0" i="0" dirty="0">
                <a:solidFill>
                  <a:srgbClr val="333333"/>
                </a:solidFill>
                <a:effectLst/>
                <a:latin typeface="Nunito Sans"/>
              </a:rPr>
              <a:t>, in that the circle moves around the boxes in a clockwise position.</a:t>
            </a:r>
          </a:p>
          <a:p>
            <a:pPr algn="l"/>
            <a:r>
              <a:rPr lang="en-US" b="0" i="0" dirty="0">
                <a:solidFill>
                  <a:srgbClr val="333333"/>
                </a:solidFill>
                <a:effectLst/>
                <a:latin typeface="Nunito Sans"/>
              </a:rPr>
              <a:t>Finally, the arrows in the first and third columns are reflections of one another. The correct answer is therefore </a:t>
            </a:r>
            <a:r>
              <a:rPr lang="en-US" b="1" i="0" dirty="0">
                <a:solidFill>
                  <a:srgbClr val="333333"/>
                </a:solidFill>
                <a:effectLst/>
                <a:latin typeface="Nunito Sans"/>
              </a:rPr>
              <a:t>C</a:t>
            </a:r>
            <a:r>
              <a:rPr lang="en-US" b="0" i="0" dirty="0">
                <a:solidFill>
                  <a:srgbClr val="333333"/>
                </a:solidFill>
                <a:effectLst/>
                <a:latin typeface="Nunito Sans"/>
              </a:rPr>
              <a:t>.</a:t>
            </a:r>
          </a:p>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25</a:t>
            </a:fld>
            <a:endParaRPr lang="en-IN"/>
          </a:p>
        </p:txBody>
      </p:sp>
    </p:spTree>
    <p:extLst>
      <p:ext uri="{BB962C8B-B14F-4D97-AF65-F5344CB8AC3E}">
        <p14:creationId xmlns:p14="http://schemas.microsoft.com/office/powerpoint/2010/main" xmlns="" val="1190187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26</a:t>
            </a:fld>
            <a:endParaRPr lang="en-IN"/>
          </a:p>
        </p:txBody>
      </p:sp>
    </p:spTree>
    <p:extLst>
      <p:ext uri="{BB962C8B-B14F-4D97-AF65-F5344CB8AC3E}">
        <p14:creationId xmlns:p14="http://schemas.microsoft.com/office/powerpoint/2010/main" xmlns="" val="3436860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27</a:t>
            </a:fld>
            <a:endParaRPr lang="en-IN"/>
          </a:p>
        </p:txBody>
      </p:sp>
    </p:spTree>
    <p:extLst>
      <p:ext uri="{BB962C8B-B14F-4D97-AF65-F5344CB8AC3E}">
        <p14:creationId xmlns:p14="http://schemas.microsoft.com/office/powerpoint/2010/main" xmlns="" val="1683614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28</a:t>
            </a:fld>
            <a:endParaRPr lang="en-IN"/>
          </a:p>
        </p:txBody>
      </p:sp>
    </p:spTree>
    <p:extLst>
      <p:ext uri="{BB962C8B-B14F-4D97-AF65-F5344CB8AC3E}">
        <p14:creationId xmlns:p14="http://schemas.microsoft.com/office/powerpoint/2010/main" xmlns="" val="375263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29</a:t>
            </a:fld>
            <a:endParaRPr lang="en-IN"/>
          </a:p>
        </p:txBody>
      </p:sp>
    </p:spTree>
    <p:extLst>
      <p:ext uri="{BB962C8B-B14F-4D97-AF65-F5344CB8AC3E}">
        <p14:creationId xmlns:p14="http://schemas.microsoft.com/office/powerpoint/2010/main" xmlns="" val="150560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E</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3</a:t>
            </a:fld>
            <a:endParaRPr lang="en-IN"/>
          </a:p>
        </p:txBody>
      </p:sp>
    </p:spTree>
    <p:extLst>
      <p:ext uri="{BB962C8B-B14F-4D97-AF65-F5344CB8AC3E}">
        <p14:creationId xmlns:p14="http://schemas.microsoft.com/office/powerpoint/2010/main" xmlns="" val="43802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4</a:t>
            </a:fld>
            <a:endParaRPr lang="en-IN"/>
          </a:p>
        </p:txBody>
      </p:sp>
    </p:spTree>
    <p:extLst>
      <p:ext uri="{BB962C8B-B14F-4D97-AF65-F5344CB8AC3E}">
        <p14:creationId xmlns:p14="http://schemas.microsoft.com/office/powerpoint/2010/main" xmlns="" val="3176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5</a:t>
            </a:fld>
            <a:endParaRPr lang="en-IN"/>
          </a:p>
        </p:txBody>
      </p:sp>
    </p:spTree>
    <p:extLst>
      <p:ext uri="{BB962C8B-B14F-4D97-AF65-F5344CB8AC3E}">
        <p14:creationId xmlns:p14="http://schemas.microsoft.com/office/powerpoint/2010/main" xmlns="" val="132847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6</a:t>
            </a:fld>
            <a:endParaRPr lang="en-IN"/>
          </a:p>
        </p:txBody>
      </p:sp>
    </p:spTree>
    <p:extLst>
      <p:ext uri="{BB962C8B-B14F-4D97-AF65-F5344CB8AC3E}">
        <p14:creationId xmlns:p14="http://schemas.microsoft.com/office/powerpoint/2010/main" xmlns="" val="31564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7</a:t>
            </a:fld>
            <a:endParaRPr lang="en-IN"/>
          </a:p>
        </p:txBody>
      </p:sp>
    </p:spTree>
    <p:extLst>
      <p:ext uri="{BB962C8B-B14F-4D97-AF65-F5344CB8AC3E}">
        <p14:creationId xmlns:p14="http://schemas.microsoft.com/office/powerpoint/2010/main" xmlns="" val="22392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8</a:t>
            </a:fld>
            <a:endParaRPr lang="en-IN"/>
          </a:p>
        </p:txBody>
      </p:sp>
    </p:spTree>
    <p:extLst>
      <p:ext uri="{BB962C8B-B14F-4D97-AF65-F5344CB8AC3E}">
        <p14:creationId xmlns:p14="http://schemas.microsoft.com/office/powerpoint/2010/main" xmlns="" val="378757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endParaRPr lang="en-IN" dirty="0"/>
          </a:p>
        </p:txBody>
      </p:sp>
      <p:sp>
        <p:nvSpPr>
          <p:cNvPr id="4" name="Slide Number Placeholder 3"/>
          <p:cNvSpPr>
            <a:spLocks noGrp="1"/>
          </p:cNvSpPr>
          <p:nvPr>
            <p:ph type="sldNum" sz="quarter" idx="5"/>
          </p:nvPr>
        </p:nvSpPr>
        <p:spPr/>
        <p:txBody>
          <a:bodyPr/>
          <a:lstStyle/>
          <a:p>
            <a:fld id="{3911E3D8-5AAE-4FEB-AC54-2F903D17536E}" type="slidenum">
              <a:rPr lang="en-IN" smtClean="0"/>
              <a:pPr/>
              <a:t>9</a:t>
            </a:fld>
            <a:endParaRPr lang="en-IN"/>
          </a:p>
        </p:txBody>
      </p:sp>
    </p:spTree>
    <p:extLst>
      <p:ext uri="{BB962C8B-B14F-4D97-AF65-F5344CB8AC3E}">
        <p14:creationId xmlns:p14="http://schemas.microsoft.com/office/powerpoint/2010/main" xmlns="" val="236455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047D0-71F0-4776-825D-1390BD899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FB5A45A-37E4-46B1-9E91-CE7F15527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1FC7292-C1FC-4B87-8E13-2AE584817100}"/>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434B52BA-C6C0-415B-8C67-F46A9A6AD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2C7193-948E-4BB1-B3B7-219E45BD36B0}"/>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236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E64EF-AD9B-4E21-BB0A-4D5FA6469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C70B08F-18F0-4F57-9F3C-74B52BB24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E5657A-327A-40D5-AEE7-E6125045D066}"/>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AC55B606-C8B6-460D-904E-F7F1B895E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BABD53-93B0-4C27-8ED2-8211C85AD56E}"/>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14542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94A52F-F40C-48B0-8DA8-B0DA327E2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A43E95F-3BB7-4941-8F92-611A6C5FE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D10337F-CF70-48F3-9AFE-283D8233F184}"/>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BE1B8B26-CEF2-4175-8F66-83D5E8A75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0497BB-4449-42E5-8A8D-646F43FCDEAB}"/>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18951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7B88F-E4F7-4F4F-9778-EAA433817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DD336F5-B386-4EF5-8E7D-88CCDA4CD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5E2E1A-13AE-4BC4-AAED-ED6E349F44B3}"/>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01D79F77-11E2-4BD1-94E8-C013554BE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D7E9F5-682D-4AFB-9DDA-5E4F064B33E3}"/>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244898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BF0C9-DB39-4F47-AA82-534F1E6F4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D5BAA6-CA79-44A4-81BB-782BC0EB4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A5A7355-EA6E-4F07-AF11-56E139968C10}"/>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3ED4644A-4EA3-4995-B188-5702495B6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DAC717-D262-4296-A4E9-8C9E64D4821C}"/>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40502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DAAE4-5013-463A-B57D-4236B7550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D473E5A-13E1-480F-8E83-BBF1ABC52C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7E0A323-1E5D-480A-9D9D-65763A313E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10F07B2-646B-43DA-B50D-AD8F0DC5915C}"/>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6" name="Footer Placeholder 5">
            <a:extLst>
              <a:ext uri="{FF2B5EF4-FFF2-40B4-BE49-F238E27FC236}">
                <a16:creationId xmlns:a16="http://schemas.microsoft.com/office/drawing/2014/main" xmlns="" id="{ED82799B-74B0-4CBB-A073-E4EAE01FB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1AE8541-7FC1-40F7-806D-E4F2D2503D6D}"/>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02070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D9BC0-B466-4581-8236-5A010B675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851C4C-E2A2-4D8E-94CC-A4F60978E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FF65AB1-DA44-4399-B644-3923C9115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DBF65F-F4D3-459B-A14B-C87D8B746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B06A076-9BB6-411F-896F-7B6E73EFF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8CD0BB-F40D-4599-84C9-7848AD82BEF0}"/>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8" name="Footer Placeholder 7">
            <a:extLst>
              <a:ext uri="{FF2B5EF4-FFF2-40B4-BE49-F238E27FC236}">
                <a16:creationId xmlns:a16="http://schemas.microsoft.com/office/drawing/2014/main" xmlns="" id="{EFA8982F-BAFC-4EC4-9D7A-60E28361C9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484B4F4-9A7B-4B9D-A4B6-A25D5FBEA437}"/>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237498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95099-9B85-47D8-AE82-0D0A26EFB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1AA6B2F-02D5-47B8-89FA-9A236B7C5680}"/>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4" name="Footer Placeholder 3">
            <a:extLst>
              <a:ext uri="{FF2B5EF4-FFF2-40B4-BE49-F238E27FC236}">
                <a16:creationId xmlns:a16="http://schemas.microsoft.com/office/drawing/2014/main" xmlns="" id="{20E938D0-F3C6-4E15-90F2-839F899BCC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FE4508C-BE59-4698-AF4E-59DE873F6F89}"/>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388424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BD5E608-2EDD-46C7-BE56-92F60193AC83}"/>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3" name="Footer Placeholder 2">
            <a:extLst>
              <a:ext uri="{FF2B5EF4-FFF2-40B4-BE49-F238E27FC236}">
                <a16:creationId xmlns:a16="http://schemas.microsoft.com/office/drawing/2014/main" xmlns="" id="{26CB385E-ABDC-47EC-B568-1C7EEBDC4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7059B17-4EB1-4D6C-835E-46D8C469352C}"/>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78236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7B3948-37B8-446E-A4EB-E65823564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317423-2FED-4FBB-995F-FD47A6E2F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AF184BC-D2CE-4A6D-9B56-A7149C80B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EF005B-5067-4AAE-84EE-7CF9B12B194A}"/>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6" name="Footer Placeholder 5">
            <a:extLst>
              <a:ext uri="{FF2B5EF4-FFF2-40B4-BE49-F238E27FC236}">
                <a16:creationId xmlns:a16="http://schemas.microsoft.com/office/drawing/2014/main" xmlns="" id="{6C8DD438-3D6D-4E61-A4F7-185F13BF3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0B4E9A-5A64-4855-8075-2E604BD12FFC}"/>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23968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0BA8F-2BA0-47D3-A8FB-548DC0646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B899BF-4849-458E-AFB2-8E5F35FA8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B362D2E-BB7C-4BBA-8035-1A99D7955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487A17-860F-4FA3-A858-7F77078C6564}"/>
              </a:ext>
            </a:extLst>
          </p:cNvPr>
          <p:cNvSpPr>
            <a:spLocks noGrp="1"/>
          </p:cNvSpPr>
          <p:nvPr>
            <p:ph type="dt" sz="half" idx="10"/>
          </p:nvPr>
        </p:nvSpPr>
        <p:spPr/>
        <p:txBody>
          <a:bodyPr/>
          <a:lstStyle/>
          <a:p>
            <a:fld id="{47D37C85-7176-42A9-BC8C-C722664C5EDB}" type="datetimeFigureOut">
              <a:rPr lang="en-IN" smtClean="0"/>
              <a:pPr/>
              <a:t>26-07-2021</a:t>
            </a:fld>
            <a:endParaRPr lang="en-IN"/>
          </a:p>
        </p:txBody>
      </p:sp>
      <p:sp>
        <p:nvSpPr>
          <p:cNvPr id="6" name="Footer Placeholder 5">
            <a:extLst>
              <a:ext uri="{FF2B5EF4-FFF2-40B4-BE49-F238E27FC236}">
                <a16:creationId xmlns:a16="http://schemas.microsoft.com/office/drawing/2014/main" xmlns="" id="{F921ADB2-D269-4C6B-A0D2-7DEC40D22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009D3A-387F-42BE-AB45-C95177253E96}"/>
              </a:ext>
            </a:extLst>
          </p:cNvPr>
          <p:cNvSpPr>
            <a:spLocks noGrp="1"/>
          </p:cNvSpPr>
          <p:nvPr>
            <p:ph type="sldNum" sz="quarter" idx="12"/>
          </p:nvPr>
        </p:nvSpPr>
        <p:spPr/>
        <p:txBody>
          <a:body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278143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89DFEC5-AD63-4C40-972F-4CA7E9B60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0D5828-D12D-4327-A324-695C0BBBF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23F65B-4A4D-4E2C-BB94-D9956383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7C85-7176-42A9-BC8C-C722664C5EDB}" type="datetimeFigureOut">
              <a:rPr lang="en-IN" smtClean="0"/>
              <a:pPr/>
              <a:t>26-07-2021</a:t>
            </a:fld>
            <a:endParaRPr lang="en-IN"/>
          </a:p>
        </p:txBody>
      </p:sp>
      <p:sp>
        <p:nvSpPr>
          <p:cNvPr id="5" name="Footer Placeholder 4">
            <a:extLst>
              <a:ext uri="{FF2B5EF4-FFF2-40B4-BE49-F238E27FC236}">
                <a16:creationId xmlns:a16="http://schemas.microsoft.com/office/drawing/2014/main" xmlns="" id="{1A5DA74C-C808-4B74-B1D2-5FFD54538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B1D1CF5-606A-4E56-9324-849A3ED05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90D48-7435-40DA-B98E-AAA417644BB4}" type="slidenum">
              <a:rPr lang="en-IN" smtClean="0"/>
              <a:pPr/>
              <a:t>‹#›</a:t>
            </a:fld>
            <a:endParaRPr lang="en-IN"/>
          </a:p>
        </p:txBody>
      </p:sp>
    </p:spTree>
    <p:extLst>
      <p:ext uri="{BB962C8B-B14F-4D97-AF65-F5344CB8AC3E}">
        <p14:creationId xmlns:p14="http://schemas.microsoft.com/office/powerpoint/2010/main" xmlns="" val="158701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E487BA9-8345-473C-AA22-24C0F4F66F0E}"/>
              </a:ext>
            </a:extLst>
          </p:cNvPr>
          <p:cNvSpPr txBox="1"/>
          <p:nvPr/>
        </p:nvSpPr>
        <p:spPr>
          <a:xfrm>
            <a:off x="481263" y="958027"/>
            <a:ext cx="8373979" cy="584775"/>
          </a:xfrm>
          <a:prstGeom prst="rect">
            <a:avLst/>
          </a:prstGeom>
          <a:noFill/>
        </p:spPr>
        <p:txBody>
          <a:bodyPr wrap="square">
            <a:spAutoFit/>
          </a:bodyPr>
          <a:lstStyle/>
          <a:p>
            <a:r>
              <a:rPr lang="en-US" sz="3200" b="0" i="0" dirty="0">
                <a:solidFill>
                  <a:srgbClr val="000000"/>
                </a:solidFill>
                <a:effectLst/>
                <a:latin typeface="Nunito Sans"/>
              </a:rPr>
              <a:t>Pick the one that doesn’t fit the group.</a:t>
            </a:r>
            <a:endParaRPr lang="en-IN" sz="3200" dirty="0"/>
          </a:p>
        </p:txBody>
      </p:sp>
      <p:pic>
        <p:nvPicPr>
          <p:cNvPr id="1026" name="Picture 2">
            <a:extLst>
              <a:ext uri="{FF2B5EF4-FFF2-40B4-BE49-F238E27FC236}">
                <a16:creationId xmlns:a16="http://schemas.microsoft.com/office/drawing/2014/main" xmlns="" id="{79EBDACB-4308-413A-AAFF-B4AB8F49357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0021" y="1910264"/>
            <a:ext cx="10410944" cy="12179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4">
            <a:extLst>
              <a:ext uri="{FF2B5EF4-FFF2-40B4-BE49-F238E27FC236}">
                <a16:creationId xmlns:a16="http://schemas.microsoft.com/office/drawing/2014/main" xmlns="" id="{B9BDD399-20FC-44C9-B40D-67A8EF8EACDE}"/>
              </a:ext>
            </a:extLst>
          </p:cNvPr>
          <p:cNvSpPr>
            <a:spLocks noGrp="1"/>
          </p:cNvSpPr>
          <p:nvPr>
            <p:ph type="title"/>
          </p:nvPr>
        </p:nvSpPr>
        <p:spPr>
          <a:xfrm>
            <a:off x="838200" y="3076074"/>
            <a:ext cx="10515600" cy="1325563"/>
          </a:xfrm>
        </p:spPr>
        <p:txBody>
          <a:bodyPr/>
          <a:lstStyle/>
          <a:p>
            <a:r>
              <a:rPr lang="en-US" dirty="0"/>
              <a:t>A         B       C       D      E        F       G      H       I</a:t>
            </a:r>
            <a:endParaRPr lang="en-IN" dirty="0"/>
          </a:p>
        </p:txBody>
      </p:sp>
    </p:spTree>
    <p:extLst>
      <p:ext uri="{BB962C8B-B14F-4D97-AF65-F5344CB8AC3E}">
        <p14:creationId xmlns:p14="http://schemas.microsoft.com/office/powerpoint/2010/main" xmlns="" val="154087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BF4C9B7-EB17-4846-BE54-824EC1D74926}"/>
              </a:ext>
            </a:extLst>
          </p:cNvPr>
          <p:cNvPicPr>
            <a:picLocks noChangeAspect="1"/>
          </p:cNvPicPr>
          <p:nvPr/>
        </p:nvPicPr>
        <p:blipFill>
          <a:blip r:embed="rId3" cstate="print"/>
          <a:stretch>
            <a:fillRect/>
          </a:stretch>
        </p:blipFill>
        <p:spPr>
          <a:xfrm>
            <a:off x="3462337" y="365125"/>
            <a:ext cx="4405313" cy="5305847"/>
          </a:xfrm>
          <a:prstGeom prst="rect">
            <a:avLst/>
          </a:prstGeom>
        </p:spPr>
      </p:pic>
    </p:spTree>
    <p:extLst>
      <p:ext uri="{BB962C8B-B14F-4D97-AF65-F5344CB8AC3E}">
        <p14:creationId xmlns:p14="http://schemas.microsoft.com/office/powerpoint/2010/main" xmlns="" val="73704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4460DBE-D606-4E4D-AE5E-5F2B22EB025E}"/>
              </a:ext>
            </a:extLst>
          </p:cNvPr>
          <p:cNvPicPr>
            <a:picLocks noChangeAspect="1"/>
          </p:cNvPicPr>
          <p:nvPr/>
        </p:nvPicPr>
        <p:blipFill>
          <a:blip r:embed="rId3" cstate="print"/>
          <a:stretch>
            <a:fillRect/>
          </a:stretch>
        </p:blipFill>
        <p:spPr>
          <a:xfrm>
            <a:off x="2143124" y="0"/>
            <a:ext cx="6905626" cy="6362526"/>
          </a:xfrm>
          <a:prstGeom prst="rect">
            <a:avLst/>
          </a:prstGeom>
        </p:spPr>
      </p:pic>
    </p:spTree>
    <p:extLst>
      <p:ext uri="{BB962C8B-B14F-4D97-AF65-F5344CB8AC3E}">
        <p14:creationId xmlns:p14="http://schemas.microsoft.com/office/powerpoint/2010/main" xmlns="" val="35758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0CAA377-D6DF-4CEA-914B-F57335CFF279}"/>
              </a:ext>
            </a:extLst>
          </p:cNvPr>
          <p:cNvPicPr>
            <a:picLocks noChangeAspect="1"/>
          </p:cNvPicPr>
          <p:nvPr/>
        </p:nvPicPr>
        <p:blipFill>
          <a:blip r:embed="rId3" cstate="print"/>
          <a:stretch>
            <a:fillRect/>
          </a:stretch>
        </p:blipFill>
        <p:spPr>
          <a:xfrm>
            <a:off x="1847850" y="0"/>
            <a:ext cx="5048250" cy="5448300"/>
          </a:xfrm>
          <a:prstGeom prst="rect">
            <a:avLst/>
          </a:prstGeom>
        </p:spPr>
      </p:pic>
      <p:sp>
        <p:nvSpPr>
          <p:cNvPr id="5" name="Title 4">
            <a:extLst>
              <a:ext uri="{FF2B5EF4-FFF2-40B4-BE49-F238E27FC236}">
                <a16:creationId xmlns:a16="http://schemas.microsoft.com/office/drawing/2014/main" xmlns="" id="{744ABE33-3357-4747-A14A-AA7E764AAE91}"/>
              </a:ext>
            </a:extLst>
          </p:cNvPr>
          <p:cNvSpPr>
            <a:spLocks noGrp="1"/>
          </p:cNvSpPr>
          <p:nvPr>
            <p:ph type="title"/>
          </p:nvPr>
        </p:nvSpPr>
        <p:spPr>
          <a:xfrm>
            <a:off x="1847850" y="5448301"/>
            <a:ext cx="4876800" cy="762000"/>
          </a:xfrm>
        </p:spPr>
        <p:txBody>
          <a:bodyPr/>
          <a:lstStyle/>
          <a:p>
            <a:r>
              <a:rPr lang="en-US" dirty="0"/>
              <a:t>     A       B       C       D</a:t>
            </a:r>
            <a:endParaRPr lang="en-IN" dirty="0"/>
          </a:p>
        </p:txBody>
      </p:sp>
    </p:spTree>
    <p:extLst>
      <p:ext uri="{BB962C8B-B14F-4D97-AF65-F5344CB8AC3E}">
        <p14:creationId xmlns:p14="http://schemas.microsoft.com/office/powerpoint/2010/main" xmlns="" val="112606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B45E-61E1-4BA3-B453-91BC4278E138}"/>
              </a:ext>
            </a:extLst>
          </p:cNvPr>
          <p:cNvSpPr>
            <a:spLocks noGrp="1"/>
          </p:cNvSpPr>
          <p:nvPr>
            <p:ph type="title"/>
          </p:nvPr>
        </p:nvSpPr>
        <p:spPr>
          <a:xfrm>
            <a:off x="5867400" y="2190751"/>
            <a:ext cx="6324600" cy="3805238"/>
          </a:xfrm>
        </p:spPr>
        <p:txBody>
          <a:bodyPr/>
          <a:lstStyle/>
          <a:p>
            <a:r>
              <a:rPr lang="en-US" dirty="0"/>
              <a:t>A) 7 steps</a:t>
            </a:r>
            <a:br>
              <a:rPr lang="en-US" dirty="0"/>
            </a:br>
            <a:r>
              <a:rPr lang="en-US" dirty="0"/>
              <a:t>B) 5 steps</a:t>
            </a:r>
            <a:r>
              <a:rPr lang="en-IN" dirty="0"/>
              <a:t/>
            </a:r>
            <a:br>
              <a:rPr lang="en-IN" dirty="0"/>
            </a:br>
            <a:r>
              <a:rPr lang="en-IN" dirty="0"/>
              <a:t>C) 8 steps</a:t>
            </a:r>
            <a:br>
              <a:rPr lang="en-IN" dirty="0"/>
            </a:br>
            <a:r>
              <a:rPr lang="en-IN" dirty="0"/>
              <a:t>D) 3 steps</a:t>
            </a:r>
          </a:p>
        </p:txBody>
      </p:sp>
      <p:sp>
        <p:nvSpPr>
          <p:cNvPr id="4" name="TextBox 3">
            <a:extLst>
              <a:ext uri="{FF2B5EF4-FFF2-40B4-BE49-F238E27FC236}">
                <a16:creationId xmlns:a16="http://schemas.microsoft.com/office/drawing/2014/main" xmlns="" id="{8EA66822-0DD1-4D8B-AF78-2E102423C746}"/>
              </a:ext>
            </a:extLst>
          </p:cNvPr>
          <p:cNvSpPr txBox="1"/>
          <p:nvPr/>
        </p:nvSpPr>
        <p:spPr>
          <a:xfrm>
            <a:off x="152400" y="0"/>
            <a:ext cx="11201400" cy="1200329"/>
          </a:xfrm>
          <a:prstGeom prst="rect">
            <a:avLst/>
          </a:prstGeom>
          <a:noFill/>
        </p:spPr>
        <p:txBody>
          <a:bodyPr wrap="square">
            <a:spAutoFit/>
          </a:bodyPr>
          <a:lstStyle/>
          <a:p>
            <a:r>
              <a:rPr lang="en-US" sz="3600" b="0" i="0" dirty="0">
                <a:solidFill>
                  <a:srgbClr val="343434"/>
                </a:solidFill>
                <a:effectLst/>
                <a:latin typeface="Lato" panose="020F0502020204030203" pitchFamily="34" charset="0"/>
              </a:rPr>
              <a:t>In how many minimum numbers of steps you can move the red ball to the hole.</a:t>
            </a:r>
            <a:endParaRPr lang="en-IN" sz="3600" dirty="0"/>
          </a:p>
        </p:txBody>
      </p:sp>
      <p:pic>
        <p:nvPicPr>
          <p:cNvPr id="6" name="Picture 5">
            <a:extLst>
              <a:ext uri="{FF2B5EF4-FFF2-40B4-BE49-F238E27FC236}">
                <a16:creationId xmlns:a16="http://schemas.microsoft.com/office/drawing/2014/main" xmlns="" id="{97610074-6764-4118-B349-5864B4361B54}"/>
              </a:ext>
            </a:extLst>
          </p:cNvPr>
          <p:cNvPicPr>
            <a:picLocks noChangeAspect="1"/>
          </p:cNvPicPr>
          <p:nvPr/>
        </p:nvPicPr>
        <p:blipFill>
          <a:blip r:embed="rId3" cstate="print"/>
          <a:stretch>
            <a:fillRect/>
          </a:stretch>
        </p:blipFill>
        <p:spPr>
          <a:xfrm>
            <a:off x="152400" y="1233488"/>
            <a:ext cx="5372100" cy="5338762"/>
          </a:xfrm>
          <a:prstGeom prst="rect">
            <a:avLst/>
          </a:prstGeom>
        </p:spPr>
      </p:pic>
    </p:spTree>
    <p:extLst>
      <p:ext uri="{BB962C8B-B14F-4D97-AF65-F5344CB8AC3E}">
        <p14:creationId xmlns:p14="http://schemas.microsoft.com/office/powerpoint/2010/main" xmlns="" val="357068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t-e_inductive_reasoning">
            <a:extLst>
              <a:ext uri="{FF2B5EF4-FFF2-40B4-BE49-F238E27FC236}">
                <a16:creationId xmlns:a16="http://schemas.microsoft.com/office/drawing/2014/main" xmlns="" id="{C6BBF068-A2CB-4F70-87DD-2180DACFF7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30923" y="85725"/>
            <a:ext cx="8194431" cy="65639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838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t-e_inductive_logical_test">
            <a:extLst>
              <a:ext uri="{FF2B5EF4-FFF2-40B4-BE49-F238E27FC236}">
                <a16:creationId xmlns:a16="http://schemas.microsoft.com/office/drawing/2014/main" xmlns="" id="{0218477A-59E4-4DCF-9D6F-915F770586E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34308" y="57150"/>
            <a:ext cx="8510954" cy="6743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6146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t-e_logical_test">
            <a:extLst>
              <a:ext uri="{FF2B5EF4-FFF2-40B4-BE49-F238E27FC236}">
                <a16:creationId xmlns:a16="http://schemas.microsoft.com/office/drawing/2014/main" xmlns="" id="{D8492A22-A7AF-401D-907F-7703684B360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5708" y="85725"/>
            <a:ext cx="7965830" cy="6686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949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t-e Inductive-Reasoning Sample Question">
            <a:extLst>
              <a:ext uri="{FF2B5EF4-FFF2-40B4-BE49-F238E27FC236}">
                <a16:creationId xmlns:a16="http://schemas.microsoft.com/office/drawing/2014/main" xmlns="" id="{90E6EFFA-F53A-46B1-BBFA-C881FD1DCB9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2707" y="459187"/>
            <a:ext cx="8598877" cy="56934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463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xample of an Inductive-logical Thinking (cut-e scales cls) exercise">
            <a:extLst>
              <a:ext uri="{FF2B5EF4-FFF2-40B4-BE49-F238E27FC236}">
                <a16:creationId xmlns:a16="http://schemas.microsoft.com/office/drawing/2014/main" xmlns="" id="{48BF8BAD-4012-4378-91C3-FFC0990EDAE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2662" y="778301"/>
            <a:ext cx="10427676" cy="548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1479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E7DA9DB-9487-431B-ACD7-11BE77191E33}"/>
              </a:ext>
            </a:extLst>
          </p:cNvPr>
          <p:cNvPicPr>
            <a:picLocks noChangeAspect="1"/>
          </p:cNvPicPr>
          <p:nvPr/>
        </p:nvPicPr>
        <p:blipFill>
          <a:blip r:embed="rId3" cstate="print"/>
          <a:stretch>
            <a:fillRect/>
          </a:stretch>
        </p:blipFill>
        <p:spPr>
          <a:xfrm>
            <a:off x="1692517" y="0"/>
            <a:ext cx="7680081" cy="5452858"/>
          </a:xfrm>
          <a:prstGeom prst="rect">
            <a:avLst/>
          </a:prstGeom>
        </p:spPr>
      </p:pic>
    </p:spTree>
    <p:extLst>
      <p:ext uri="{BB962C8B-B14F-4D97-AF65-F5344CB8AC3E}">
        <p14:creationId xmlns:p14="http://schemas.microsoft.com/office/powerpoint/2010/main" xmlns="" val="11374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D7E25B-0BC7-4500-B214-70E20C8AFDB0}"/>
              </a:ext>
            </a:extLst>
          </p:cNvPr>
          <p:cNvSpPr txBox="1"/>
          <p:nvPr/>
        </p:nvSpPr>
        <p:spPr>
          <a:xfrm>
            <a:off x="437148" y="274470"/>
            <a:ext cx="6096000" cy="584775"/>
          </a:xfrm>
          <a:prstGeom prst="rect">
            <a:avLst/>
          </a:prstGeom>
          <a:noFill/>
        </p:spPr>
        <p:txBody>
          <a:bodyPr wrap="square">
            <a:spAutoFit/>
          </a:bodyPr>
          <a:lstStyle/>
          <a:p>
            <a:r>
              <a:rPr lang="en-IN" sz="3200" b="0" i="0" dirty="0">
                <a:solidFill>
                  <a:srgbClr val="000000"/>
                </a:solidFill>
                <a:effectLst/>
                <a:latin typeface="Nunito Sans"/>
              </a:rPr>
              <a:t>Find the missing part.</a:t>
            </a:r>
            <a:endParaRPr lang="en-IN" sz="3200" dirty="0"/>
          </a:p>
        </p:txBody>
      </p:sp>
      <p:pic>
        <p:nvPicPr>
          <p:cNvPr id="2050" name="Picture 2">
            <a:extLst>
              <a:ext uri="{FF2B5EF4-FFF2-40B4-BE49-F238E27FC236}">
                <a16:creationId xmlns:a16="http://schemas.microsoft.com/office/drawing/2014/main" xmlns="" id="{FBF327B0-2F70-476B-9CD0-E885029B28E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51284" y="741196"/>
            <a:ext cx="5875171" cy="4772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8710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P&amp;amp;G online assessment: Ultimate Guide | Free Practice [2021]">
            <a:extLst>
              <a:ext uri="{FF2B5EF4-FFF2-40B4-BE49-F238E27FC236}">
                <a16:creationId xmlns:a16="http://schemas.microsoft.com/office/drawing/2014/main" xmlns="" id="{BD724F51-9D1B-4B7D-BF49-7F7753F7E19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7274" y="423863"/>
            <a:ext cx="5381625" cy="64250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a:extLst>
              <a:ext uri="{FF2B5EF4-FFF2-40B4-BE49-F238E27FC236}">
                <a16:creationId xmlns:a16="http://schemas.microsoft.com/office/drawing/2014/main" xmlns="" id="{307EE941-7734-43E0-B5D6-EC39F2B1E6FA}"/>
              </a:ext>
            </a:extLst>
          </p:cNvPr>
          <p:cNvSpPr>
            <a:spLocks noGrp="1"/>
          </p:cNvSpPr>
          <p:nvPr>
            <p:ph type="title"/>
          </p:nvPr>
        </p:nvSpPr>
        <p:spPr>
          <a:xfrm>
            <a:off x="6991350" y="365125"/>
            <a:ext cx="4362450" cy="5673725"/>
          </a:xfrm>
        </p:spPr>
        <p:txBody>
          <a:bodyPr/>
          <a:lstStyle/>
          <a:p>
            <a:r>
              <a:rPr lang="en-US" dirty="0"/>
              <a:t>a) 2314</a:t>
            </a:r>
            <a:br>
              <a:rPr lang="en-US" dirty="0"/>
            </a:br>
            <a:r>
              <a:rPr lang="en-US" dirty="0"/>
              <a:t>b) 4132</a:t>
            </a:r>
            <a:br>
              <a:rPr lang="en-US" dirty="0"/>
            </a:br>
            <a:r>
              <a:rPr lang="en-US" dirty="0"/>
              <a:t>c) 4312</a:t>
            </a:r>
            <a:endParaRPr lang="en-IN" dirty="0"/>
          </a:p>
        </p:txBody>
      </p:sp>
    </p:spTree>
    <p:extLst>
      <p:ext uri="{BB962C8B-B14F-4D97-AF65-F5344CB8AC3E}">
        <p14:creationId xmlns:p14="http://schemas.microsoft.com/office/powerpoint/2010/main" xmlns="" val="118172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A2AE-4039-4894-A4A8-577C1E280A91}"/>
              </a:ext>
            </a:extLst>
          </p:cNvPr>
          <p:cNvSpPr>
            <a:spLocks noGrp="1"/>
          </p:cNvSpPr>
          <p:nvPr>
            <p:ph type="title"/>
          </p:nvPr>
        </p:nvSpPr>
        <p:spPr/>
        <p:txBody>
          <a:bodyPr>
            <a:normAutofit fontScale="90000"/>
          </a:bodyPr>
          <a:lstStyle/>
          <a:p>
            <a:r>
              <a:rPr lang="en-US" b="0" i="0" dirty="0">
                <a:solidFill>
                  <a:srgbClr val="15151D"/>
                </a:solidFill>
                <a:effectLst/>
                <a:latin typeface="Circular"/>
              </a:rPr>
              <a:t> Which of the given shapes would complete the sequence?</a:t>
            </a:r>
            <a:br>
              <a:rPr lang="en-US" b="0" i="0" dirty="0">
                <a:solidFill>
                  <a:srgbClr val="15151D"/>
                </a:solidFill>
                <a:effectLst/>
                <a:latin typeface="Circular"/>
              </a:rPr>
            </a:br>
            <a:endParaRPr lang="en-IN" dirty="0"/>
          </a:p>
        </p:txBody>
      </p:sp>
      <p:pic>
        <p:nvPicPr>
          <p:cNvPr id="20482" name="Picture 2">
            <a:extLst>
              <a:ext uri="{FF2B5EF4-FFF2-40B4-BE49-F238E27FC236}">
                <a16:creationId xmlns:a16="http://schemas.microsoft.com/office/drawing/2014/main" xmlns="" id="{2B570794-1EFD-40F4-8756-B41C4AD6EBF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74566" y="1717675"/>
            <a:ext cx="7272607" cy="5140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677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B44338-5C84-459B-BDB8-20ECA8DD9D18}"/>
              </a:ext>
            </a:extLst>
          </p:cNvPr>
          <p:cNvSpPr>
            <a:spLocks noGrp="1"/>
          </p:cNvSpPr>
          <p:nvPr>
            <p:ph type="title"/>
          </p:nvPr>
        </p:nvSpPr>
        <p:spPr/>
        <p:txBody>
          <a:bodyPr>
            <a:normAutofit fontScale="90000"/>
          </a:bodyPr>
          <a:lstStyle/>
          <a:p>
            <a:r>
              <a:rPr lang="en-US" b="0" i="0" dirty="0">
                <a:solidFill>
                  <a:srgbClr val="15151D"/>
                </a:solidFill>
                <a:effectLst/>
                <a:latin typeface="Circular"/>
              </a:rPr>
              <a:t>Which of the given shapes fits the pattern in the sample images?</a:t>
            </a:r>
            <a:br>
              <a:rPr lang="en-US" b="0" i="0" dirty="0">
                <a:solidFill>
                  <a:srgbClr val="15151D"/>
                </a:solidFill>
                <a:effectLst/>
                <a:latin typeface="Circular"/>
              </a:rPr>
            </a:br>
            <a:endParaRPr lang="en-IN" dirty="0"/>
          </a:p>
        </p:txBody>
      </p:sp>
      <p:pic>
        <p:nvPicPr>
          <p:cNvPr id="21506" name="Picture 2">
            <a:extLst>
              <a:ext uri="{FF2B5EF4-FFF2-40B4-BE49-F238E27FC236}">
                <a16:creationId xmlns:a16="http://schemas.microsoft.com/office/drawing/2014/main" xmlns="" id="{33FD1835-A80C-4D3A-A7A0-64D52E38331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97450" y="1879168"/>
            <a:ext cx="6127750" cy="43311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4818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58BFDDF-BF65-4863-BF27-803A9FBC70E1}"/>
              </a:ext>
            </a:extLst>
          </p:cNvPr>
          <p:cNvPicPr>
            <a:picLocks noChangeAspect="1"/>
          </p:cNvPicPr>
          <p:nvPr/>
        </p:nvPicPr>
        <p:blipFill>
          <a:blip r:embed="rId3" cstate="print"/>
          <a:stretch>
            <a:fillRect/>
          </a:stretch>
        </p:blipFill>
        <p:spPr>
          <a:xfrm>
            <a:off x="857250" y="296551"/>
            <a:ext cx="9639300" cy="6264897"/>
          </a:xfrm>
          <a:prstGeom prst="rect">
            <a:avLst/>
          </a:prstGeom>
        </p:spPr>
      </p:pic>
    </p:spTree>
    <p:extLst>
      <p:ext uri="{BB962C8B-B14F-4D97-AF65-F5344CB8AC3E}">
        <p14:creationId xmlns:p14="http://schemas.microsoft.com/office/powerpoint/2010/main" xmlns="" val="1866199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A3E31-A4BC-4BBF-9E8B-CC01B2B49C8C}"/>
              </a:ext>
            </a:extLst>
          </p:cNvPr>
          <p:cNvSpPr>
            <a:spLocks noGrp="1"/>
          </p:cNvSpPr>
          <p:nvPr>
            <p:ph type="title"/>
          </p:nvPr>
        </p:nvSpPr>
        <p:spPr/>
        <p:txBody>
          <a:bodyPr/>
          <a:lstStyle/>
          <a:p>
            <a:r>
              <a:rPr lang="en-US" b="1" i="0" dirty="0">
                <a:solidFill>
                  <a:srgbClr val="333333"/>
                </a:solidFill>
                <a:effectLst/>
                <a:latin typeface="Nunito Sans"/>
              </a:rPr>
              <a:t>Identify the odd one out</a:t>
            </a:r>
            <a:br>
              <a:rPr lang="en-US" b="1" i="0" dirty="0">
                <a:solidFill>
                  <a:srgbClr val="333333"/>
                </a:solidFill>
                <a:effectLst/>
                <a:latin typeface="Nunito Sans"/>
              </a:rPr>
            </a:br>
            <a:endParaRPr lang="en-IN" dirty="0"/>
          </a:p>
        </p:txBody>
      </p:sp>
      <p:pic>
        <p:nvPicPr>
          <p:cNvPr id="24578" name="Picture 2" descr="Logical Reasoning">
            <a:extLst>
              <a:ext uri="{FF2B5EF4-FFF2-40B4-BE49-F238E27FC236}">
                <a16:creationId xmlns:a16="http://schemas.microsoft.com/office/drawing/2014/main" xmlns="" id="{F171D3C0-9B47-48BF-B7DB-BD28ADA5FEC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1676530"/>
            <a:ext cx="5632450" cy="51814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936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4FA6B-D98F-4A86-B8DE-82F758A0BBCB}"/>
              </a:ext>
            </a:extLst>
          </p:cNvPr>
          <p:cNvSpPr>
            <a:spLocks noGrp="1"/>
          </p:cNvSpPr>
          <p:nvPr>
            <p:ph type="title"/>
          </p:nvPr>
        </p:nvSpPr>
        <p:spPr/>
        <p:txBody>
          <a:bodyPr/>
          <a:lstStyle/>
          <a:p>
            <a:r>
              <a:rPr lang="en-IN" b="1" i="0" dirty="0">
                <a:solidFill>
                  <a:srgbClr val="333333"/>
                </a:solidFill>
                <a:effectLst/>
                <a:latin typeface="Nunito Sans"/>
              </a:rPr>
              <a:t> Identify the missing square</a:t>
            </a:r>
            <a:br>
              <a:rPr lang="en-IN" b="1" i="0" dirty="0">
                <a:solidFill>
                  <a:srgbClr val="333333"/>
                </a:solidFill>
                <a:effectLst/>
                <a:latin typeface="Nunito Sans"/>
              </a:rPr>
            </a:br>
            <a:endParaRPr lang="en-IN" dirty="0"/>
          </a:p>
        </p:txBody>
      </p:sp>
      <p:pic>
        <p:nvPicPr>
          <p:cNvPr id="3" name="Picture 2">
            <a:extLst>
              <a:ext uri="{FF2B5EF4-FFF2-40B4-BE49-F238E27FC236}">
                <a16:creationId xmlns:a16="http://schemas.microsoft.com/office/drawing/2014/main" xmlns="" id="{2A4C7A47-2007-4412-8B5A-8CD0816080C2}"/>
              </a:ext>
            </a:extLst>
          </p:cNvPr>
          <p:cNvPicPr>
            <a:picLocks noChangeAspect="1"/>
          </p:cNvPicPr>
          <p:nvPr/>
        </p:nvPicPr>
        <p:blipFill>
          <a:blip r:embed="rId3" cstate="print"/>
          <a:stretch>
            <a:fillRect/>
          </a:stretch>
        </p:blipFill>
        <p:spPr>
          <a:xfrm>
            <a:off x="285750" y="1755217"/>
            <a:ext cx="10287000" cy="4737658"/>
          </a:xfrm>
          <a:prstGeom prst="rect">
            <a:avLst/>
          </a:prstGeom>
        </p:spPr>
      </p:pic>
    </p:spTree>
    <p:extLst>
      <p:ext uri="{BB962C8B-B14F-4D97-AF65-F5344CB8AC3E}">
        <p14:creationId xmlns:p14="http://schemas.microsoft.com/office/powerpoint/2010/main" xmlns="" val="365576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t-e Test (Aon) 2021 ⋙ FREE Online Practice &amp;amp; Expert Tips">
            <a:extLst>
              <a:ext uri="{FF2B5EF4-FFF2-40B4-BE49-F238E27FC236}">
                <a16:creationId xmlns:a16="http://schemas.microsoft.com/office/drawing/2014/main" xmlns="" id="{E4C29605-9D39-433D-9F03-5734E5A3771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9650" y="333339"/>
            <a:ext cx="7734300" cy="62629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897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apgemini Aptitude Test | Capgemini Game Based Aptitude Test">
            <a:extLst>
              <a:ext uri="{FF2B5EF4-FFF2-40B4-BE49-F238E27FC236}">
                <a16:creationId xmlns:a16="http://schemas.microsoft.com/office/drawing/2014/main" xmlns="" id="{5D0584BE-3830-4EC9-94DF-30513365687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55750" y="0"/>
            <a:ext cx="90805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860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ractice P&amp;amp;G Online Assessment">
            <a:extLst>
              <a:ext uri="{FF2B5EF4-FFF2-40B4-BE49-F238E27FC236}">
                <a16:creationId xmlns:a16="http://schemas.microsoft.com/office/drawing/2014/main" xmlns="" id="{03B4FB42-11F3-4B36-B628-CDB00AD94DD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0"/>
            <a:ext cx="9010649"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860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What Is P G Assessment Test">
            <a:extLst>
              <a:ext uri="{FF2B5EF4-FFF2-40B4-BE49-F238E27FC236}">
                <a16:creationId xmlns:a16="http://schemas.microsoft.com/office/drawing/2014/main" xmlns="" id="{2A536974-37E3-4C0A-B495-FEA3575C0CE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850" y="0"/>
            <a:ext cx="10325100" cy="65978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76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7D1DEF0C-1A75-4951-8F12-75733E594FFB}"/>
              </a:ext>
            </a:extLst>
          </p:cNvPr>
          <p:cNvSpPr txBox="1"/>
          <p:nvPr/>
        </p:nvSpPr>
        <p:spPr>
          <a:xfrm>
            <a:off x="272714" y="489102"/>
            <a:ext cx="8064667" cy="646331"/>
          </a:xfrm>
          <a:prstGeom prst="rect">
            <a:avLst/>
          </a:prstGeom>
          <a:noFill/>
        </p:spPr>
        <p:txBody>
          <a:bodyPr wrap="square">
            <a:spAutoFit/>
          </a:bodyPr>
          <a:lstStyle/>
          <a:p>
            <a:r>
              <a:rPr lang="en-US" sz="3600" b="0" i="0" dirty="0">
                <a:solidFill>
                  <a:srgbClr val="000000"/>
                </a:solidFill>
                <a:effectLst/>
                <a:latin typeface="arial" panose="020B0604020202020204" pitchFamily="34" charset="0"/>
              </a:rPr>
              <a:t>Pick the one that doesn’t fit the group</a:t>
            </a:r>
            <a:r>
              <a:rPr lang="en-US" b="0" i="0" dirty="0">
                <a:solidFill>
                  <a:srgbClr val="000000"/>
                </a:solidFill>
                <a:effectLst/>
                <a:latin typeface="arial" panose="020B0604020202020204" pitchFamily="34" charset="0"/>
              </a:rPr>
              <a:t>.</a:t>
            </a:r>
            <a:endParaRPr lang="en-IN" dirty="0"/>
          </a:p>
        </p:txBody>
      </p:sp>
      <p:pic>
        <p:nvPicPr>
          <p:cNvPr id="12" name="Picture 11">
            <a:extLst>
              <a:ext uri="{FF2B5EF4-FFF2-40B4-BE49-F238E27FC236}">
                <a16:creationId xmlns:a16="http://schemas.microsoft.com/office/drawing/2014/main" xmlns="" id="{8E4305FB-9B88-415F-B312-254BE99EF250}"/>
              </a:ext>
            </a:extLst>
          </p:cNvPr>
          <p:cNvPicPr>
            <a:picLocks noChangeAspect="1"/>
          </p:cNvPicPr>
          <p:nvPr/>
        </p:nvPicPr>
        <p:blipFill>
          <a:blip r:embed="rId3" cstate="print"/>
          <a:stretch>
            <a:fillRect/>
          </a:stretch>
        </p:blipFill>
        <p:spPr>
          <a:xfrm>
            <a:off x="272714" y="1378367"/>
            <a:ext cx="10042360" cy="2050633"/>
          </a:xfrm>
          <a:prstGeom prst="rect">
            <a:avLst/>
          </a:prstGeom>
        </p:spPr>
      </p:pic>
    </p:spTree>
    <p:extLst>
      <p:ext uri="{BB962C8B-B14F-4D97-AF65-F5344CB8AC3E}">
        <p14:creationId xmlns:p14="http://schemas.microsoft.com/office/powerpoint/2010/main" xmlns="" val="31888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F69424E-E5CE-4611-BB10-C80154998FDA}"/>
              </a:ext>
            </a:extLst>
          </p:cNvPr>
          <p:cNvSpPr txBox="1"/>
          <p:nvPr/>
        </p:nvSpPr>
        <p:spPr>
          <a:xfrm>
            <a:off x="208547" y="340713"/>
            <a:ext cx="8518358" cy="769441"/>
          </a:xfrm>
          <a:prstGeom prst="rect">
            <a:avLst/>
          </a:prstGeom>
          <a:noFill/>
        </p:spPr>
        <p:txBody>
          <a:bodyPr wrap="square">
            <a:spAutoFit/>
          </a:bodyPr>
          <a:lstStyle/>
          <a:p>
            <a:r>
              <a:rPr lang="en-US" sz="4400" dirty="0"/>
              <a:t>Which cube face is correct.</a:t>
            </a:r>
            <a:endParaRPr lang="en-IN" sz="4400" dirty="0"/>
          </a:p>
        </p:txBody>
      </p:sp>
      <p:pic>
        <p:nvPicPr>
          <p:cNvPr id="8" name="Picture 7">
            <a:extLst>
              <a:ext uri="{FF2B5EF4-FFF2-40B4-BE49-F238E27FC236}">
                <a16:creationId xmlns:a16="http://schemas.microsoft.com/office/drawing/2014/main" xmlns="" id="{BFC7A9A9-914A-417A-A571-826FDE7357E0}"/>
              </a:ext>
            </a:extLst>
          </p:cNvPr>
          <p:cNvPicPr>
            <a:picLocks noChangeAspect="1"/>
          </p:cNvPicPr>
          <p:nvPr/>
        </p:nvPicPr>
        <p:blipFill>
          <a:blip r:embed="rId3" cstate="print"/>
          <a:stretch>
            <a:fillRect/>
          </a:stretch>
        </p:blipFill>
        <p:spPr>
          <a:xfrm>
            <a:off x="497304" y="1309687"/>
            <a:ext cx="11020927" cy="4238625"/>
          </a:xfrm>
          <a:prstGeom prst="rect">
            <a:avLst/>
          </a:prstGeom>
        </p:spPr>
      </p:pic>
    </p:spTree>
    <p:extLst>
      <p:ext uri="{BB962C8B-B14F-4D97-AF65-F5344CB8AC3E}">
        <p14:creationId xmlns:p14="http://schemas.microsoft.com/office/powerpoint/2010/main" xmlns="" val="64791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A674CF9-F5B6-4AA9-89A8-BF4478347D26}"/>
              </a:ext>
            </a:extLst>
          </p:cNvPr>
          <p:cNvPicPr>
            <a:picLocks noChangeAspect="1"/>
          </p:cNvPicPr>
          <p:nvPr/>
        </p:nvPicPr>
        <p:blipFill>
          <a:blip r:embed="rId3" cstate="print"/>
          <a:stretch>
            <a:fillRect/>
          </a:stretch>
        </p:blipFill>
        <p:spPr>
          <a:xfrm>
            <a:off x="0" y="348915"/>
            <a:ext cx="6160169" cy="6160169"/>
          </a:xfrm>
          <a:prstGeom prst="rect">
            <a:avLst/>
          </a:prstGeom>
        </p:spPr>
      </p:pic>
      <p:sp>
        <p:nvSpPr>
          <p:cNvPr id="6" name="TextBox 5">
            <a:extLst>
              <a:ext uri="{FF2B5EF4-FFF2-40B4-BE49-F238E27FC236}">
                <a16:creationId xmlns:a16="http://schemas.microsoft.com/office/drawing/2014/main" xmlns="" id="{0F43B7A8-2D95-48BB-82D6-99C20D73E219}"/>
              </a:ext>
            </a:extLst>
          </p:cNvPr>
          <p:cNvSpPr txBox="1"/>
          <p:nvPr/>
        </p:nvSpPr>
        <p:spPr>
          <a:xfrm>
            <a:off x="6160169" y="478940"/>
            <a:ext cx="5342020" cy="2062103"/>
          </a:xfrm>
          <a:prstGeom prst="rect">
            <a:avLst/>
          </a:prstGeom>
          <a:noFill/>
        </p:spPr>
        <p:txBody>
          <a:bodyPr wrap="square">
            <a:spAutoFit/>
          </a:bodyPr>
          <a:lstStyle/>
          <a:p>
            <a:r>
              <a:rPr lang="en-US" sz="3200" b="0" i="0" dirty="0">
                <a:solidFill>
                  <a:srgbClr val="343434"/>
                </a:solidFill>
                <a:effectLst/>
                <a:latin typeface="Lato" panose="020F0502020204030203" pitchFamily="34" charset="0"/>
              </a:rPr>
              <a:t>In how many minimum numbers of steps you can move the red ball to the hole.</a:t>
            </a:r>
            <a:endParaRPr lang="en-IN" sz="3200" dirty="0"/>
          </a:p>
        </p:txBody>
      </p:sp>
      <p:sp>
        <p:nvSpPr>
          <p:cNvPr id="7" name="Title 6">
            <a:extLst>
              <a:ext uri="{FF2B5EF4-FFF2-40B4-BE49-F238E27FC236}">
                <a16:creationId xmlns:a16="http://schemas.microsoft.com/office/drawing/2014/main" xmlns="" id="{EB02BD96-8285-40AC-9308-863FADEB624B}"/>
              </a:ext>
            </a:extLst>
          </p:cNvPr>
          <p:cNvSpPr>
            <a:spLocks noGrp="1"/>
          </p:cNvSpPr>
          <p:nvPr>
            <p:ph type="title"/>
          </p:nvPr>
        </p:nvSpPr>
        <p:spPr>
          <a:xfrm>
            <a:off x="6336630" y="2541043"/>
            <a:ext cx="4375485" cy="3838017"/>
          </a:xfrm>
        </p:spPr>
        <p:txBody>
          <a:bodyPr/>
          <a:lstStyle/>
          <a:p>
            <a:r>
              <a:rPr lang="en-US" dirty="0"/>
              <a:t>A) 3 steps</a:t>
            </a:r>
            <a:br>
              <a:rPr lang="en-US" dirty="0"/>
            </a:br>
            <a:r>
              <a:rPr lang="en-US" dirty="0"/>
              <a:t>B) 4 steps</a:t>
            </a:r>
            <a:br>
              <a:rPr lang="en-US" dirty="0"/>
            </a:br>
            <a:r>
              <a:rPr lang="en-US" dirty="0"/>
              <a:t>C) 6 steps</a:t>
            </a:r>
            <a:br>
              <a:rPr lang="en-US" dirty="0"/>
            </a:br>
            <a:r>
              <a:rPr lang="en-US" dirty="0"/>
              <a:t>D) 8 steps</a:t>
            </a:r>
            <a:endParaRPr lang="en-IN" dirty="0"/>
          </a:p>
        </p:txBody>
      </p:sp>
    </p:spTree>
    <p:extLst>
      <p:ext uri="{BB962C8B-B14F-4D97-AF65-F5344CB8AC3E}">
        <p14:creationId xmlns:p14="http://schemas.microsoft.com/office/powerpoint/2010/main" xmlns="" val="325842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62FCC41-2C6A-4660-B0DC-1434E502824A}"/>
              </a:ext>
            </a:extLst>
          </p:cNvPr>
          <p:cNvPicPr>
            <a:picLocks noChangeAspect="1"/>
          </p:cNvPicPr>
          <p:nvPr/>
        </p:nvPicPr>
        <p:blipFill>
          <a:blip r:embed="rId3" cstate="print"/>
          <a:stretch>
            <a:fillRect/>
          </a:stretch>
        </p:blipFill>
        <p:spPr>
          <a:xfrm>
            <a:off x="0" y="0"/>
            <a:ext cx="5573629" cy="6857999"/>
          </a:xfrm>
          <a:prstGeom prst="rect">
            <a:avLst/>
          </a:prstGeom>
        </p:spPr>
      </p:pic>
      <p:sp>
        <p:nvSpPr>
          <p:cNvPr id="5" name="Title 4">
            <a:extLst>
              <a:ext uri="{FF2B5EF4-FFF2-40B4-BE49-F238E27FC236}">
                <a16:creationId xmlns:a16="http://schemas.microsoft.com/office/drawing/2014/main" xmlns="" id="{22DD9281-EBC7-4205-892B-D2EE98E1BAA1}"/>
              </a:ext>
            </a:extLst>
          </p:cNvPr>
          <p:cNvSpPr>
            <a:spLocks noGrp="1"/>
          </p:cNvSpPr>
          <p:nvPr>
            <p:ph type="title"/>
          </p:nvPr>
        </p:nvSpPr>
        <p:spPr>
          <a:xfrm>
            <a:off x="5780170" y="365125"/>
            <a:ext cx="5573630" cy="5377949"/>
          </a:xfrm>
        </p:spPr>
        <p:txBody>
          <a:bodyPr/>
          <a:lstStyle/>
          <a:p>
            <a:r>
              <a:rPr lang="en-IN" b="0" i="0" dirty="0">
                <a:solidFill>
                  <a:srgbClr val="343434"/>
                </a:solidFill>
                <a:effectLst/>
                <a:latin typeface="Lato" panose="020F0502020204030203" pitchFamily="34" charset="0"/>
              </a:rPr>
              <a:t>Solve the following equation</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A) 3,5,2</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B) 3,4,1</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C) 3,6,2 </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D) 2,5,3</a:t>
            </a:r>
            <a:br>
              <a:rPr lang="en-IN" b="0" i="0" dirty="0">
                <a:solidFill>
                  <a:srgbClr val="343434"/>
                </a:solidFill>
                <a:effectLst/>
                <a:latin typeface="Lato" panose="020F0502020204030203" pitchFamily="34" charset="0"/>
              </a:rPr>
            </a:br>
            <a:endParaRPr lang="en-IN" dirty="0"/>
          </a:p>
        </p:txBody>
      </p:sp>
    </p:spTree>
    <p:extLst>
      <p:ext uri="{BB962C8B-B14F-4D97-AF65-F5344CB8AC3E}">
        <p14:creationId xmlns:p14="http://schemas.microsoft.com/office/powerpoint/2010/main" xmlns="" val="79259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D9EAB-6CEB-4664-BE07-793C3AF1EFAB}"/>
              </a:ext>
            </a:extLst>
          </p:cNvPr>
          <p:cNvSpPr>
            <a:spLocks noGrp="1"/>
          </p:cNvSpPr>
          <p:nvPr>
            <p:ph type="title"/>
          </p:nvPr>
        </p:nvSpPr>
        <p:spPr>
          <a:xfrm>
            <a:off x="6534150" y="1"/>
            <a:ext cx="5657850" cy="7029450"/>
          </a:xfrm>
        </p:spPr>
        <p:txBody>
          <a:bodyPr/>
          <a:lstStyle/>
          <a:p>
            <a:r>
              <a:rPr lang="en-IN" b="0" i="0" dirty="0">
                <a:solidFill>
                  <a:srgbClr val="343434"/>
                </a:solidFill>
                <a:effectLst/>
                <a:latin typeface="Lato" panose="020F0502020204030203" pitchFamily="34" charset="0"/>
              </a:rPr>
              <a:t>Solve the following equation</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A) 4,8,1</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B) 3,8,2</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C) 2,4,8</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D) 3,8,4</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
            </a:r>
            <a:br>
              <a:rPr lang="en-IN" b="0" i="0" dirty="0">
                <a:solidFill>
                  <a:srgbClr val="343434"/>
                </a:solidFill>
                <a:effectLst/>
                <a:latin typeface="Lato" panose="020F0502020204030203" pitchFamily="34" charset="0"/>
              </a:rPr>
            </a:br>
            <a:r>
              <a:rPr lang="en-IN" b="0" i="0" dirty="0">
                <a:solidFill>
                  <a:srgbClr val="343434"/>
                </a:solidFill>
                <a:effectLst/>
                <a:latin typeface="Lato" panose="020F0502020204030203" pitchFamily="34" charset="0"/>
              </a:rPr>
              <a:t/>
            </a:r>
            <a:br>
              <a:rPr lang="en-IN" b="0" i="0" dirty="0">
                <a:solidFill>
                  <a:srgbClr val="343434"/>
                </a:solidFill>
                <a:effectLst/>
                <a:latin typeface="Lato" panose="020F0502020204030203" pitchFamily="34" charset="0"/>
              </a:rPr>
            </a:br>
            <a:endParaRPr lang="en-IN" dirty="0"/>
          </a:p>
        </p:txBody>
      </p:sp>
      <p:pic>
        <p:nvPicPr>
          <p:cNvPr id="4" name="Picture 3">
            <a:extLst>
              <a:ext uri="{FF2B5EF4-FFF2-40B4-BE49-F238E27FC236}">
                <a16:creationId xmlns:a16="http://schemas.microsoft.com/office/drawing/2014/main" xmlns="" id="{3B90A106-6694-427A-A23C-F0FB1036945B}"/>
              </a:ext>
            </a:extLst>
          </p:cNvPr>
          <p:cNvPicPr>
            <a:picLocks noChangeAspect="1"/>
          </p:cNvPicPr>
          <p:nvPr/>
        </p:nvPicPr>
        <p:blipFill>
          <a:blip r:embed="rId3" cstate="print"/>
          <a:stretch>
            <a:fillRect/>
          </a:stretch>
        </p:blipFill>
        <p:spPr>
          <a:xfrm>
            <a:off x="0" y="0"/>
            <a:ext cx="6096000" cy="6858000"/>
          </a:xfrm>
          <a:prstGeom prst="rect">
            <a:avLst/>
          </a:prstGeom>
        </p:spPr>
      </p:pic>
    </p:spTree>
    <p:extLst>
      <p:ext uri="{BB962C8B-B14F-4D97-AF65-F5344CB8AC3E}">
        <p14:creationId xmlns:p14="http://schemas.microsoft.com/office/powerpoint/2010/main" xmlns="" val="368442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6BCCDA6-BAC9-40DB-B984-2C0A8DAB4533}"/>
              </a:ext>
            </a:extLst>
          </p:cNvPr>
          <p:cNvSpPr txBox="1"/>
          <p:nvPr/>
        </p:nvSpPr>
        <p:spPr>
          <a:xfrm>
            <a:off x="475084" y="89619"/>
            <a:ext cx="10439400" cy="954107"/>
          </a:xfrm>
          <a:prstGeom prst="rect">
            <a:avLst/>
          </a:prstGeom>
          <a:noFill/>
        </p:spPr>
        <p:txBody>
          <a:bodyPr wrap="square">
            <a:spAutoFit/>
          </a:bodyPr>
          <a:lstStyle/>
          <a:p>
            <a:r>
              <a:rPr lang="en-US" sz="2800" b="0" i="0" dirty="0">
                <a:solidFill>
                  <a:srgbClr val="000000"/>
                </a:solidFill>
                <a:effectLst/>
                <a:latin typeface="arial" panose="020B0604020202020204" pitchFamily="34" charset="0"/>
              </a:rPr>
              <a:t>Identify the pattern in which the question grids are </a:t>
            </a:r>
            <a:r>
              <a:rPr lang="en-US" sz="2800" b="0" i="0" dirty="0" err="1">
                <a:solidFill>
                  <a:srgbClr val="000000"/>
                </a:solidFill>
                <a:effectLst/>
                <a:latin typeface="arial" panose="020B0604020202020204" pitchFamily="34" charset="0"/>
              </a:rPr>
              <a:t>coloured</a:t>
            </a:r>
            <a:r>
              <a:rPr lang="en-US" sz="2800" b="0" i="0" dirty="0">
                <a:solidFill>
                  <a:srgbClr val="000000"/>
                </a:solidFill>
                <a:effectLst/>
                <a:latin typeface="arial" panose="020B0604020202020204" pitchFamily="34" charset="0"/>
              </a:rPr>
              <a:t> and following the same pattern </a:t>
            </a:r>
            <a:r>
              <a:rPr lang="en-US" sz="2800" b="0" i="0" dirty="0" err="1">
                <a:solidFill>
                  <a:srgbClr val="000000"/>
                </a:solidFill>
                <a:effectLst/>
                <a:latin typeface="arial" panose="020B0604020202020204" pitchFamily="34" charset="0"/>
              </a:rPr>
              <a:t>colour</a:t>
            </a:r>
            <a:r>
              <a:rPr lang="en-US" sz="2800" b="0" i="0" dirty="0">
                <a:solidFill>
                  <a:srgbClr val="000000"/>
                </a:solidFill>
                <a:effectLst/>
                <a:latin typeface="arial" panose="020B0604020202020204" pitchFamily="34" charset="0"/>
              </a:rPr>
              <a:t> the given grids.</a:t>
            </a:r>
            <a:endParaRPr lang="en-IN" sz="2800" dirty="0"/>
          </a:p>
        </p:txBody>
      </p:sp>
      <p:pic>
        <p:nvPicPr>
          <p:cNvPr id="6" name="Picture 5">
            <a:extLst>
              <a:ext uri="{FF2B5EF4-FFF2-40B4-BE49-F238E27FC236}">
                <a16:creationId xmlns:a16="http://schemas.microsoft.com/office/drawing/2014/main" xmlns="" id="{E95B07A2-4311-44EE-B7FD-9309D9B971E6}"/>
              </a:ext>
            </a:extLst>
          </p:cNvPr>
          <p:cNvPicPr>
            <a:picLocks noChangeAspect="1"/>
          </p:cNvPicPr>
          <p:nvPr/>
        </p:nvPicPr>
        <p:blipFill>
          <a:blip r:embed="rId3" cstate="print"/>
          <a:stretch>
            <a:fillRect/>
          </a:stretch>
        </p:blipFill>
        <p:spPr>
          <a:xfrm>
            <a:off x="2854390" y="1043726"/>
            <a:ext cx="6158981" cy="5724655"/>
          </a:xfrm>
          <a:prstGeom prst="rect">
            <a:avLst/>
          </a:prstGeom>
        </p:spPr>
      </p:pic>
    </p:spTree>
    <p:extLst>
      <p:ext uri="{BB962C8B-B14F-4D97-AF65-F5344CB8AC3E}">
        <p14:creationId xmlns:p14="http://schemas.microsoft.com/office/powerpoint/2010/main" xmlns="" val="18797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4E05B-D71E-46FB-A698-63117A6A303B}"/>
              </a:ext>
            </a:extLst>
          </p:cNvPr>
          <p:cNvSpPr>
            <a:spLocks noGrp="1"/>
          </p:cNvSpPr>
          <p:nvPr>
            <p:ph type="title"/>
          </p:nvPr>
        </p:nvSpPr>
        <p:spPr>
          <a:xfrm>
            <a:off x="1419225" y="5945498"/>
            <a:ext cx="4286250" cy="662782"/>
          </a:xfrm>
        </p:spPr>
        <p:txBody>
          <a:bodyPr>
            <a:normAutofit fontScale="90000"/>
          </a:bodyPr>
          <a:lstStyle/>
          <a:p>
            <a:r>
              <a:rPr lang="en-US" dirty="0"/>
              <a:t>   A     B    C     D    E</a:t>
            </a:r>
            <a:endParaRPr lang="en-IN" dirty="0"/>
          </a:p>
        </p:txBody>
      </p:sp>
      <p:sp>
        <p:nvSpPr>
          <p:cNvPr id="4" name="TextBox 3">
            <a:extLst>
              <a:ext uri="{FF2B5EF4-FFF2-40B4-BE49-F238E27FC236}">
                <a16:creationId xmlns:a16="http://schemas.microsoft.com/office/drawing/2014/main" xmlns="" id="{01C0288F-0042-47D2-90A6-BE14F8DCF5D8}"/>
              </a:ext>
            </a:extLst>
          </p:cNvPr>
          <p:cNvSpPr txBox="1"/>
          <p:nvPr/>
        </p:nvSpPr>
        <p:spPr>
          <a:xfrm>
            <a:off x="0" y="72737"/>
            <a:ext cx="8629650" cy="584775"/>
          </a:xfrm>
          <a:prstGeom prst="rect">
            <a:avLst/>
          </a:prstGeom>
          <a:noFill/>
        </p:spPr>
        <p:txBody>
          <a:bodyPr wrap="square">
            <a:spAutoFit/>
          </a:bodyPr>
          <a:lstStyle/>
          <a:p>
            <a:r>
              <a:rPr lang="en-US" sz="3200" b="0" i="0" dirty="0">
                <a:solidFill>
                  <a:srgbClr val="000000"/>
                </a:solidFill>
                <a:effectLst/>
                <a:latin typeface="arial" panose="020B0604020202020204" pitchFamily="34" charset="0"/>
              </a:rPr>
              <a:t>Please choose the correct option.</a:t>
            </a:r>
            <a:endParaRPr lang="en-IN" sz="3200" dirty="0"/>
          </a:p>
        </p:txBody>
      </p:sp>
      <p:pic>
        <p:nvPicPr>
          <p:cNvPr id="6" name="Picture 5">
            <a:extLst>
              <a:ext uri="{FF2B5EF4-FFF2-40B4-BE49-F238E27FC236}">
                <a16:creationId xmlns:a16="http://schemas.microsoft.com/office/drawing/2014/main" xmlns="" id="{12C94128-B208-4358-9F69-BCE2C6BE27FF}"/>
              </a:ext>
            </a:extLst>
          </p:cNvPr>
          <p:cNvPicPr>
            <a:picLocks noChangeAspect="1"/>
          </p:cNvPicPr>
          <p:nvPr/>
        </p:nvPicPr>
        <p:blipFill>
          <a:blip r:embed="rId3" cstate="print"/>
          <a:stretch>
            <a:fillRect/>
          </a:stretch>
        </p:blipFill>
        <p:spPr>
          <a:xfrm>
            <a:off x="1419225" y="657512"/>
            <a:ext cx="4286250" cy="5365992"/>
          </a:xfrm>
          <a:prstGeom prst="rect">
            <a:avLst/>
          </a:prstGeom>
        </p:spPr>
      </p:pic>
    </p:spTree>
    <p:extLst>
      <p:ext uri="{BB962C8B-B14F-4D97-AF65-F5344CB8AC3E}">
        <p14:creationId xmlns:p14="http://schemas.microsoft.com/office/powerpoint/2010/main" xmlns="" val="87450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492</Words>
  <Application>Microsoft Office PowerPoint</Application>
  <PresentationFormat>Custom</PresentationFormat>
  <Paragraphs>85</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B       C       D      E        F       G      H       I</vt:lpstr>
      <vt:lpstr>Slide 2</vt:lpstr>
      <vt:lpstr>Slide 3</vt:lpstr>
      <vt:lpstr>Slide 4</vt:lpstr>
      <vt:lpstr>A) 3 steps B) 4 steps C) 6 steps D) 8 steps</vt:lpstr>
      <vt:lpstr>Solve the following equation  A) 3,5,2 B) 3,4,1 C) 3,6,2  D) 2,5,3 </vt:lpstr>
      <vt:lpstr>Solve the following equation  A) 4,8,1 B) 3,8,2 C) 2,4,8 D) 3,8,4   </vt:lpstr>
      <vt:lpstr>Slide 8</vt:lpstr>
      <vt:lpstr>   A     B    C     D    E</vt:lpstr>
      <vt:lpstr>Slide 10</vt:lpstr>
      <vt:lpstr>Slide 11</vt:lpstr>
      <vt:lpstr>     A       B       C       D</vt:lpstr>
      <vt:lpstr>A) 7 steps B) 5 steps C) 8 steps D) 3 steps</vt:lpstr>
      <vt:lpstr>Slide 14</vt:lpstr>
      <vt:lpstr>Slide 15</vt:lpstr>
      <vt:lpstr>Slide 16</vt:lpstr>
      <vt:lpstr>Slide 17</vt:lpstr>
      <vt:lpstr>Slide 18</vt:lpstr>
      <vt:lpstr>Slide 19</vt:lpstr>
      <vt:lpstr>a) 2314 b) 4132 c) 4312</vt:lpstr>
      <vt:lpstr> Which of the given shapes would complete the sequence? </vt:lpstr>
      <vt:lpstr>Which of the given shapes fits the pattern in the sample images? </vt:lpstr>
      <vt:lpstr>Slide 23</vt:lpstr>
      <vt:lpstr>Identify the odd one out </vt:lpstr>
      <vt:lpstr> Identify the missing square </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       C       D      E        F       G      H       I</dc:title>
  <dc:creator>Once More Filmers</dc:creator>
  <cp:lastModifiedBy>Ricky Nandra</cp:lastModifiedBy>
  <cp:revision>4</cp:revision>
  <dcterms:created xsi:type="dcterms:W3CDTF">2021-07-26T07:30:02Z</dcterms:created>
  <dcterms:modified xsi:type="dcterms:W3CDTF">2021-07-26T15:30:22Z</dcterms:modified>
</cp:coreProperties>
</file>