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7" r:id="rId2"/>
    <p:sldId id="288" r:id="rId3"/>
    <p:sldId id="29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320" r:id="rId13"/>
    <p:sldId id="321" r:id="rId14"/>
    <p:sldId id="291" r:id="rId15"/>
    <p:sldId id="292" r:id="rId16"/>
    <p:sldId id="293" r:id="rId17"/>
    <p:sldId id="294" r:id="rId18"/>
    <p:sldId id="322" r:id="rId19"/>
    <p:sldId id="323" r:id="rId20"/>
    <p:sldId id="324" r:id="rId21"/>
    <p:sldId id="295" r:id="rId22"/>
    <p:sldId id="304" r:id="rId23"/>
    <p:sldId id="296" r:id="rId24"/>
    <p:sldId id="299" r:id="rId25"/>
    <p:sldId id="297" r:id="rId26"/>
    <p:sldId id="298" r:id="rId27"/>
    <p:sldId id="325" r:id="rId28"/>
    <p:sldId id="326" r:id="rId29"/>
    <p:sldId id="327" r:id="rId30"/>
    <p:sldId id="328" r:id="rId31"/>
    <p:sldId id="300" r:id="rId32"/>
    <p:sldId id="301" r:id="rId33"/>
    <p:sldId id="302" r:id="rId34"/>
    <p:sldId id="289" r:id="rId35"/>
    <p:sldId id="303" r:id="rId36"/>
    <p:sldId id="305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3F390-9C3A-4EC1-9D40-87ACE010CF37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E3FBD-DED3-4387-8943-E070F72B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  <a:r>
              <a:rPr lang="en-US" baseline="0" dirty="0" smtClean="0"/>
              <a:t>  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5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3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49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5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, all other</a:t>
            </a:r>
            <a:r>
              <a:rPr lang="en-US" baseline="0" dirty="0" smtClean="0"/>
              <a:t> are divided into equal parts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1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25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81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55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8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54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0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1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1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6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6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65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E3FBD-DED3-4387-8943-E070F72B040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2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0A8B6-DCD8-444B-8F21-C3C3C91D4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7D9098-DEEB-4895-8FE1-CDFE343F3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CA45A9-51E5-4DE8-BE3A-7E4D8E8C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F7FDE2-5346-40B1-8065-6AA36325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757717-230A-426C-8ABD-9E2F3FCD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3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8C67C-A042-485B-BCC0-AD0AE75F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6010AD-013F-4B95-89E5-A18D2BC2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338712-8195-4B74-83F0-B011BC55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6FF41C-8860-412A-9F30-12722D47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29851A-C7EB-484A-8DD7-AD109218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307882-79D0-472D-AFA1-BF9C4B060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8CC3A-F6BC-4820-A9A0-0D474BD74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8D771-4063-4B1B-99A9-DB22DB7B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87AAC5-CCFB-4753-9D54-E664EBBE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0E7164-B4C6-4337-83F8-55A3E9C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868D2-0D37-49B9-AB9B-0606E38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3BD42-867D-44FC-B3C6-5B607F4A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33842-3303-45DA-A40E-07A2A0DF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7A6490-CE2A-4C55-889A-3150C16D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DC44F-81DF-4575-84DF-2D1AC74A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302C8D-992A-449A-9C10-1E85E3E9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A45A90-7D02-45EF-BA3B-1C467069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AC38DA-520D-4BD7-8A49-D7D70C2C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0986F9-8CBE-4AF7-82B8-D6D6E737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1F079-ABCC-4B5B-B615-EDC8FB04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3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89A57A-0E20-4A05-883F-578C389A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014F07-E288-4AEA-B1D4-8A8DDBE92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EDA46E-464B-4618-98C8-673B2433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C85D78-7812-4349-80D7-DA86FC77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CD0C56-F1B5-4282-9142-FA630EA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AC95E8-B2C6-41EA-92BB-746A1599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CED4B-20A6-46C9-AC0C-B5CA6FF3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EEF7BD-729F-4611-94DA-0BC86080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AB0233-6265-4813-8B39-B68A285B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5B6B3B-3FFD-4EFC-9FA1-78AD80578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B81505-C234-4A2F-B092-DF4152ACC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E393B1-EA66-4712-9E87-4D23E92C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FAE654-286B-4DE0-80B1-FDD1D320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524F8FB-11B2-43C6-8F31-1D6420D8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4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C9B34-C35C-4D5D-878B-0A6E6A25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134B797-333F-41F6-9ACF-69F18BE0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C86125-BD07-42B7-8948-2147AB5D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6E3F28-4C82-4FF7-8974-8C0C65CF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863840F-8118-4AD9-AE1A-F32D8E57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19812C-F8DF-4ACE-B734-46F10FFE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789979-17B6-4A9B-8FDA-AB132DBA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0EEA3-9010-4C3A-B13C-E9AD765A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933AD-BC61-40E6-A40A-BAEF674A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A3EBC2-25CD-4BF7-918F-6F9004CC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D6E9D0-F020-4FF8-9ED2-6DC231F7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482FA0-9E00-4F57-A5C5-F5F300E1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AF8AB8-4143-4258-9665-C259DC30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DCC40-3BB4-4002-9448-7852DDD8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B1A22A-A1EA-4526-86E1-FC3A753E3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00B03B-3E41-4D29-8B4E-44D2F695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8D6FD1-0DFF-4A68-84A9-5BCEC1CA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4BA92A-1D67-4559-9309-1BEAAC6D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6F7196-4B65-461B-A4D3-AA77AF9A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6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E77E14-AC87-454D-AF1E-0131D5E6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9538AE-9307-40E0-9CA7-A6E73D5B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A9EB49-3163-409E-9E9E-48C7A7E38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7234-E708-430C-B126-16A2256E70DA}" type="datetimeFigureOut">
              <a:rPr lang="en-IN" smtClean="0"/>
              <a:t>05-09-2021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43F627-8A04-4FF6-AC64-2856CE0B3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97CBE-038D-4482-BBF5-0203D64C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BB65-F8A2-4F0F-B1BB-73EF5890DF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2726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sz="6600" b="1" dirty="0" smtClean="0">
                <a:solidFill>
                  <a:srgbClr val="FF0000"/>
                </a:solidFill>
              </a:rPr>
              <a:t>Non Verbal Reasoning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4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FC63453-777D-4E23-80CA-684155771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62571"/>
              </p:ext>
            </p:extLst>
          </p:nvPr>
        </p:nvGraphicFramePr>
        <p:xfrm>
          <a:off x="838200" y="309404"/>
          <a:ext cx="10515600" cy="10972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4236762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Select a figure from amongst the Answer Figures which will continue the same series as established by the five Problem Figures.</a:t>
                      </a:r>
                    </a:p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>Problem Figures:                          Answer Figures: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012853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xmlns="" id="{E1072186-0A35-4078-BA7A-84F16DC6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10687"/>
            <a:ext cx="7151332" cy="10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886CC3-A16A-40CC-A347-A3065A24BA41}"/>
              </a:ext>
            </a:extLst>
          </p:cNvPr>
          <p:cNvSpPr txBox="1"/>
          <p:nvPr/>
        </p:nvSpPr>
        <p:spPr>
          <a:xfrm>
            <a:off x="910317" y="2230015"/>
            <a:ext cx="71513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(</a:t>
            </a:r>
            <a:r>
              <a:rPr lang="pt-BR" b="1" dirty="0"/>
              <a:t>A)       (B)        (C)      (D)      (E)            (1)     (2)         (3)       (4)      (5)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A.	1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857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E0BE567-1C26-47CA-B5FF-ED39B1DD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65876"/>
              </p:ext>
            </p:extLst>
          </p:nvPr>
        </p:nvGraphicFramePr>
        <p:xfrm>
          <a:off x="533400" y="252254"/>
          <a:ext cx="10515600" cy="137160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597963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effectLst/>
                          <a:latin typeface="arial" panose="020B0604020202020204" pitchFamily="34" charset="0"/>
                        </a:rPr>
                      </a:br>
                      <a:endParaRPr lang="en-US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en-US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US" b="1" dirty="0" smtClean="0">
                          <a:effectLst/>
                          <a:latin typeface="arial" panose="020B0604020202020204" pitchFamily="34" charset="0"/>
                        </a:rPr>
                        <a:t>         Problem </a:t>
                      </a:r>
                      <a:r>
                        <a:rPr lang="en-US" b="1" dirty="0">
                          <a:effectLst/>
                          <a:latin typeface="arial" panose="020B0604020202020204" pitchFamily="34" charset="0"/>
                        </a:rPr>
                        <a:t>Figures:                          Answer Figures: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1927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F8355F75-B103-450E-8A73-42769A7CF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65027"/>
            <a:ext cx="7095699" cy="87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9691EC-4840-4BF5-BD0B-FB41B83A2F7E}"/>
              </a:ext>
            </a:extLst>
          </p:cNvPr>
          <p:cNvSpPr txBox="1"/>
          <p:nvPr/>
        </p:nvSpPr>
        <p:spPr>
          <a:xfrm>
            <a:off x="533399" y="2202024"/>
            <a:ext cx="73509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arenBoth"/>
            </a:pPr>
            <a:endParaRPr lang="pt-BR" dirty="0" smtClean="0"/>
          </a:p>
          <a:p>
            <a:pPr marL="342900" indent="-342900">
              <a:buAutoNum type="alphaUcParenBoth"/>
            </a:pPr>
            <a:endParaRPr lang="pt-BR" b="1" dirty="0"/>
          </a:p>
          <a:p>
            <a:pPr marL="342900" indent="-342900">
              <a:buAutoNum type="alphaUcParenBoth"/>
            </a:pPr>
            <a:r>
              <a:rPr lang="pt-BR" b="1" dirty="0" smtClean="0"/>
              <a:t>         (</a:t>
            </a:r>
            <a:r>
              <a:rPr lang="pt-BR" b="1" dirty="0"/>
              <a:t>B)        (C)        (D)    </a:t>
            </a:r>
            <a:r>
              <a:rPr lang="pt-BR" b="1" dirty="0" smtClean="0"/>
              <a:t>   </a:t>
            </a:r>
            <a:r>
              <a:rPr lang="pt-BR" b="1" dirty="0"/>
              <a:t>(E)           (1)      (2)        (3)      (4)       (5)</a:t>
            </a:r>
          </a:p>
          <a:p>
            <a:pPr marL="342900" indent="-342900">
              <a:buAutoNum type="alphaUcParenBoth"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A.	1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522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976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3015" y="-768638"/>
            <a:ext cx="865493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Select a figure from amongst the Answer Figures which will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continue the same series as established by the five Problem Figures.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Problem Figures:                          Answer Figures: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(A)     (B)     (C)     (D)     (E)            (1)         (2)     (3)     (4)     (5)</a:t>
            </a:r>
          </a:p>
        </p:txBody>
      </p:sp>
      <p:pic>
        <p:nvPicPr>
          <p:cNvPr id="1026" name="Picture 2" descr="https://www.indiabix.com/_files/images/non-verbal-reasoning/series/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2390064"/>
            <a:ext cx="7738279" cy="1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5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3663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88769"/>
              </p:ext>
            </p:extLst>
          </p:nvPr>
        </p:nvGraphicFramePr>
        <p:xfrm>
          <a:off x="674427" y="723331"/>
          <a:ext cx="10515600" cy="4258102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425810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rial"/>
                        </a:rPr>
                        <a:t/>
                      </a:r>
                      <a:br>
                        <a:rPr lang="en-US" dirty="0">
                          <a:effectLst/>
                          <a:latin typeface="arial"/>
                        </a:rPr>
                      </a:br>
                      <a:r>
                        <a:rPr lang="en-US" b="1" dirty="0">
                          <a:effectLst/>
                          <a:latin typeface="arial"/>
                        </a:rPr>
                        <a:t>Select a figure from amongst the Answer Figures which will continue the same series as established by the five Problem Figures.</a:t>
                      </a:r>
                    </a:p>
                    <a:p>
                      <a:endParaRPr lang="en-US" b="1" dirty="0" smtClean="0">
                        <a:effectLst/>
                        <a:latin typeface="arial"/>
                      </a:endParaRPr>
                    </a:p>
                    <a:p>
                      <a:r>
                        <a:rPr lang="en-US" b="1" dirty="0" smtClean="0">
                          <a:effectLst/>
                          <a:latin typeface="arial"/>
                        </a:rPr>
                        <a:t>                </a:t>
                      </a:r>
                    </a:p>
                    <a:p>
                      <a:endParaRPr lang="en-US" b="1" dirty="0" smtClean="0">
                        <a:effectLst/>
                        <a:latin typeface="arial"/>
                      </a:endParaRPr>
                    </a:p>
                    <a:p>
                      <a:r>
                        <a:rPr lang="en-US" b="1" dirty="0" smtClean="0">
                          <a:effectLst/>
                          <a:latin typeface="arial"/>
                        </a:rPr>
                        <a:t>                 Problem </a:t>
                      </a:r>
                      <a:r>
                        <a:rPr lang="en-US" b="1" dirty="0">
                          <a:effectLst/>
                          <a:latin typeface="arial"/>
                        </a:rPr>
                        <a:t>Figures:                          Answer Figures:</a:t>
                      </a:r>
                    </a:p>
                    <a:p>
                      <a:endParaRPr lang="en-US" dirty="0" smtClean="0">
                        <a:effectLst/>
                        <a:latin typeface="arial"/>
                      </a:endParaRPr>
                    </a:p>
                    <a:p>
                      <a:endParaRPr lang="en-US" dirty="0" smtClean="0">
                        <a:effectLst/>
                        <a:latin typeface="arial"/>
                      </a:endParaRPr>
                    </a:p>
                    <a:p>
                      <a:endParaRPr lang="en-US" dirty="0" smtClean="0">
                        <a:effectLst/>
                        <a:latin typeface="arial"/>
                      </a:endParaRPr>
                    </a:p>
                    <a:p>
                      <a:endParaRPr lang="en-US" dirty="0" smtClean="0">
                        <a:effectLst/>
                        <a:latin typeface="arial"/>
                      </a:endParaRPr>
                    </a:p>
                    <a:p>
                      <a:r>
                        <a:rPr lang="en-US" dirty="0">
                          <a:effectLst/>
                          <a:latin typeface="arial"/>
                        </a:rPr>
                        <a:t>  </a:t>
                      </a:r>
                      <a:r>
                        <a:rPr lang="en-US" dirty="0" smtClean="0">
                          <a:effectLst/>
                          <a:latin typeface="arial"/>
                        </a:rPr>
                        <a:t>       </a:t>
                      </a:r>
                      <a:r>
                        <a:rPr lang="en-US" b="1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en-US" b="1" dirty="0">
                          <a:effectLst/>
                          <a:latin typeface="arial"/>
                        </a:rPr>
                        <a:t>A)     (B)     </a:t>
                      </a:r>
                      <a:r>
                        <a:rPr lang="en-US" b="1" dirty="0" smtClean="0">
                          <a:effectLst/>
                          <a:latin typeface="arial"/>
                        </a:rPr>
                        <a:t>  (</a:t>
                      </a:r>
                      <a:r>
                        <a:rPr lang="en-US" b="1" dirty="0">
                          <a:effectLst/>
                          <a:latin typeface="arial"/>
                        </a:rPr>
                        <a:t>C)     (D)   </a:t>
                      </a:r>
                      <a:r>
                        <a:rPr lang="en-US" b="1" dirty="0" smtClean="0">
                          <a:effectLst/>
                          <a:latin typeface="arial"/>
                        </a:rPr>
                        <a:t>  </a:t>
                      </a:r>
                      <a:r>
                        <a:rPr lang="en-US" b="1" dirty="0">
                          <a:effectLst/>
                          <a:latin typeface="arial"/>
                        </a:rPr>
                        <a:t>  (E) </a:t>
                      </a:r>
                      <a:r>
                        <a:rPr lang="en-US" b="1" dirty="0" smtClean="0">
                          <a:effectLst/>
                          <a:latin typeface="arial"/>
                        </a:rPr>
                        <a:t>    </a:t>
                      </a:r>
                      <a:r>
                        <a:rPr lang="en-US" b="1" dirty="0">
                          <a:effectLst/>
                          <a:latin typeface="arial"/>
                        </a:rPr>
                        <a:t>      (1)     (2)    </a:t>
                      </a:r>
                      <a:r>
                        <a:rPr lang="en-US" b="1" dirty="0" smtClean="0">
                          <a:effectLst/>
                          <a:latin typeface="arial"/>
                        </a:rPr>
                        <a:t>     </a:t>
                      </a:r>
                      <a:r>
                        <a:rPr lang="en-US" b="1" dirty="0">
                          <a:effectLst/>
                          <a:latin typeface="arial"/>
                        </a:rPr>
                        <a:t>(3)     (4)     (5)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49" name="Picture 1" descr="https://www.indiabix.com/_files/images/non-verbal-reasoning/series/7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04" y="2838733"/>
            <a:ext cx="7369792" cy="7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2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2. Classifications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15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Choose </a:t>
            </a:r>
            <a:r>
              <a:rPr lang="en-US" b="1" dirty="0"/>
              <a:t>the figure which is different from the rest.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/>
              <a:t> 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A.	1</a:t>
            </a:r>
            <a:br>
              <a:rPr lang="en-US" sz="3600" b="1" dirty="0"/>
            </a:br>
            <a:r>
              <a:rPr lang="en-US" sz="3600" b="1" dirty="0"/>
              <a:t>B.	2</a:t>
            </a:r>
            <a:br>
              <a:rPr lang="en-US" sz="3600" b="1" dirty="0"/>
            </a:br>
            <a:r>
              <a:rPr lang="en-US" sz="3600" b="1" dirty="0"/>
              <a:t>C.	3</a:t>
            </a:r>
            <a:br>
              <a:rPr lang="en-US" sz="3600" b="1" dirty="0"/>
            </a:br>
            <a:r>
              <a:rPr lang="en-US" sz="3600" b="1" dirty="0"/>
              <a:t>D.	4</a:t>
            </a:r>
            <a:br>
              <a:rPr lang="en-US" sz="3600" b="1" dirty="0"/>
            </a:br>
            <a:r>
              <a:rPr lang="en-US" sz="3600" b="1" dirty="0"/>
              <a:t>E.	5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9" y="1883390"/>
            <a:ext cx="5554638" cy="94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82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7185"/>
          </a:xfrm>
        </p:spPr>
        <p:txBody>
          <a:bodyPr>
            <a:normAutofit/>
          </a:bodyPr>
          <a:lstStyle/>
          <a:p>
            <a:r>
              <a:rPr lang="en-US" sz="2800" b="1" dirty="0"/>
              <a:t>Choose the figure which is different from the rest.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</a:t>
            </a:r>
            <a:r>
              <a:rPr lang="en-US" sz="2800" b="1" dirty="0"/>
              <a:t>.	1</a:t>
            </a:r>
            <a:br>
              <a:rPr lang="en-US" sz="2800" b="1" dirty="0"/>
            </a:br>
            <a:r>
              <a:rPr lang="en-US" sz="2800" b="1" dirty="0"/>
              <a:t>B.	2</a:t>
            </a:r>
            <a:br>
              <a:rPr lang="en-US" sz="2800" b="1" dirty="0"/>
            </a:br>
            <a:r>
              <a:rPr lang="en-US" sz="2800" b="1" dirty="0"/>
              <a:t>C.	3</a:t>
            </a:r>
            <a:br>
              <a:rPr lang="en-US" sz="2800" b="1" dirty="0"/>
            </a:br>
            <a:r>
              <a:rPr lang="en-US" sz="2800" b="1" dirty="0"/>
              <a:t>D.	4</a:t>
            </a:r>
            <a:br>
              <a:rPr lang="en-US" sz="2800" b="1" dirty="0"/>
            </a:br>
            <a:r>
              <a:rPr lang="en-US" sz="2800" b="1" dirty="0"/>
              <a:t>E.	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26" y="1907630"/>
            <a:ext cx="5104262" cy="104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02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299"/>
          </a:xfrm>
        </p:spPr>
        <p:txBody>
          <a:bodyPr>
            <a:normAutofit/>
          </a:bodyPr>
          <a:lstStyle/>
          <a:p>
            <a:r>
              <a:rPr lang="en-US" sz="2800" b="1" dirty="0"/>
              <a:t>Choose the figure which is different from the rest.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</a:t>
            </a:r>
            <a:r>
              <a:rPr lang="en-US" sz="2800" b="1" dirty="0"/>
              <a:t>.	1</a:t>
            </a:r>
            <a:br>
              <a:rPr lang="en-US" sz="2800" b="1" dirty="0"/>
            </a:br>
            <a:r>
              <a:rPr lang="en-US" sz="2800" b="1" dirty="0"/>
              <a:t>B.	2</a:t>
            </a:r>
            <a:br>
              <a:rPr lang="en-US" sz="2800" b="1" dirty="0"/>
            </a:br>
            <a:r>
              <a:rPr lang="en-US" sz="2800" b="1" dirty="0"/>
              <a:t>C.	3</a:t>
            </a:r>
            <a:br>
              <a:rPr lang="en-US" sz="2800" b="1" dirty="0"/>
            </a:br>
            <a:r>
              <a:rPr lang="en-US" sz="2800" b="1" dirty="0"/>
              <a:t>D.	4</a:t>
            </a:r>
            <a:br>
              <a:rPr lang="en-US" sz="2800" b="1" dirty="0"/>
            </a:br>
            <a:r>
              <a:rPr lang="en-US" sz="2800" b="1" dirty="0"/>
              <a:t>E.	5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7" y="1555845"/>
            <a:ext cx="5882185" cy="126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9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803663"/>
          </a:xfrm>
        </p:spPr>
        <p:txBody>
          <a:bodyPr/>
          <a:lstStyle/>
          <a:p>
            <a:r>
              <a:rPr lang="en-US" dirty="0"/>
              <a:t>Choose the figure which is different from the rest.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(1)     (2)     (3)     (4)     (5</a:t>
            </a:r>
            <a:r>
              <a:rPr lang="en-US" dirty="0" smtClean="0"/>
              <a:t>)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9" y="2556679"/>
            <a:ext cx="7260608" cy="277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39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1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5" y="2156345"/>
            <a:ext cx="8802805" cy="290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7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Series completion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2. Classification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3.Water / Mirror images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4. Paper folding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5. Paper cutting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6. Embedded figures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30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9819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43" y="1815153"/>
            <a:ext cx="9362364" cy="214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33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4360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3. Water and Mirror Images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				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4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806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					Same     </a:t>
            </a:r>
            <a:r>
              <a:rPr lang="en-US" b="1" dirty="0">
                <a:solidFill>
                  <a:srgbClr val="FF0000"/>
                </a:solidFill>
              </a:rPr>
              <a:t>/     Reverse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Water Image:   East –</a:t>
            </a:r>
            <a:r>
              <a:rPr lang="en-US" b="1" dirty="0" smtClean="0"/>
              <a:t>West    /    </a:t>
            </a:r>
            <a:r>
              <a:rPr lang="en-US" b="1" dirty="0"/>
              <a:t>North- south</a:t>
            </a:r>
            <a:br>
              <a:rPr lang="en-US" b="1" dirty="0"/>
            </a:br>
            <a:r>
              <a:rPr lang="en-US" b="1" dirty="0"/>
              <a:t>                          Right-Left          </a:t>
            </a:r>
            <a:r>
              <a:rPr lang="en-US" b="1" dirty="0" smtClean="0"/>
              <a:t>   Top- </a:t>
            </a:r>
            <a:r>
              <a:rPr lang="en-US" b="1" dirty="0"/>
              <a:t>bottom</a:t>
            </a:r>
            <a:br>
              <a:rPr lang="en-US" b="1" dirty="0"/>
            </a:br>
            <a:r>
              <a:rPr lang="en-US" b="1" dirty="0"/>
              <a:t>Mirror Image:  North – South/   East – West</a:t>
            </a:r>
            <a:br>
              <a:rPr lang="en-US" b="1" dirty="0"/>
            </a:br>
            <a:r>
              <a:rPr lang="en-US" b="1" dirty="0"/>
              <a:t>                           Top-bottom        Right - Left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43" y="365125"/>
            <a:ext cx="10515600" cy="516221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Choose </a:t>
            </a:r>
            <a:r>
              <a:rPr lang="en-US" sz="2800" b="1" dirty="0"/>
              <a:t>the alternative which is closely resembles the water-image of the given combination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b="1" dirty="0"/>
              <a:t>A.	1</a:t>
            </a:r>
            <a:br>
              <a:rPr lang="en-US" sz="3200" b="1" dirty="0"/>
            </a:br>
            <a:r>
              <a:rPr lang="en-US" sz="3200" b="1" dirty="0"/>
              <a:t>B.	2</a:t>
            </a:r>
            <a:br>
              <a:rPr lang="en-US" sz="3200" b="1" dirty="0"/>
            </a:br>
            <a:r>
              <a:rPr lang="en-US" sz="3200" b="1" dirty="0"/>
              <a:t>C.	3</a:t>
            </a:r>
            <a:br>
              <a:rPr lang="en-US" sz="3200" b="1" dirty="0"/>
            </a:br>
            <a:r>
              <a:rPr lang="en-US" sz="3200" b="1" dirty="0"/>
              <a:t>D.	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2381534"/>
            <a:ext cx="5800299" cy="91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7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4525" y="2274838"/>
            <a:ext cx="80794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Choose the alternative which is closely resembles the water-image of the given combination.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A.	1</a:t>
            </a:r>
          </a:p>
          <a:p>
            <a:r>
              <a:rPr lang="en-US" b="1" dirty="0"/>
              <a:t>B.	2</a:t>
            </a:r>
          </a:p>
          <a:p>
            <a:r>
              <a:rPr lang="en-US" b="1" dirty="0"/>
              <a:t>C.	3</a:t>
            </a:r>
          </a:p>
          <a:p>
            <a:r>
              <a:rPr lang="en-US" b="1" dirty="0"/>
              <a:t>D.	4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28" y="2934269"/>
            <a:ext cx="6430797" cy="89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1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42" y="1348356"/>
            <a:ext cx="9089409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3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0" y="1064525"/>
            <a:ext cx="9103056" cy="427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1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3" y="447011"/>
            <a:ext cx="10515600" cy="5093980"/>
          </a:xfrm>
        </p:spPr>
        <p:txBody>
          <a:bodyPr/>
          <a:lstStyle/>
          <a:p>
            <a:r>
              <a:rPr lang="en-US" dirty="0"/>
              <a:t>Choose the alternative which is closely resembles the water-image of the given combination.</a:t>
            </a:r>
            <a:br>
              <a:rPr lang="en-US" dirty="0"/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4" y="3848668"/>
            <a:ext cx="9771797" cy="24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017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80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0878" y="1631455"/>
            <a:ext cx="11227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Choose the correct mirror image of the given figure (X) from amongst the four alternatives.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           (X)                 (1)          (2)         (3)      (4)</a:t>
            </a:r>
          </a:p>
        </p:txBody>
      </p:sp>
      <p:pic>
        <p:nvPicPr>
          <p:cNvPr id="7170" name="Picture 2" descr="https://www.indiabix.com/_files/images/non-verbal-reasoning/mirror-images/section-2/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27" y="2894747"/>
            <a:ext cx="5127388" cy="14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812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2514" y="1764170"/>
            <a:ext cx="112277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Choose the correct mirror image of the given figure (X) from amongst the four alternatives.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(X)                 (1)          (2)         (3)         (4)</a:t>
            </a:r>
          </a:p>
        </p:txBody>
      </p:sp>
      <p:pic>
        <p:nvPicPr>
          <p:cNvPr id="8194" name="Picture 2" descr="https://www.indiabix.com/_files/images/non-verbal-reasoning/mirror-images/section-2/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3" y="3496102"/>
            <a:ext cx="5452897" cy="163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1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		1.	Series Completion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8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275" y="1686046"/>
            <a:ext cx="112277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Choose the correct mirror image of the given figure (X) from amongst the four alternatives.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              (X)                         (1)          (2)         (3)         (4)</a:t>
            </a:r>
          </a:p>
        </p:txBody>
      </p:sp>
      <p:pic>
        <p:nvPicPr>
          <p:cNvPr id="9218" name="Picture 2" descr="https://www.indiabix.com/_files/images/non-verbal-reasoning/mirror-images/section-2/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8" y="2784143"/>
            <a:ext cx="6591868" cy="9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56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4. Paper folding/ cutting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5299"/>
          </a:xfrm>
        </p:spPr>
        <p:txBody>
          <a:bodyPr>
            <a:normAutofit/>
          </a:bodyPr>
          <a:lstStyle/>
          <a:p>
            <a:r>
              <a:rPr lang="en-US" sz="2800" b="1" dirty="0"/>
              <a:t>Find out from amongst the four alternatives as to how the pattern would appear when the transparent sheet is folded at the dotted line.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  </a:t>
            </a:r>
            <a:br>
              <a:rPr lang="en-US" sz="2800" b="1" dirty="0"/>
            </a:br>
            <a:r>
              <a:rPr lang="en-US" sz="2800" b="1" dirty="0"/>
              <a:t>A.	1</a:t>
            </a:r>
            <a:br>
              <a:rPr lang="en-US" sz="2800" b="1" dirty="0"/>
            </a:br>
            <a:r>
              <a:rPr lang="en-US" sz="2800" b="1" dirty="0"/>
              <a:t>B.	2</a:t>
            </a:r>
            <a:br>
              <a:rPr lang="en-US" sz="2800" b="1" dirty="0"/>
            </a:br>
            <a:r>
              <a:rPr lang="en-US" sz="2800" b="1" dirty="0"/>
              <a:t>C.	3</a:t>
            </a:r>
            <a:br>
              <a:rPr lang="en-US" sz="2800" b="1" dirty="0"/>
            </a:br>
            <a:r>
              <a:rPr lang="en-US" sz="2800" b="1" dirty="0"/>
              <a:t>D.	4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65" y="2290691"/>
            <a:ext cx="566382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0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6809"/>
          </a:xfrm>
        </p:spPr>
        <p:txBody>
          <a:bodyPr>
            <a:normAutofit/>
          </a:bodyPr>
          <a:lstStyle/>
          <a:p>
            <a:r>
              <a:rPr lang="en-US" sz="2800" b="1" dirty="0"/>
              <a:t>Find out from amongst the four alternatives as to how the pattern would appear when the transparent sheet is folded at the dotted line.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A</a:t>
            </a:r>
            <a:r>
              <a:rPr lang="en-US" sz="2800" b="1" dirty="0"/>
              <a:t>.	1</a:t>
            </a:r>
            <a:br>
              <a:rPr lang="en-US" sz="2800" b="1" dirty="0"/>
            </a:br>
            <a:r>
              <a:rPr lang="en-US" sz="2800" b="1" dirty="0"/>
              <a:t>B.	2</a:t>
            </a:r>
            <a:br>
              <a:rPr lang="en-US" sz="2800" b="1" dirty="0"/>
            </a:br>
            <a:r>
              <a:rPr lang="en-US" sz="2800" b="1" dirty="0"/>
              <a:t>C.	3</a:t>
            </a:r>
            <a:br>
              <a:rPr lang="en-US" sz="2800" b="1" dirty="0"/>
            </a:br>
            <a:r>
              <a:rPr lang="en-US" sz="2800" b="1" dirty="0"/>
              <a:t>D.	4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299" y="2060812"/>
            <a:ext cx="5813945" cy="9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8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85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87" name="Picture 3" descr="https://www.indiabix.com/_files/images/non-verbal-reasoning/paper-cutting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2" y="777921"/>
            <a:ext cx="6509982" cy="33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2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7502"/>
          </a:xfrm>
        </p:spPr>
        <p:txBody>
          <a:bodyPr>
            <a:normAutofit/>
          </a:bodyPr>
          <a:lstStyle/>
          <a:p>
            <a:r>
              <a:rPr lang="en-US" sz="2800" b="1" dirty="0"/>
              <a:t>Choose a figure which would most closely resemble the unfolded form of Figure (Z).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A.	1</a:t>
            </a:r>
            <a:br>
              <a:rPr lang="en-US" sz="2800" b="1" dirty="0"/>
            </a:br>
            <a:r>
              <a:rPr lang="en-US" sz="2800" b="1" dirty="0"/>
              <a:t>B.	2</a:t>
            </a:r>
            <a:br>
              <a:rPr lang="en-US" sz="2800" b="1" dirty="0"/>
            </a:br>
            <a:r>
              <a:rPr lang="en-US" sz="2800" b="1" dirty="0"/>
              <a:t>C.	3</a:t>
            </a:r>
            <a:br>
              <a:rPr lang="en-US" sz="2800" b="1" dirty="0"/>
            </a:br>
            <a:r>
              <a:rPr lang="en-US" sz="2800" b="1" dirty="0"/>
              <a:t>D.	4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62" y="1760561"/>
            <a:ext cx="6318913" cy="163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2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/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/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</a:rPr>
              <a:t/>
            </a:r>
            <a:br>
              <a:rPr lang="en-US" sz="6000" b="1" dirty="0" smtClean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/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 smtClean="0">
                <a:solidFill>
                  <a:srgbClr val="FF0000"/>
                </a:solidFill>
              </a:rPr>
              <a:t>	Embedded figures 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2388" y="197037"/>
            <a:ext cx="903481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Find out the alternative figure which contains figure (X) as its part.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   </a:t>
            </a:r>
          </a:p>
        </p:txBody>
      </p:sp>
      <p:pic>
        <p:nvPicPr>
          <p:cNvPr id="2050" name="Picture 2" descr="https://www.indiabix.com/_files/images/non-verbal-reasoning/embedded-images/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38" y="2591357"/>
            <a:ext cx="5158854" cy="122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55560" y="4097740"/>
            <a:ext cx="4936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(X)                (1)       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(2)         (3)       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(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1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2514" y="1225224"/>
            <a:ext cx="98700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Find out the alternative figure which contains figure (X) as its part.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   (X)                (1)         (2)         (3)        (4)</a:t>
            </a:r>
          </a:p>
        </p:txBody>
      </p:sp>
      <p:pic>
        <p:nvPicPr>
          <p:cNvPr id="3074" name="Picture 2" descr="https://www.indiabix.com/_files/images/non-verbal-reasoning/embedded-images/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6" y="2579427"/>
            <a:ext cx="6018663" cy="11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51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7421" y="1719745"/>
            <a:ext cx="115098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Find out the alternative figure which contains figure (X) as its part.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    (X)                (1)         (2)         (3)        (4)</a:t>
            </a:r>
          </a:p>
        </p:txBody>
      </p:sp>
      <p:pic>
        <p:nvPicPr>
          <p:cNvPr id="4098" name="Picture 2" descr="https://www.indiabix.com/_files/images/non-verbal-reasoning/embedded-images/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79" y="3370997"/>
            <a:ext cx="6578221" cy="11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01F97-FE2D-474B-BF75-9809A248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Select </a:t>
            </a:r>
            <a:r>
              <a:rPr lang="en-US" sz="2800" b="1" dirty="0"/>
              <a:t>a figure from amongst the Answer Figures which will continue the same series as established by the five Problem Figures.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6A05B-421B-4F09-A108-86BAE23E757B}"/>
              </a:ext>
            </a:extLst>
          </p:cNvPr>
          <p:cNvSpPr txBox="1"/>
          <p:nvPr/>
        </p:nvSpPr>
        <p:spPr>
          <a:xfrm>
            <a:off x="1676400" y="1690687"/>
            <a:ext cx="781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Figures:                                   Answer Figures:</a:t>
            </a:r>
            <a:endParaRPr lang="en-IN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xmlns="" id="{180B7355-C242-40DC-97C9-6FACAB45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799"/>
            <a:ext cx="7239000" cy="7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60E8B0-5858-4E51-BB1A-01C9795C7BFF}"/>
              </a:ext>
            </a:extLst>
          </p:cNvPr>
          <p:cNvSpPr txBox="1"/>
          <p:nvPr/>
        </p:nvSpPr>
        <p:spPr>
          <a:xfrm>
            <a:off x="1676400" y="2956263"/>
            <a:ext cx="70675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(</a:t>
            </a:r>
            <a:r>
              <a:rPr lang="pt-BR" sz="2400" dirty="0"/>
              <a:t>A)     (B)     (C)     (D)     (E)       (1)     (2)     (3)     (4)     (5)</a:t>
            </a:r>
          </a:p>
          <a:p>
            <a:endParaRPr lang="pt-BR" sz="2400" dirty="0"/>
          </a:p>
          <a:p>
            <a:r>
              <a:rPr lang="pt-BR" sz="2400" dirty="0"/>
              <a:t>A.	1</a:t>
            </a:r>
          </a:p>
          <a:p>
            <a:r>
              <a:rPr lang="pt-BR" sz="2400" dirty="0"/>
              <a:t>B.	2</a:t>
            </a:r>
          </a:p>
          <a:p>
            <a:r>
              <a:rPr lang="pt-BR" sz="2400" dirty="0"/>
              <a:t>C.	3</a:t>
            </a:r>
          </a:p>
          <a:p>
            <a:r>
              <a:rPr lang="pt-BR" sz="2400" dirty="0"/>
              <a:t>D.	4</a:t>
            </a:r>
          </a:p>
          <a:p>
            <a:pPr marL="457200" indent="-457200">
              <a:buAutoNum type="alphaUcPeriod" startAt="5"/>
            </a:pPr>
            <a:r>
              <a:rPr lang="pt-BR" sz="2400" dirty="0" smtClean="0"/>
              <a:t>5</a:t>
            </a:r>
          </a:p>
          <a:p>
            <a:pPr marL="457200" indent="-457200">
              <a:buAutoNum type="alphaUcPeriod" startAt="5"/>
            </a:pPr>
            <a:endParaRPr lang="pt-BR" sz="2400" dirty="0"/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62272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5400" b="1" dirty="0">
              <a:solidFill>
                <a:srgbClr val="FF0000"/>
              </a:solidFill>
            </a:endParaRPr>
          </a:p>
          <a:p>
            <a:r>
              <a:rPr lang="en-US" sz="5400" b="1" dirty="0" smtClean="0">
                <a:solidFill>
                  <a:srgbClr val="FF0000"/>
                </a:solidFill>
              </a:rPr>
              <a:t>Miscellaneous Questions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45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Select a suitable figure from the four alternatives that would complete the figure matrix.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  <a:p>
            <a:pPr marL="1828800" lvl="4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1	         2	          3                 4	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0" y="3069112"/>
            <a:ext cx="4681183" cy="229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107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pPr marL="914400" lvl="2" indent="0">
              <a:buNone/>
            </a:pPr>
            <a:r>
              <a:rPr lang="en-US" b="1" dirty="0" smtClean="0"/>
              <a:t>1        2       3       4</a:t>
            </a:r>
            <a:endParaRPr lang="en-US" b="1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30" y="2060813"/>
            <a:ext cx="7615451" cy="292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74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suitable figure from the four alternatives that would complete the figure matrix.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59" y="2901784"/>
            <a:ext cx="5431808" cy="291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791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Select </a:t>
            </a:r>
            <a:r>
              <a:rPr lang="en-US" sz="2800" b="1" dirty="0"/>
              <a:t>the figure which satisfies the same conditions of placement of the dots as in Figure-X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28" y="2292824"/>
            <a:ext cx="6059605" cy="229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295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Select the figure which satisfies the same conditions of placement of the dots as in Figure-X.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64" y="2606722"/>
            <a:ext cx="5982411" cy="234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99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Choose </a:t>
            </a:r>
            <a:r>
              <a:rPr lang="en-US" sz="2800" b="1" dirty="0"/>
              <a:t>the set of figures which follows the given rule.</a:t>
            </a:r>
            <a:br>
              <a:rPr lang="en-US" sz="2800" b="1" dirty="0"/>
            </a:br>
            <a:r>
              <a:rPr lang="en-US" sz="2800" b="1" dirty="0"/>
              <a:t>Rule: Closed figures losing their sides and open figures gaining their sides.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1" y="2319338"/>
            <a:ext cx="3425588" cy="309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55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Choose </a:t>
            </a:r>
            <a:r>
              <a:rPr lang="en-US" sz="2800" b="1" dirty="0"/>
              <a:t>the set of figures which follows the given rule.</a:t>
            </a:r>
            <a:br>
              <a:rPr lang="en-US" sz="2800" b="1" dirty="0"/>
            </a:br>
            <a:r>
              <a:rPr lang="en-US" sz="2800" b="1" dirty="0"/>
              <a:t>Rule: Closed figures become more and more open and open figures become more and more closed.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4709"/>
            <a:ext cx="10515600" cy="380225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815" y="2882308"/>
            <a:ext cx="4667534" cy="31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733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Find </a:t>
            </a:r>
            <a:r>
              <a:rPr lang="en-US" sz="2800" b="1" dirty="0"/>
              <a:t>out which of the figures (1), (2), (3) and (4) can be formed from the pieces given in figure (X).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72" y="2279176"/>
            <a:ext cx="5665953" cy="275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850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6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800" b="1" dirty="0" smtClean="0">
                <a:solidFill>
                  <a:srgbClr val="FF000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8800" b="1" dirty="0">
                <a:solidFill>
                  <a:srgbClr val="FF0000"/>
                </a:solidFill>
              </a:rPr>
              <a:t> </a:t>
            </a:r>
            <a:r>
              <a:rPr lang="en-US" sz="8800" b="1" dirty="0" smtClean="0">
                <a:solidFill>
                  <a:srgbClr val="FF0000"/>
                </a:solidFill>
              </a:rPr>
              <a:t>         THANK YOU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608470-EC1C-4DE6-B494-304A68E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Select </a:t>
            </a:r>
            <a:r>
              <a:rPr lang="en-US" sz="2800" b="1" dirty="0"/>
              <a:t>a figure from amongst the Answer Figures which will continue the same series as established by the five Problem Figures.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64E945E-C9C6-4BB3-B97B-8343F7D6DA02}"/>
              </a:ext>
            </a:extLst>
          </p:cNvPr>
          <p:cNvSpPr txBox="1"/>
          <p:nvPr/>
        </p:nvSpPr>
        <p:spPr>
          <a:xfrm>
            <a:off x="1600200" y="1837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Figures:                          Answer Figures:</a:t>
            </a:r>
            <a:endParaRPr lang="en-IN" b="1" dirty="0"/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xmlns="" id="{94BB6278-7B9F-4F49-9025-25A881CC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0" y="2180156"/>
            <a:ext cx="8113036" cy="90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C527B8-3062-4D0E-96AC-FBB6CC5DAB09}"/>
              </a:ext>
            </a:extLst>
          </p:cNvPr>
          <p:cNvSpPr txBox="1"/>
          <p:nvPr/>
        </p:nvSpPr>
        <p:spPr>
          <a:xfrm>
            <a:off x="1433015" y="3088433"/>
            <a:ext cx="7962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smtClean="0"/>
              <a:t>(</a:t>
            </a:r>
            <a:r>
              <a:rPr lang="pt-BR" b="1" dirty="0"/>
              <a:t>A)         (B)        </a:t>
            </a:r>
            <a:r>
              <a:rPr lang="pt-BR" b="1" dirty="0" smtClean="0"/>
              <a:t>     (</a:t>
            </a:r>
            <a:r>
              <a:rPr lang="pt-BR" b="1" dirty="0"/>
              <a:t>C)       (D)    </a:t>
            </a:r>
            <a:r>
              <a:rPr lang="pt-BR" b="1" dirty="0" smtClean="0"/>
              <a:t>      </a:t>
            </a:r>
            <a:r>
              <a:rPr lang="pt-BR" b="1" dirty="0"/>
              <a:t>(E)            </a:t>
            </a:r>
            <a:r>
              <a:rPr lang="pt-BR" b="1" dirty="0" smtClean="0"/>
              <a:t>     (</a:t>
            </a:r>
            <a:r>
              <a:rPr lang="pt-BR" b="1" dirty="0"/>
              <a:t>1)        (2)        </a:t>
            </a:r>
            <a:r>
              <a:rPr lang="pt-BR" b="1" dirty="0" smtClean="0"/>
              <a:t>    </a:t>
            </a:r>
            <a:r>
              <a:rPr lang="pt-BR" b="1" dirty="0"/>
              <a:t>(3)        (4)  </a:t>
            </a:r>
            <a:r>
              <a:rPr lang="pt-BR" b="1" dirty="0" smtClean="0"/>
              <a:t>        </a:t>
            </a:r>
            <a:r>
              <a:rPr lang="pt-BR" b="1" dirty="0"/>
              <a:t>(5)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A.	1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720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E345A-E1FD-4E3A-AD10-BD6F434B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925638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100" b="1" dirty="0"/>
              <a:t>Problem Figures:                          Answer Figures:</a:t>
            </a:r>
            <a:endParaRPr lang="en-IN" sz="31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CE28E552-5234-4B0D-8608-726584AC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62" y="2290763"/>
            <a:ext cx="9334985" cy="106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88B11A-723D-4A0A-B6F0-C7D6C97798E5}"/>
              </a:ext>
            </a:extLst>
          </p:cNvPr>
          <p:cNvSpPr txBox="1"/>
          <p:nvPr/>
        </p:nvSpPr>
        <p:spPr>
          <a:xfrm>
            <a:off x="1133961" y="3504903"/>
            <a:ext cx="91297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b="1" dirty="0"/>
              <a:t>(A)               (B)             (C)           (D)              (E)                 (1)           (2)            (3)              (4)           (5)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A.	1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115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17F0246-5416-4E0D-ADFB-F48C9210A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08326"/>
              </p:ext>
            </p:extLst>
          </p:nvPr>
        </p:nvGraphicFramePr>
        <p:xfrm>
          <a:off x="838200" y="1095414"/>
          <a:ext cx="10343866" cy="1097280"/>
        </p:xfrm>
        <a:graphic>
          <a:graphicData uri="http://schemas.openxmlformats.org/drawingml/2006/table">
            <a:tbl>
              <a:tblPr/>
              <a:tblGrid>
                <a:gridCol w="10343866">
                  <a:extLst>
                    <a:ext uri="{9D8B030D-6E8A-4147-A177-3AD203B41FA5}">
                      <a16:colId xmlns:a16="http://schemas.microsoft.com/office/drawing/2014/main" xmlns="" val="2616790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arial" panose="020B0604020202020204" pitchFamily="34" charset="0"/>
                        </a:rPr>
                        <a:t/>
                      </a:r>
                      <a:br>
                        <a:rPr lang="en-US" b="1" dirty="0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b="1" dirty="0">
                          <a:effectLst/>
                          <a:latin typeface="arial" panose="020B0604020202020204" pitchFamily="34" charset="0"/>
                        </a:rPr>
                        <a:t>Select a figure from amongst the Answer Figures which will continue the same series as established by the five Problem Figures.</a:t>
                      </a:r>
                    </a:p>
                    <a:p>
                      <a:r>
                        <a:rPr lang="en-US" b="1" dirty="0">
                          <a:effectLst/>
                          <a:latin typeface="arial" panose="020B0604020202020204" pitchFamily="34" charset="0"/>
                        </a:rPr>
                        <a:t>Problem Figures:                          Answer Figures: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9778300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9C0EA4B3-BD2C-44A9-B0AF-867B9EA2E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6098"/>
            <a:ext cx="6687968" cy="6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423111-DBDF-44BD-8048-B181BC2B2AF1}"/>
              </a:ext>
            </a:extLst>
          </p:cNvPr>
          <p:cNvSpPr txBox="1"/>
          <p:nvPr/>
        </p:nvSpPr>
        <p:spPr>
          <a:xfrm>
            <a:off x="915566" y="2192694"/>
            <a:ext cx="77712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arenBoth"/>
            </a:pPr>
            <a:endParaRPr lang="pt-BR" dirty="0" smtClean="0"/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endParaRPr lang="pt-BR" dirty="0" smtClean="0"/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r>
              <a:rPr lang="pt-BR" b="1" dirty="0" smtClean="0"/>
              <a:t>      </a:t>
            </a:r>
            <a:r>
              <a:rPr lang="pt-BR" b="1" dirty="0"/>
              <a:t>(B)       (C)         (D)       (E)         (1)        (2)        (3)       (4)       (5)</a:t>
            </a:r>
          </a:p>
          <a:p>
            <a:pPr marL="342900" indent="-342900">
              <a:buAutoNum type="alphaUcParenBoth"/>
            </a:pPr>
            <a:endParaRPr lang="pt-BR" dirty="0"/>
          </a:p>
          <a:p>
            <a:pPr marL="342900" indent="-342900">
              <a:buAutoNum type="alphaUcParenBoth"/>
            </a:pPr>
            <a:endParaRPr lang="pt-BR" dirty="0"/>
          </a:p>
          <a:p>
            <a:r>
              <a:rPr lang="pt-BR" b="1" dirty="0" smtClean="0"/>
              <a:t>A</a:t>
            </a:r>
            <a:r>
              <a:rPr lang="pt-BR" b="1" dirty="0"/>
              <a:t>.	1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499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56729-C896-47F4-A0C2-BE88DEE8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4263"/>
          </a:xfrm>
        </p:spPr>
        <p:txBody>
          <a:bodyPr>
            <a:noAutofit/>
          </a:bodyPr>
          <a:lstStyle/>
          <a:p>
            <a:r>
              <a:rPr lang="en-US" sz="2800" dirty="0" smtClean="0"/>
              <a:t>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          Problem Figures:                          Answer Figures:</a:t>
            </a:r>
            <a:endParaRPr lang="en-IN" sz="2800" b="1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A46CECEE-1C7E-40BD-AF9E-9BAC7102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45543"/>
            <a:ext cx="7761514" cy="8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690659-23C9-4BC6-AC1A-80E5F800377B}"/>
              </a:ext>
            </a:extLst>
          </p:cNvPr>
          <p:cNvSpPr txBox="1"/>
          <p:nvPr/>
        </p:nvSpPr>
        <p:spPr>
          <a:xfrm>
            <a:off x="2088502" y="3341102"/>
            <a:ext cx="81984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 (A)        (B)          (C)         (D)        (E)            (1)           (2)         (3)         (4)         (5)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A.	1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851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FD58E-41A8-4F8D-BC18-2F2F319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32842"/>
          </a:xfrm>
        </p:spPr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         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Problem </a:t>
            </a:r>
            <a:r>
              <a:rPr lang="en-US" sz="2800" b="1" dirty="0"/>
              <a:t>Figures:                          Answer Figures:</a:t>
            </a:r>
            <a:endParaRPr lang="en-IN" sz="28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xmlns="" id="{12F0136C-4CD7-4E95-A8C0-8309CF307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02" y="2567850"/>
            <a:ext cx="8559574" cy="10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E4E276-1958-4603-B0B3-AADB8E071E87}"/>
              </a:ext>
            </a:extLst>
          </p:cNvPr>
          <p:cNvSpPr txBox="1"/>
          <p:nvPr/>
        </p:nvSpPr>
        <p:spPr>
          <a:xfrm>
            <a:off x="1979207" y="3601615"/>
            <a:ext cx="82031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(A)            (B)           (C)           (D)          (E)               (1)             (2)         (3)          (4)          (5)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A.	1  </a:t>
            </a:r>
          </a:p>
          <a:p>
            <a:r>
              <a:rPr lang="pt-BR" b="1" dirty="0"/>
              <a:t>B.	2</a:t>
            </a:r>
          </a:p>
          <a:p>
            <a:r>
              <a:rPr lang="pt-BR" b="1" dirty="0"/>
              <a:t>C.	3</a:t>
            </a:r>
          </a:p>
          <a:p>
            <a:r>
              <a:rPr lang="pt-BR" b="1" dirty="0"/>
              <a:t>D.	4</a:t>
            </a:r>
          </a:p>
          <a:p>
            <a:r>
              <a:rPr lang="pt-BR" b="1" dirty="0"/>
              <a:t>E.	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713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654</Words>
  <Application>Microsoft Office PowerPoint</Application>
  <PresentationFormat>Custom</PresentationFormat>
  <Paragraphs>227</Paragraphs>
  <Slides>49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            Non Verbal Reasoning</vt:lpstr>
      <vt:lpstr>1. Series completion 2. Classification  3.Water / Mirror images 4. Paper folding 5. Paper cutting 6. Embedded figures</vt:lpstr>
      <vt:lpstr>  1. Series Completion</vt:lpstr>
      <vt:lpstr> Select a figure from amongst the Answer Figures which will continue the same series as established by the five Problem Figures.</vt:lpstr>
      <vt:lpstr> Select a figure from amongst the Answer Figures which will continue the same series as established by the five Problem Figures.</vt:lpstr>
      <vt:lpstr> Problem Figures:                          Answer Figures:</vt:lpstr>
      <vt:lpstr>PowerPoint Presentation</vt:lpstr>
      <vt:lpstr>.            Problem Figures:                          Answer Figures:</vt:lpstr>
      <vt:lpstr>                   Problem Figures:                          Answer Figures:</vt:lpstr>
      <vt:lpstr>PowerPoint Presentation</vt:lpstr>
      <vt:lpstr>PowerPoint Presentation</vt:lpstr>
      <vt:lpstr>   </vt:lpstr>
      <vt:lpstr>PowerPoint Presentation</vt:lpstr>
      <vt:lpstr>2. Classifications</vt:lpstr>
      <vt:lpstr> Choose the figure which is different from the rest.        A. 1 B. 2 C. 3 D. 4 E. 5</vt:lpstr>
      <vt:lpstr>Choose the figure which is different from the rest.    A. 1 B. 2 C. 3 D. 4 E. 5</vt:lpstr>
      <vt:lpstr>Choose the figure which is different from the rest.      A. 1 B. 2 C. 3 D. 4 E. 5</vt:lpstr>
      <vt:lpstr>Choose the figure which is different from the rest.      (1)     (2)     (3)     (4)     (5)   </vt:lpstr>
      <vt:lpstr>PowerPoint Presentation</vt:lpstr>
      <vt:lpstr>PowerPoint Presentation</vt:lpstr>
      <vt:lpstr>3. Water and Mirror Images       </vt:lpstr>
      <vt:lpstr>     Same     /     Reverse Water Image:   East –West    /    North- south                           Right-Left             Top- bottom Mirror Image:  North – South/   East – West                            Top-bottom        Right - Left </vt:lpstr>
      <vt:lpstr> Choose the alternative which is closely resembles the water-image of the given combination.   A. 1 B. 2 C. 3 D. 4</vt:lpstr>
      <vt:lpstr>PowerPoint Presentation</vt:lpstr>
      <vt:lpstr>PowerPoint Presentation</vt:lpstr>
      <vt:lpstr>PowerPoint Presentation</vt:lpstr>
      <vt:lpstr>Choose the alternative which is closely resembles the water-image of the given combination. </vt:lpstr>
      <vt:lpstr>PowerPoint Presentation</vt:lpstr>
      <vt:lpstr>PowerPoint Presentation</vt:lpstr>
      <vt:lpstr>PowerPoint Presentation</vt:lpstr>
      <vt:lpstr>4. Paper folding/ cutting</vt:lpstr>
      <vt:lpstr>Find out from amongst the four alternatives as to how the pattern would appear when the transparent sheet is folded at the dotted line.      A. 1 B. 2 C. 3 D. 4</vt:lpstr>
      <vt:lpstr>Find out from amongst the four alternatives as to how the pattern would appear when the transparent sheet is folded at the dotted line.     A. 1 B. 2 C. 3 D. 4</vt:lpstr>
      <vt:lpstr>PowerPoint Presentation</vt:lpstr>
      <vt:lpstr>Choose a figure which would most closely resemble the unfolded form of Figure (Z).      A. 1 B. 2 C. 3 D. 4</vt:lpstr>
      <vt:lpstr>       Embedded figures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Select the figure which satisfies the same conditions of placement of the dots as in Figure-X</vt:lpstr>
      <vt:lpstr>Select the figure which satisfies the same conditions of placement of the dots as in Figure-X.</vt:lpstr>
      <vt:lpstr>   Choose the set of figures which follows the given rule. Rule: Closed figures losing their sides and open figures gaining their sides. </vt:lpstr>
      <vt:lpstr>   Choose the set of figures which follows the given rule. Rule: Closed figures become more and more open and open figures become more and more closed. </vt:lpstr>
      <vt:lpstr>  Find out which of the figures (1), (2), (3) and (4) can be formed from the pieces given in figure (X).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a figure from amongst the Answer Figures which will continue the same series as established by the five Problem Figures.</dc:title>
  <dc:creator>Once More Filmers</dc:creator>
  <cp:lastModifiedBy>HP</cp:lastModifiedBy>
  <cp:revision>35</cp:revision>
  <dcterms:created xsi:type="dcterms:W3CDTF">2021-07-24T07:22:40Z</dcterms:created>
  <dcterms:modified xsi:type="dcterms:W3CDTF">2021-09-05T10:37:23Z</dcterms:modified>
</cp:coreProperties>
</file>