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CFB99A-F6CA-44AC-B955-F32828FF47F5}"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CFB99A-F6CA-44AC-B955-F32828FF47F5}"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CFB99A-F6CA-44AC-B955-F32828FF47F5}"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CFB99A-F6CA-44AC-B955-F32828FF47F5}"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FB99A-F6CA-44AC-B955-F32828FF47F5}"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CFB99A-F6CA-44AC-B955-F32828FF47F5}"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CFB99A-F6CA-44AC-B955-F32828FF47F5}"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CFB99A-F6CA-44AC-B955-F32828FF47F5}"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B99A-F6CA-44AC-B955-F32828FF47F5}"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B99A-F6CA-44AC-B955-F32828FF47F5}"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B99A-F6CA-44AC-B955-F32828FF47F5}"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FB99A-F6CA-44AC-B955-F32828FF47F5}" type="datetimeFigureOut">
              <a:rPr lang="en-US" smtClean="0"/>
              <a:pPr/>
              <a:t>3/27/2023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9CE4F-EB3E-4BD8-9101-0821CCC50B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b="1" dirty="0">
                <a:solidFill>
                  <a:schemeClr val="accent1">
                    <a:lumMod val="50000"/>
                  </a:schemeClr>
                </a:solidFill>
              </a:rPr>
              <a:t>UNIT-V</a:t>
            </a:r>
            <a:br>
              <a:rPr lang="en-US" b="1" dirty="0">
                <a:solidFill>
                  <a:schemeClr val="accent1">
                    <a:lumMod val="50000"/>
                  </a:schemeClr>
                </a:solidFill>
              </a:rPr>
            </a:br>
            <a:r>
              <a:rPr lang="en-US" b="1" dirty="0">
                <a:solidFill>
                  <a:schemeClr val="accent1">
                    <a:lumMod val="50000"/>
                  </a:schemeClr>
                </a:solidFill>
              </a:rPr>
              <a:t>CLOUD SECURITY </a:t>
            </a:r>
          </a:p>
        </p:txBody>
      </p:sp>
      <p:sp>
        <p:nvSpPr>
          <p:cNvPr id="11266" name="AutoShape 2" descr="Market Trends and Emerging Technologies in Cloud Security- STL Tech | STL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Market Trends and Emerging Technologies in Cloud Security- STL Tech | STL  Blog"/>
          <p:cNvPicPr>
            <a:picLocks noChangeAspect="1" noChangeArrowheads="1"/>
          </p:cNvPicPr>
          <p:nvPr/>
        </p:nvPicPr>
        <p:blipFill>
          <a:blip r:embed="rId2"/>
          <a:srcRect/>
          <a:stretch>
            <a:fillRect/>
          </a:stretch>
        </p:blipFill>
        <p:spPr bwMode="auto">
          <a:xfrm>
            <a:off x="762000" y="1981200"/>
            <a:ext cx="7620000" cy="447675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6555641"/>
          </a:xfrm>
          <a:prstGeom prst="rect">
            <a:avLst/>
          </a:prstGeom>
        </p:spPr>
        <p:txBody>
          <a:bodyPr wrap="square">
            <a:spAutoFit/>
          </a:bodyPr>
          <a:lstStyle/>
          <a:p>
            <a:pPr marL="342900" indent="-342900" algn="just"/>
            <a:r>
              <a:rPr lang="en-US" sz="2000" b="1" dirty="0"/>
              <a:t>4.  </a:t>
            </a:r>
            <a:r>
              <a:rPr lang="en-US" sz="2100" b="1" dirty="0"/>
              <a:t>Intercepting data in transit :- </a:t>
            </a:r>
            <a:r>
              <a:rPr lang="en-US" sz="2100" dirty="0"/>
              <a:t>Cloud services are based on distributed architecture; therefore, transmission of data takes place across multiple physical machines, from one VM to another images distribution between cloud infrastructure and remote web clients, VPN environment and such. This risk is more vulnerable when data is being transferred from one-premises to cloud or cloud storage to on-premises. Spoofing, man-in the middle attacks and sniffing types of attacks could be possible during data transfer-related activities.</a:t>
            </a:r>
          </a:p>
          <a:p>
            <a:pPr marL="342900" indent="-342900" algn="just">
              <a:buAutoNum type="arabicPeriod"/>
            </a:pPr>
            <a:endParaRPr lang="en-US" sz="2100" dirty="0"/>
          </a:p>
          <a:p>
            <a:pPr marL="342900" indent="-342900" algn="just">
              <a:buAutoNum type="arabicPeriod" startAt="5"/>
            </a:pPr>
            <a:r>
              <a:rPr lang="en-US" sz="2100" b="1" dirty="0"/>
              <a:t>Insecure or ineffective deletion of data :-  </a:t>
            </a:r>
            <a:r>
              <a:rPr lang="en-US" sz="2100" dirty="0"/>
              <a:t>Whenever a provider is altered,</a:t>
            </a:r>
          </a:p>
          <a:p>
            <a:pPr marL="342900" indent="-342900" algn="just"/>
            <a:r>
              <a:rPr lang="en-US" sz="2100" dirty="0" err="1"/>
              <a:t>i</a:t>
            </a:r>
            <a:r>
              <a:rPr lang="en-US" sz="2100" dirty="0"/>
              <a:t>. Resources are scaled down</a:t>
            </a:r>
          </a:p>
          <a:p>
            <a:pPr marL="342900" indent="-342900" algn="just"/>
            <a:r>
              <a:rPr lang="en-US" sz="2100" dirty="0"/>
              <a:t>ii. Physical hardware is moved</a:t>
            </a:r>
          </a:p>
          <a:p>
            <a:pPr marL="342900" indent="-342900" algn="just"/>
            <a:r>
              <a:rPr lang="en-US" sz="2100" dirty="0"/>
              <a:t>iii. Data may be available beyond the lifetime specified in the security policy</a:t>
            </a:r>
          </a:p>
          <a:p>
            <a:pPr marL="342900" indent="-342900" algn="just"/>
            <a:r>
              <a:rPr lang="en-US" sz="2100" dirty="0"/>
              <a:t>iv. This may be tough to carry out the procedures stated by the security policy because full data deletion is only imaginable by destroying a disk that also stores data from other clients. When a request to delete a cloud resource is made, this may not result in true wiping of the data. For this true data spreading is required and special procedures must be followed that may not be supported by the standard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33137"/>
            <a:ext cx="8229600" cy="6524863"/>
          </a:xfrm>
          <a:prstGeom prst="rect">
            <a:avLst/>
          </a:prstGeom>
          <a:noFill/>
        </p:spPr>
        <p:txBody>
          <a:bodyPr wrap="square" rtlCol="0">
            <a:spAutoFit/>
          </a:bodyPr>
          <a:lstStyle/>
          <a:p>
            <a:pPr algn="just"/>
            <a:r>
              <a:rPr lang="en-US" sz="2200" dirty="0"/>
              <a:t>6</a:t>
            </a:r>
            <a:r>
              <a:rPr lang="en-US" sz="2200" b="1" dirty="0"/>
              <a:t>. Conflicts between customer hardening procedures and cloud environment :-  </a:t>
            </a:r>
            <a:r>
              <a:rPr lang="en-US" sz="2200" dirty="0"/>
              <a:t>Cloud providers follow different server or instances hardening mechanisms that are little different from traditional server hardening procedures.</a:t>
            </a:r>
          </a:p>
          <a:p>
            <a:pPr algn="just"/>
            <a:endParaRPr lang="en-US" sz="2200" dirty="0"/>
          </a:p>
          <a:p>
            <a:pPr algn="just"/>
            <a:r>
              <a:rPr lang="en-US" sz="2200" b="1" dirty="0"/>
              <a:t>7. Loss of encryption Keys :- </a:t>
            </a:r>
            <a:r>
              <a:rPr lang="en-US" sz="2200" dirty="0"/>
              <a:t>This includes disclosure of secret keys ( </a:t>
            </a:r>
            <a:r>
              <a:rPr lang="en-US" sz="2200" dirty="0" err="1"/>
              <a:t>e,g</a:t>
            </a:r>
            <a:r>
              <a:rPr lang="en-US" sz="2200" dirty="0"/>
              <a:t> file encryption, SSL customer private keys) or passwords to malicious parties. The loss or corruption of those keys or their unauthorized use for authentication and digital signature.</a:t>
            </a:r>
          </a:p>
          <a:p>
            <a:pPr algn="just"/>
            <a:endParaRPr lang="en-US" sz="2200" dirty="0"/>
          </a:p>
          <a:p>
            <a:pPr algn="just"/>
            <a:r>
              <a:rPr lang="en-US" sz="2200" b="1" dirty="0"/>
              <a:t>8. Malicious probes or scams :- </a:t>
            </a:r>
            <a:r>
              <a:rPr lang="en-US" sz="2200" dirty="0"/>
              <a:t>Malicious probes and scanning, as well as network mapping are indirect threats to the assets being considered. They can be used to collect information in the context of a hacking effort.</a:t>
            </a:r>
          </a:p>
          <a:p>
            <a:pPr algn="just"/>
            <a:endParaRPr lang="en-US" sz="2200" dirty="0"/>
          </a:p>
          <a:p>
            <a:pPr algn="just"/>
            <a:r>
              <a:rPr lang="en-US" sz="2200" b="1" dirty="0"/>
              <a:t>9. Compromise service engine :- </a:t>
            </a:r>
            <a:r>
              <a:rPr lang="en-US" sz="2200" dirty="0"/>
              <a:t>All cloud providers rely either on an extremely specific platform, or the service engine that is placed just above the physical hardware and manages customers requests at different levels of abstraction.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586418"/>
          </a:xfrm>
          <a:prstGeom prst="rect">
            <a:avLst/>
          </a:prstGeom>
          <a:noFill/>
        </p:spPr>
        <p:txBody>
          <a:bodyPr wrap="square" rtlCol="0">
            <a:spAutoFit/>
          </a:bodyPr>
          <a:lstStyle/>
          <a:p>
            <a:pPr algn="just"/>
            <a:r>
              <a:rPr lang="en-US" sz="2200" b="1" dirty="0">
                <a:solidFill>
                  <a:schemeClr val="accent2">
                    <a:lumMod val="50000"/>
                  </a:schemeClr>
                </a:solidFill>
              </a:rPr>
              <a:t>C</a:t>
            </a:r>
            <a:r>
              <a:rPr lang="en-US" sz="2000" b="1" dirty="0">
                <a:solidFill>
                  <a:schemeClr val="accent2">
                    <a:lumMod val="50000"/>
                  </a:schemeClr>
                </a:solidFill>
              </a:rPr>
              <a:t>. LEGAL RISKS :-</a:t>
            </a:r>
          </a:p>
          <a:p>
            <a:pPr algn="just"/>
            <a:endParaRPr lang="en-US" sz="2000" dirty="0"/>
          </a:p>
          <a:p>
            <a:pPr marL="342900" indent="-342900" algn="just">
              <a:buAutoNum type="arabicPeriod"/>
            </a:pPr>
            <a:r>
              <a:rPr lang="en-US" sz="2000" b="1" dirty="0"/>
              <a:t>Risk from changes of jurisdiction :- </a:t>
            </a:r>
            <a:r>
              <a:rPr lang="en-US" sz="2000" dirty="0"/>
              <a:t>Customer data may be kept in several jurisdictions, some of which may be high risk. If datacenters are located in high-risk countries (</a:t>
            </a:r>
            <a:r>
              <a:rPr lang="en-US" sz="2000" dirty="0" err="1"/>
              <a:t>e,g</a:t>
            </a:r>
            <a:r>
              <a:rPr lang="en-US" sz="2000" dirty="0"/>
              <a:t> those who lack the rule of law) and enforcement, </a:t>
            </a:r>
            <a:r>
              <a:rPr lang="en-US" sz="2000" dirty="0" err="1"/>
              <a:t>monocratic</a:t>
            </a:r>
            <a:r>
              <a:rPr lang="en-US" sz="2000" dirty="0"/>
              <a:t> police states, states that do not respect international </a:t>
            </a:r>
            <a:r>
              <a:rPr lang="en-US" sz="2000" dirty="0" err="1"/>
              <a:t>aggreements</a:t>
            </a:r>
            <a:r>
              <a:rPr lang="en-US" sz="2000" dirty="0"/>
              <a:t>, sites could be attacked by local authorities.</a:t>
            </a:r>
          </a:p>
          <a:p>
            <a:pPr marL="342900" indent="-342900" algn="just">
              <a:buAutoNum type="arabicPeriod"/>
            </a:pPr>
            <a:endParaRPr lang="en-US" sz="2000" dirty="0"/>
          </a:p>
          <a:p>
            <a:pPr marL="342900" indent="-342900" algn="just">
              <a:buAutoNum type="arabicPeriod"/>
            </a:pPr>
            <a:r>
              <a:rPr lang="en-US" sz="2000" dirty="0"/>
              <a:t> </a:t>
            </a:r>
            <a:r>
              <a:rPr lang="en-US" sz="2000" b="1" dirty="0"/>
              <a:t>Licensing risks :- </a:t>
            </a:r>
            <a:r>
              <a:rPr lang="en-US" sz="2000" dirty="0"/>
              <a:t>Licensing conditions such as per-seat agreements and online licensing checks may become unusable in a cloud environment . ( For example , software is charged as per instances basis so if our cloud-based instance increases, the cost of the software also increases exponentially.</a:t>
            </a:r>
          </a:p>
          <a:p>
            <a:pPr marL="342900" indent="-342900" algn="just">
              <a:buAutoNum type="arabicPeriod"/>
            </a:pPr>
            <a:endParaRPr lang="en-US" sz="2000" dirty="0"/>
          </a:p>
          <a:p>
            <a:pPr marL="342900" indent="-342900" algn="just">
              <a:buAutoNum type="arabicPeriod"/>
            </a:pPr>
            <a:r>
              <a:rPr lang="en-US" sz="2000" b="1" dirty="0"/>
              <a:t> Data protection risks:- </a:t>
            </a:r>
            <a:r>
              <a:rPr lang="en-US" sz="2000" dirty="0"/>
              <a:t>It can be tough for the cloud customer to efficiently check the data processing that the cloud provider brings out and hence be sure that the data is handled in a lawful way. </a:t>
            </a:r>
            <a:r>
              <a:rPr lang="en-US" sz="2000" b="1" dirty="0"/>
              <a:t>There may be data security breaches that are not intimated to the controller by the cloud provider. The cloud provider may misplace control of the data administered by the cloud provider.</a:t>
            </a:r>
          </a:p>
          <a:p>
            <a:pPr marL="342900" indent="-342900" algn="just"/>
            <a:r>
              <a:rPr lang="en-US" sz="2000" b="1" dirty="0"/>
              <a:t>- This issue increases in the case of multiple transfers of data.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863417"/>
          </a:xfrm>
          <a:prstGeom prst="rect">
            <a:avLst/>
          </a:prstGeom>
          <a:noFill/>
        </p:spPr>
        <p:txBody>
          <a:bodyPr wrap="square" rtlCol="0">
            <a:spAutoFit/>
          </a:bodyPr>
          <a:lstStyle/>
          <a:p>
            <a:pPr algn="ctr"/>
            <a:r>
              <a:rPr lang="en-US" sz="2200" b="1" dirty="0">
                <a:solidFill>
                  <a:schemeClr val="accent2">
                    <a:lumMod val="50000"/>
                  </a:schemeClr>
                </a:solidFill>
              </a:rPr>
              <a:t>OTHER RISKS</a:t>
            </a:r>
          </a:p>
          <a:p>
            <a:pPr algn="just"/>
            <a:endParaRPr lang="en-US" sz="2200" dirty="0"/>
          </a:p>
          <a:p>
            <a:pPr marL="342900" indent="-342900" algn="just">
              <a:buAutoNum type="arabicPeriod"/>
            </a:pPr>
            <a:r>
              <a:rPr lang="en-US" sz="2200" b="1" dirty="0"/>
              <a:t>Backup lost or stolen :- </a:t>
            </a:r>
            <a:r>
              <a:rPr lang="en-US" sz="2200" dirty="0"/>
              <a:t>This risk is possible due to inadequate physical security procedures, AAA vulnerabilities, User provisioning Vulnerabilities and User de-provisioning vulnerabilities.</a:t>
            </a:r>
          </a:p>
          <a:p>
            <a:pPr marL="342900" indent="-342900" algn="just">
              <a:buAutoNum type="arabicPeriod"/>
            </a:pPr>
            <a:endParaRPr lang="en-US" sz="2200" dirty="0"/>
          </a:p>
          <a:p>
            <a:pPr marL="342900" indent="-342900" algn="just">
              <a:buAutoNum type="arabicPeriod"/>
            </a:pPr>
            <a:r>
              <a:rPr lang="en-US" sz="2200" b="1" dirty="0"/>
              <a:t> Unauthorized access to premises:- </a:t>
            </a:r>
            <a:r>
              <a:rPr lang="en-US" sz="2200" dirty="0"/>
              <a:t>Because of inadequate physical security procedures, unauthorized access in datacenters is possible. Generally cloud providers have large datacenters, therefore, physical control of a datacenter must be stronger because the impact of this issue could be higher.</a:t>
            </a:r>
          </a:p>
          <a:p>
            <a:pPr marL="342900" indent="-342900" algn="just">
              <a:buAutoNum type="arabicPeriod"/>
            </a:pPr>
            <a:endParaRPr lang="en-US" sz="2200" dirty="0"/>
          </a:p>
          <a:p>
            <a:pPr marL="342900" indent="-342900" algn="just">
              <a:buAutoNum type="arabicPeriod"/>
            </a:pPr>
            <a:r>
              <a:rPr lang="en-US" sz="2200" b="1" dirty="0"/>
              <a:t> Theft of Computer equipment :- </a:t>
            </a:r>
            <a:r>
              <a:rPr lang="en-US" sz="2200" dirty="0"/>
              <a:t>This risk is possible because of inadequate physical security procedures. This risk is mainly related to the datacenters. </a:t>
            </a:r>
          </a:p>
          <a:p>
            <a:pPr marL="342900" indent="-342900" algn="just">
              <a:buAutoNum type="arabicPeriod"/>
            </a:pPr>
            <a:r>
              <a:rPr lang="en-US" sz="2200" b="1" dirty="0"/>
              <a:t> Natural disasters :- </a:t>
            </a:r>
            <a:r>
              <a:rPr lang="en-US" sz="2200" dirty="0"/>
              <a:t>Natural disasters are possible any time so there must be a perfect disaster recovery plan. Although the risk from natural disasters is quite less compared to traditional infrastructures because cloud providers offer redundancy and fault tolerance by default.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THAN UCHOI\OneDrive\Desktop\454.JPG"/>
          <p:cNvPicPr>
            <a:picLocks noChangeAspect="1" noChangeArrowheads="1"/>
          </p:cNvPicPr>
          <p:nvPr/>
        </p:nvPicPr>
        <p:blipFill>
          <a:blip r:embed="rId2"/>
          <a:srcRect/>
          <a:stretch>
            <a:fillRect/>
          </a:stretch>
        </p:blipFill>
        <p:spPr bwMode="auto">
          <a:xfrm>
            <a:off x="5105400" y="609600"/>
            <a:ext cx="3800475" cy="6000750"/>
          </a:xfrm>
          <a:prstGeom prst="rect">
            <a:avLst/>
          </a:prstGeom>
          <a:noFill/>
        </p:spPr>
      </p:pic>
      <p:sp>
        <p:nvSpPr>
          <p:cNvPr id="3" name="TextBox 2"/>
          <p:cNvSpPr txBox="1"/>
          <p:nvPr/>
        </p:nvSpPr>
        <p:spPr>
          <a:xfrm>
            <a:off x="304800" y="533400"/>
            <a:ext cx="4876800" cy="5909310"/>
          </a:xfrm>
          <a:prstGeom prst="rect">
            <a:avLst/>
          </a:prstGeom>
          <a:noFill/>
        </p:spPr>
        <p:txBody>
          <a:bodyPr wrap="square" rtlCol="0">
            <a:spAutoFit/>
          </a:bodyPr>
          <a:lstStyle/>
          <a:p>
            <a:pPr algn="ctr"/>
            <a:r>
              <a:rPr lang="en-US" sz="2400" b="1" dirty="0">
                <a:solidFill>
                  <a:schemeClr val="accent2">
                    <a:lumMod val="50000"/>
                  </a:schemeClr>
                </a:solidFill>
              </a:rPr>
              <a:t>CLOUD COMPUTING SECURITY ARCHITECTURE</a:t>
            </a:r>
          </a:p>
          <a:p>
            <a:pPr algn="just"/>
            <a:r>
              <a:rPr lang="en-US" sz="2000" dirty="0"/>
              <a:t> </a:t>
            </a:r>
            <a:r>
              <a:rPr lang="en-US" sz="2200" dirty="0"/>
              <a:t>There are four layers in the generic architecture of cloud.</a:t>
            </a:r>
          </a:p>
          <a:p>
            <a:pPr algn="just"/>
            <a:endParaRPr lang="en-US" sz="2200" dirty="0"/>
          </a:p>
          <a:p>
            <a:pPr marL="457200" indent="-457200" algn="just">
              <a:buAutoNum type="arabicPeriod"/>
            </a:pPr>
            <a:r>
              <a:rPr lang="en-US" sz="2200" b="1" dirty="0"/>
              <a:t>Data Center Layer :- </a:t>
            </a:r>
            <a:r>
              <a:rPr lang="en-US" sz="2200" dirty="0"/>
              <a:t>This layer is related to traditional infrastructure security concerns. It consists of Physical Hardware security, theft protection, network security and all physical assets security.</a:t>
            </a:r>
          </a:p>
          <a:p>
            <a:pPr marL="457200" indent="-457200" algn="just"/>
            <a:endParaRPr lang="en-US" sz="2200" dirty="0"/>
          </a:p>
          <a:p>
            <a:pPr marL="457200" indent="-457200" algn="just">
              <a:buAutoNum type="arabicPeriod"/>
            </a:pPr>
            <a:r>
              <a:rPr lang="en-US" sz="2200" b="1" dirty="0"/>
              <a:t> VM layer :- </a:t>
            </a:r>
            <a:r>
              <a:rPr lang="en-US" sz="2200" dirty="0"/>
              <a:t>This layer involves VM level security issues, VM monitoring, Hypervisor-related security issues and VM isolation management issues.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8382000" cy="3754874"/>
          </a:xfrm>
          <a:prstGeom prst="rect">
            <a:avLst/>
          </a:prstGeom>
          <a:noFill/>
        </p:spPr>
        <p:txBody>
          <a:bodyPr wrap="square" rtlCol="0">
            <a:spAutoFit/>
          </a:bodyPr>
          <a:lstStyle/>
          <a:p>
            <a:pPr algn="ctr"/>
            <a:r>
              <a:rPr lang="en-US" sz="2800" b="1" dirty="0">
                <a:solidFill>
                  <a:schemeClr val="accent2">
                    <a:lumMod val="50000"/>
                  </a:schemeClr>
                </a:solidFill>
              </a:rPr>
              <a:t>CLOUD COMPUTING SECURITY ARCHITECTURE</a:t>
            </a:r>
          </a:p>
          <a:p>
            <a:endParaRPr lang="en-US" dirty="0"/>
          </a:p>
          <a:p>
            <a:pPr algn="just"/>
            <a:endParaRPr lang="en-US" sz="2400" dirty="0"/>
          </a:p>
          <a:p>
            <a:pPr algn="just"/>
            <a:r>
              <a:rPr lang="en-US" sz="2400" b="1" dirty="0"/>
              <a:t>3. Service provider layer :-  </a:t>
            </a:r>
            <a:r>
              <a:rPr lang="en-US" sz="2400" dirty="0"/>
              <a:t>This layer is responsible for identity and access management , service level agreement (SLA), metering, compliance and audit-related issues.</a:t>
            </a:r>
          </a:p>
          <a:p>
            <a:pPr algn="just"/>
            <a:endParaRPr lang="en-US" sz="2400" dirty="0"/>
          </a:p>
          <a:p>
            <a:pPr algn="just"/>
            <a:r>
              <a:rPr lang="en-US" sz="2400" b="1" dirty="0"/>
              <a:t>4. User layers:- </a:t>
            </a:r>
            <a:r>
              <a:rPr lang="en-US" sz="2400" dirty="0"/>
              <a:t>This is the first layer of user interaction. It is responsible for user authentication and authorization and all browser-related security issues.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955750"/>
          </a:xfrm>
          <a:prstGeom prst="rect">
            <a:avLst/>
          </a:prstGeom>
          <a:noFill/>
        </p:spPr>
        <p:txBody>
          <a:bodyPr wrap="square" rtlCol="0">
            <a:spAutoFit/>
          </a:bodyPr>
          <a:lstStyle/>
          <a:p>
            <a:pPr algn="ctr"/>
            <a:r>
              <a:rPr lang="en-US" sz="3200" b="1" dirty="0">
                <a:solidFill>
                  <a:schemeClr val="accent2">
                    <a:lumMod val="50000"/>
                  </a:schemeClr>
                </a:solidFill>
              </a:rPr>
              <a:t>VM SECURITY CHALLENGES</a:t>
            </a:r>
          </a:p>
          <a:p>
            <a:pPr algn="ctr"/>
            <a:endParaRPr lang="en-US" dirty="0"/>
          </a:p>
          <a:p>
            <a:pPr marL="342900" indent="-342900" algn="just">
              <a:buAutoNum type="arabicPeriod"/>
            </a:pPr>
            <a:r>
              <a:rPr lang="en-US" sz="2200" b="1" dirty="0"/>
              <a:t>Communication between VMs or between VMs and the Host :- </a:t>
            </a:r>
            <a:r>
              <a:rPr lang="en-US" sz="2200" dirty="0"/>
              <a:t>VMs serve some key requirements for any organization such as the following:-</a:t>
            </a:r>
          </a:p>
          <a:p>
            <a:pPr marL="400050" indent="-400050" algn="just">
              <a:buAutoNum type="romanLcPeriod"/>
            </a:pPr>
            <a:r>
              <a:rPr lang="en-US" sz="2200" dirty="0"/>
              <a:t>Sharing one physical computer resource among multiple companies or organizations.</a:t>
            </a:r>
          </a:p>
          <a:p>
            <a:pPr marL="400050" indent="-400050" algn="just">
              <a:buAutoNum type="romanLcPeriod"/>
            </a:pPr>
            <a:r>
              <a:rPr lang="en-US" sz="2200" dirty="0"/>
              <a:t> Consolidation of different services into one physical computer.</a:t>
            </a:r>
          </a:p>
          <a:p>
            <a:pPr marL="400050" indent="-400050" algn="just">
              <a:buAutoNum type="romanLcPeriod"/>
            </a:pPr>
            <a:r>
              <a:rPr lang="en-US" sz="2200" dirty="0"/>
              <a:t> Providing a general hardware platform to host multiple operating system.</a:t>
            </a:r>
          </a:p>
          <a:p>
            <a:pPr marL="400050" indent="-400050" algn="just">
              <a:buAutoNum type="romanLcPeriod"/>
            </a:pPr>
            <a:endParaRPr lang="en-US" sz="2200" dirty="0"/>
          </a:p>
          <a:p>
            <a:pPr marL="400050" indent="-400050" algn="just"/>
            <a:r>
              <a:rPr lang="en-US" sz="2200" b="1" dirty="0"/>
              <a:t>2. VM escape :- </a:t>
            </a:r>
            <a:r>
              <a:rPr lang="en-US" sz="2200" dirty="0"/>
              <a:t>VMs allow us to share the resources of the host computer and provider isolation between VMs and their host.</a:t>
            </a:r>
          </a:p>
          <a:p>
            <a:pPr marL="400050" indent="-400050" algn="just">
              <a:buAutoNum type="romanLcPeriod"/>
            </a:pPr>
            <a:r>
              <a:rPr lang="en-US" sz="2200" dirty="0"/>
              <a:t>In an ideal situation, any program that runs under the VM should not communicate to any other program inside that or any other VM, but because of some architecture limitations or some other bugs, software affect this isolation.</a:t>
            </a:r>
          </a:p>
          <a:p>
            <a:pPr marL="400050" indent="-400050" algn="just">
              <a:buAutoNum type="romanLcPeriod"/>
            </a:pPr>
            <a:r>
              <a:rPr lang="en-US" sz="2200" dirty="0"/>
              <a:t> It may so happen that a program running inside a VM can totally bypass the VM layer and acquire full access to the host system. Such a situation is known as VM escape.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229600" cy="6894195"/>
          </a:xfrm>
          <a:prstGeom prst="rect">
            <a:avLst/>
          </a:prstGeom>
        </p:spPr>
        <p:txBody>
          <a:bodyPr wrap="square">
            <a:spAutoFit/>
          </a:bodyPr>
          <a:lstStyle/>
          <a:p>
            <a:pPr algn="ctr"/>
            <a:r>
              <a:rPr lang="en-US" sz="3200" b="1" dirty="0">
                <a:solidFill>
                  <a:schemeClr val="accent2">
                    <a:lumMod val="50000"/>
                  </a:schemeClr>
                </a:solidFill>
              </a:rPr>
              <a:t>VM SECURITY CHALLENGES</a:t>
            </a:r>
          </a:p>
          <a:p>
            <a:endParaRPr lang="en-US" b="1" dirty="0">
              <a:solidFill>
                <a:schemeClr val="accent2">
                  <a:lumMod val="50000"/>
                </a:schemeClr>
              </a:solidFill>
            </a:endParaRPr>
          </a:p>
          <a:p>
            <a:pPr algn="just"/>
            <a:r>
              <a:rPr lang="en-US" sz="2200" b="1" dirty="0">
                <a:solidFill>
                  <a:schemeClr val="accent2">
                    <a:lumMod val="50000"/>
                  </a:schemeClr>
                </a:solidFill>
              </a:rPr>
              <a:t>3. </a:t>
            </a:r>
            <a:r>
              <a:rPr lang="en-US" sz="2200" dirty="0"/>
              <a:t>VM monitoring from the host:- It is not normally considered a limitation or a bug when one can start monitoring, changing or communication with a VM application from the host. In this case, the host itself starts controlling; therefore the host requires more strict security environments compared to each individual VM.</a:t>
            </a:r>
          </a:p>
          <a:p>
            <a:pPr algn="just"/>
            <a:endParaRPr lang="en-US" sz="2200" b="1" dirty="0">
              <a:solidFill>
                <a:schemeClr val="accent2">
                  <a:lumMod val="50000"/>
                </a:schemeClr>
              </a:solidFill>
            </a:endParaRPr>
          </a:p>
          <a:p>
            <a:pPr algn="just"/>
            <a:r>
              <a:rPr lang="en-US" sz="2200" b="1" dirty="0"/>
              <a:t>The host can affect VMs behavior in the following ways</a:t>
            </a:r>
          </a:p>
          <a:p>
            <a:pPr algn="just"/>
            <a:endParaRPr lang="en-US" sz="2200" b="1" dirty="0"/>
          </a:p>
          <a:p>
            <a:pPr marL="400050" indent="-400050" algn="just">
              <a:buAutoNum type="romanLcPeriod"/>
            </a:pPr>
            <a:r>
              <a:rPr lang="en-US" sz="2200" b="1" dirty="0"/>
              <a:t>Start, stop, pause and restart VMs.</a:t>
            </a:r>
          </a:p>
          <a:p>
            <a:pPr marL="400050" indent="-400050" algn="just">
              <a:buAutoNum type="romanLcPeriod"/>
            </a:pPr>
            <a:r>
              <a:rPr lang="en-US" sz="2200" b="1" dirty="0"/>
              <a:t> Monitor and configure resources available to the VMs, including CPU, memory, disk and network usage of VMs.</a:t>
            </a:r>
          </a:p>
          <a:p>
            <a:pPr marL="400050" indent="-400050" algn="just">
              <a:buAutoNum type="romanLcPeriod"/>
            </a:pPr>
            <a:r>
              <a:rPr lang="en-US" sz="2200" b="1" dirty="0"/>
              <a:t> Adjust the number of CPUs, amount of memory, amount and number of victuals disks and number of virtual network interfaces to a VM</a:t>
            </a:r>
          </a:p>
          <a:p>
            <a:pPr marL="400050" indent="-400050" algn="just">
              <a:buAutoNum type="romanLcPeriod"/>
            </a:pPr>
            <a:r>
              <a:rPr lang="en-US" sz="2200" b="1" dirty="0"/>
              <a:t> Monitor the applications running inside the VM.</a:t>
            </a:r>
          </a:p>
          <a:p>
            <a:pPr marL="400050" indent="-400050" algn="just">
              <a:buAutoNum type="romanLcPeriod"/>
            </a:pPr>
            <a:r>
              <a:rPr lang="en-US" sz="2200" b="1" dirty="0"/>
              <a:t> View, Copy and possibly modify the data stored on the VM’s virtual disk.</a:t>
            </a:r>
          </a:p>
          <a:p>
            <a:pPr marL="400050" indent="-400050"/>
            <a:endParaRPr lang="en-US" b="1" dirty="0">
              <a:solidFill>
                <a:schemeClr val="accent2">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3137"/>
            <a:ext cx="8382000" cy="6524863"/>
          </a:xfrm>
          <a:prstGeom prst="rect">
            <a:avLst/>
          </a:prstGeom>
          <a:noFill/>
        </p:spPr>
        <p:txBody>
          <a:bodyPr wrap="square" rtlCol="0">
            <a:spAutoFit/>
          </a:bodyPr>
          <a:lstStyle/>
          <a:p>
            <a:pPr marL="342900" indent="-342900" algn="just">
              <a:buAutoNum type="arabicPeriod" startAt="4"/>
            </a:pPr>
            <a:r>
              <a:rPr lang="en-US" sz="2200" b="1" dirty="0"/>
              <a:t>VM monitoring from another VM :- </a:t>
            </a:r>
            <a:r>
              <a:rPr lang="en-US" sz="2200" dirty="0"/>
              <a:t>Isolation is a basic characteristic of VM technology; it is usually referred as a security defect when one VM can easily monitor another without defined configuration and privilege to do so.</a:t>
            </a:r>
          </a:p>
          <a:p>
            <a:pPr marL="400050" indent="-400050" algn="just">
              <a:buAutoNum type="romanLcPeriod"/>
            </a:pPr>
            <a:r>
              <a:rPr lang="en-US" sz="2200" dirty="0"/>
              <a:t>If the hypervisor memory is implemented properly then individual VM protection takes place automatically.</a:t>
            </a:r>
          </a:p>
          <a:p>
            <a:pPr marL="400050" indent="-400050" algn="just">
              <a:buAutoNum type="romanLcPeriod"/>
            </a:pPr>
            <a:r>
              <a:rPr lang="en-US" sz="2200" dirty="0"/>
              <a:t> It will not disturb others VMs memory address space. Because VMs do not have direct access to the Host system.</a:t>
            </a:r>
          </a:p>
          <a:p>
            <a:pPr marL="400050" indent="-400050" algn="just">
              <a:buAutoNum type="romanLcPeriod"/>
            </a:pPr>
            <a:r>
              <a:rPr lang="en-US" sz="2200" dirty="0"/>
              <a:t> If network traffic is more complicated then there could be an issue with isolation depending on how the network connections are set up with the VMs.</a:t>
            </a:r>
          </a:p>
          <a:p>
            <a:pPr marL="400050" indent="-400050" algn="just">
              <a:buAutoNum type="romanLcPeriod"/>
            </a:pPr>
            <a:r>
              <a:rPr lang="en-US" sz="2200" dirty="0"/>
              <a:t> There should be the case of a virtual hub also, if the </a:t>
            </a:r>
            <a:r>
              <a:rPr lang="en-US" sz="2200" dirty="0" err="1"/>
              <a:t>Vm</a:t>
            </a:r>
            <a:r>
              <a:rPr lang="en-US" sz="2200" dirty="0"/>
              <a:t> uses a virtual hub for connecting all VMs host machine, then guest VM my sniff the packets of host VM or other guest VMs using ARP.</a:t>
            </a:r>
          </a:p>
          <a:p>
            <a:pPr marL="400050" indent="-400050" algn="just"/>
            <a:endParaRPr lang="en-US" sz="2200" dirty="0"/>
          </a:p>
          <a:p>
            <a:pPr marL="400050" indent="-400050" algn="just"/>
            <a:r>
              <a:rPr lang="en-US" sz="2200" b="1" dirty="0"/>
              <a:t>5. Denial of service :- </a:t>
            </a:r>
            <a:r>
              <a:rPr lang="en-US" sz="2200" dirty="0"/>
              <a:t>Because various computing resources like CPU, memory, network and hard disk are shared among multiple VMs and host machine. This may create a denial of service attack against another VM.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077200" cy="5847755"/>
          </a:xfrm>
          <a:prstGeom prst="rect">
            <a:avLst/>
          </a:prstGeom>
          <a:noFill/>
        </p:spPr>
        <p:txBody>
          <a:bodyPr wrap="square" rtlCol="0">
            <a:spAutoFit/>
          </a:bodyPr>
          <a:lstStyle/>
          <a:p>
            <a:pPr algn="just"/>
            <a:r>
              <a:rPr lang="en-US" sz="2200" b="1" dirty="0"/>
              <a:t>6. External modification of a VM: </a:t>
            </a:r>
            <a:r>
              <a:rPr lang="en-US" sz="2200" dirty="0"/>
              <a:t>In a business application scenario, users VMs have the privilege of accessing employee databases through a secured application</a:t>
            </a:r>
          </a:p>
          <a:p>
            <a:pPr marL="400050" indent="-400050" algn="just">
              <a:buAutoNum type="romanLcPeriod"/>
            </a:pPr>
            <a:r>
              <a:rPr lang="en-US" sz="2200" dirty="0"/>
              <a:t>Database security is more critical in a virtual environment. </a:t>
            </a:r>
          </a:p>
          <a:p>
            <a:pPr marL="400050" indent="-400050" algn="just">
              <a:buAutoNum type="romanLcPeriod"/>
            </a:pPr>
            <a:r>
              <a:rPr lang="en-US" sz="2200" dirty="0"/>
              <a:t>Database is placed inside a secured VM environment so that any external user is not allowed to access the database outside of the application.</a:t>
            </a:r>
          </a:p>
          <a:p>
            <a:pPr marL="400050" indent="-400050" algn="just">
              <a:buAutoNum type="romanLcPeriod"/>
            </a:pPr>
            <a:r>
              <a:rPr lang="en-US" sz="2200" dirty="0"/>
              <a:t> If a VM where database is installed becomes accessible from outside because of a malicious attack, then the database can be corrupted or modified and the system trust can be broken.</a:t>
            </a:r>
          </a:p>
          <a:p>
            <a:pPr marL="400050" indent="-400050" algn="just"/>
            <a:endParaRPr lang="en-US" sz="2200" dirty="0"/>
          </a:p>
          <a:p>
            <a:pPr marL="400050" indent="-400050" algn="just"/>
            <a:r>
              <a:rPr lang="en-US" sz="2200" b="1" dirty="0"/>
              <a:t>7. External modification of the hypervisor :- </a:t>
            </a:r>
            <a:r>
              <a:rPr lang="en-US" sz="2200" dirty="0"/>
              <a:t>Because the hypervisor is mainly responsible for the enablement of virtualization while making the process of more self-protected and secure VM, it does not affect the working of any underlying hypervisor. Therefore the first thing is to protect the hypervisor from any external unauthorized access and changes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7 Fundamentals of Cloud Security: Future Proof Your Business with These  Tips! - Stefanini"/>
          <p:cNvPicPr>
            <a:picLocks noChangeAspect="1" noChangeArrowheads="1"/>
          </p:cNvPicPr>
          <p:nvPr/>
        </p:nvPicPr>
        <p:blipFill>
          <a:blip r:embed="rId2"/>
          <a:srcRect/>
          <a:stretch>
            <a:fillRect/>
          </a:stretch>
        </p:blipFill>
        <p:spPr bwMode="auto">
          <a:xfrm>
            <a:off x="304800" y="609600"/>
            <a:ext cx="8610600" cy="582729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417"/>
            <a:ext cx="8534400" cy="6863417"/>
          </a:xfrm>
          <a:prstGeom prst="rect">
            <a:avLst/>
          </a:prstGeom>
          <a:noFill/>
        </p:spPr>
        <p:txBody>
          <a:bodyPr wrap="square" rtlCol="0">
            <a:spAutoFit/>
          </a:bodyPr>
          <a:lstStyle/>
          <a:p>
            <a:pPr algn="just"/>
            <a:r>
              <a:rPr lang="en-US" sz="2200" b="1" dirty="0"/>
              <a:t>8. Mixed trust level VMs :- </a:t>
            </a:r>
            <a:r>
              <a:rPr lang="en-US" sz="2200" dirty="0"/>
              <a:t>Enterprises must take care of mission critical-related information while leveraging the benefits of virtualization. After applying some self-protection system and some external security mechanism such as integrity checking, file monitoring, log assessment , firewall protection and antivirus detection, The VM can be more secure in mixed environment.</a:t>
            </a:r>
          </a:p>
          <a:p>
            <a:pPr algn="just"/>
            <a:endParaRPr lang="en-US" sz="2200" dirty="0"/>
          </a:p>
          <a:p>
            <a:pPr algn="just"/>
            <a:r>
              <a:rPr lang="en-US" sz="2200" b="1" dirty="0"/>
              <a:t>9. Resource contention :- </a:t>
            </a:r>
            <a:r>
              <a:rPr lang="en-US" sz="2200" dirty="0"/>
              <a:t>Whenever some resource-consuming operations like malware or antivirus scanning, files and patch updates are executed on VMs, the result of these operations produce high loads on the systems and hamper server applications and VDI environment.</a:t>
            </a:r>
          </a:p>
          <a:p>
            <a:pPr algn="just"/>
            <a:endParaRPr lang="en-US" sz="2200" dirty="0"/>
          </a:p>
          <a:p>
            <a:pPr marL="400050" indent="-400050" algn="just">
              <a:buAutoNum type="romanLcPeriod"/>
            </a:pPr>
            <a:r>
              <a:rPr lang="en-US" sz="2200" dirty="0"/>
              <a:t>To avoid such situations, each VM requires additional significant memory footprint because just like traditional architecture, the antivirus must be installed on each operating system and the same kind of protection is required for each VM too.</a:t>
            </a:r>
          </a:p>
          <a:p>
            <a:pPr marL="400050" indent="-400050" algn="just">
              <a:buAutoNum type="romanLcPeriod"/>
            </a:pPr>
            <a:r>
              <a:rPr lang="en-US" sz="2200" dirty="0"/>
              <a:t> More virtualization-sensitive technology is needed for optimal resource utilization and increasing VM performance so that dedicated antivirus and file scanning should not affect the memory footprint on the virtual hosts.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0"/>
            <a:ext cx="4495800" cy="923330"/>
          </a:xfrm>
          <a:prstGeom prst="rect">
            <a:avLst/>
          </a:prstGeom>
          <a:noFill/>
        </p:spPr>
        <p:txBody>
          <a:bodyPr wrap="square" rtlCol="0">
            <a:spAutoFit/>
          </a:bodyPr>
          <a:lstStyle/>
          <a:p>
            <a:pPr algn="ctr"/>
            <a:r>
              <a:rPr lang="en-US" sz="5400" b="1" dirty="0">
                <a:solidFill>
                  <a:schemeClr val="tx2">
                    <a:lumMod val="75000"/>
                  </a:schemeClr>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7924800" cy="6678751"/>
          </a:xfrm>
          <a:prstGeom prst="rect">
            <a:avLst/>
          </a:prstGeom>
          <a:noFill/>
        </p:spPr>
        <p:txBody>
          <a:bodyPr wrap="square" rtlCol="0">
            <a:spAutoFit/>
          </a:bodyPr>
          <a:lstStyle/>
          <a:p>
            <a:pPr algn="ctr"/>
            <a:r>
              <a:rPr lang="en-US" sz="3200" b="1" dirty="0">
                <a:solidFill>
                  <a:schemeClr val="accent2">
                    <a:lumMod val="50000"/>
                  </a:schemeClr>
                </a:solidFill>
              </a:rPr>
              <a:t>CLOUD SECURITY FUNDAMENTALS</a:t>
            </a:r>
          </a:p>
          <a:p>
            <a:pPr algn="ctr"/>
            <a:endParaRPr lang="en-US" dirty="0"/>
          </a:p>
          <a:p>
            <a:pPr>
              <a:buFont typeface="Wingdings" pitchFamily="2" charset="2"/>
              <a:buChar char="§"/>
            </a:pPr>
            <a:r>
              <a:rPr lang="en-US" dirty="0"/>
              <a:t>  </a:t>
            </a:r>
            <a:r>
              <a:rPr lang="en-US" sz="2400" dirty="0"/>
              <a:t>To ensure that the customers does not face any difficulties such as loss of data or data thief.</a:t>
            </a:r>
          </a:p>
          <a:p>
            <a:pPr>
              <a:buFont typeface="Wingdings" pitchFamily="2" charset="2"/>
              <a:buChar char="§"/>
            </a:pPr>
            <a:endParaRPr lang="en-US" sz="2400" dirty="0"/>
          </a:p>
          <a:p>
            <a:pPr>
              <a:buFont typeface="Wingdings" pitchFamily="2" charset="2"/>
              <a:buChar char="§"/>
            </a:pPr>
            <a:r>
              <a:rPr lang="en-US" sz="2400" dirty="0"/>
              <a:t>  Cloud security is the first and foremost concern of every industry and Organization. </a:t>
            </a:r>
          </a:p>
          <a:p>
            <a:pPr>
              <a:buFont typeface="Wingdings" pitchFamily="2" charset="2"/>
              <a:buChar char="§"/>
            </a:pPr>
            <a:endParaRPr lang="en-US" sz="2400" dirty="0"/>
          </a:p>
          <a:p>
            <a:pPr>
              <a:buFont typeface="Wingdings" pitchFamily="2" charset="2"/>
              <a:buChar char="§"/>
            </a:pPr>
            <a:r>
              <a:rPr lang="en-US" sz="2400" dirty="0"/>
              <a:t>  There is a possibility that a malicious user can go through the cloud by impersonating a legal user, Thereby after by infecting the cloud services.</a:t>
            </a:r>
          </a:p>
          <a:p>
            <a:pPr>
              <a:buFont typeface="Wingdings" pitchFamily="2" charset="2"/>
              <a:buChar char="§"/>
            </a:pPr>
            <a:endParaRPr lang="en-US" sz="2400" dirty="0"/>
          </a:p>
          <a:p>
            <a:pPr>
              <a:buFont typeface="Wingdings" pitchFamily="2" charset="2"/>
              <a:buChar char="§"/>
            </a:pPr>
            <a:r>
              <a:rPr lang="en-US" sz="2400" dirty="0"/>
              <a:t>  Most of the vendors are highly concern about the Data integrity , Privacy issues, authentication issue, Data loss, user-level security and vendor level security.</a:t>
            </a:r>
          </a:p>
          <a:p>
            <a:endParaRPr lang="en-US" sz="2400" dirty="0"/>
          </a:p>
          <a:p>
            <a:pPr algn="ctr"/>
            <a:endParaRPr lang="en-US" sz="2400" dirty="0"/>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848600" cy="6586418"/>
          </a:xfrm>
          <a:prstGeom prst="rect">
            <a:avLst/>
          </a:prstGeom>
          <a:noFill/>
        </p:spPr>
        <p:txBody>
          <a:bodyPr wrap="square" rtlCol="0">
            <a:spAutoFit/>
          </a:bodyPr>
          <a:lstStyle/>
          <a:p>
            <a:pPr algn="ctr"/>
            <a:r>
              <a:rPr lang="en-US" sz="3200" b="1" dirty="0">
                <a:solidFill>
                  <a:schemeClr val="accent2">
                    <a:lumMod val="50000"/>
                  </a:schemeClr>
                </a:solidFill>
              </a:rPr>
              <a:t>CLOUD RISK</a:t>
            </a:r>
          </a:p>
          <a:p>
            <a:pPr algn="ctr"/>
            <a:endParaRPr lang="en-US" sz="2000" dirty="0"/>
          </a:p>
          <a:p>
            <a:pPr algn="just"/>
            <a:r>
              <a:rPr lang="en-US" sz="2200" dirty="0"/>
              <a:t>When infrastructure, Applications, Data and Storage are hosted by cloud providers, There is </a:t>
            </a:r>
            <a:r>
              <a:rPr lang="en-US" sz="2200" dirty="0" err="1"/>
              <a:t>hugh</a:t>
            </a:r>
            <a:r>
              <a:rPr lang="en-US" sz="2200" dirty="0"/>
              <a:t> chance of risk in each type of services offering. This is know as cloud Risk.</a:t>
            </a:r>
          </a:p>
          <a:p>
            <a:pPr algn="just"/>
            <a:endParaRPr lang="en-US" sz="2200" dirty="0"/>
          </a:p>
          <a:p>
            <a:pPr marL="342900" indent="-342900" algn="just">
              <a:buAutoNum type="arabicPeriod"/>
            </a:pPr>
            <a:r>
              <a:rPr lang="en-US" sz="2200" dirty="0"/>
              <a:t>Organizations such as the cloud Security Alliance (CSA) offer certification to cloud providers that will meet their criteria. </a:t>
            </a:r>
          </a:p>
          <a:p>
            <a:pPr marL="342900" indent="-342900" algn="just"/>
            <a:endParaRPr lang="en-US" sz="2200" dirty="0"/>
          </a:p>
          <a:p>
            <a:pPr marL="342900" indent="-342900" algn="just">
              <a:buAutoNum type="arabicPeriod" startAt="2"/>
            </a:pPr>
            <a:r>
              <a:rPr lang="en-US" sz="2200" dirty="0"/>
              <a:t>The Cloud Security Alliance (CSA) is the world’s leading organization dedicated to defining and raising awareness of best practices to help ensure a secure cloud computing environment.</a:t>
            </a:r>
          </a:p>
          <a:p>
            <a:pPr marL="342900" indent="-342900" algn="just">
              <a:buAutoNum type="arabicPeriod" startAt="2"/>
            </a:pPr>
            <a:endParaRPr lang="en-US" sz="2200" dirty="0"/>
          </a:p>
          <a:p>
            <a:pPr algn="just"/>
            <a:r>
              <a:rPr lang="en-US" sz="2200" dirty="0"/>
              <a:t> 3. </a:t>
            </a:r>
            <a:r>
              <a:rPr lang="en-US" sz="2200" b="1" dirty="0"/>
              <a:t>Core Cloud :- </a:t>
            </a:r>
            <a:r>
              <a:rPr lang="en-US" sz="2200" dirty="0"/>
              <a:t>Regardless if you already have a well established cloud security program or are starting your cloud migration for the first time, CSA can help you enhance your security strategy. </a:t>
            </a:r>
          </a:p>
          <a:p>
            <a:pPr marL="342900" indent="-342900" algn="just">
              <a:buAutoNum type="arabicPeriod" startAt="2"/>
            </a:pPr>
            <a:endParaRPr lang="en-US" sz="2200" dirty="0"/>
          </a:p>
          <a:p>
            <a:pPr marL="342900" indent="-342900" algn="just">
              <a:buAutoNum type="arabicPeriod"/>
            </a:pPr>
            <a:endParaRPr lang="en-US" sz="22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isks of Cloud Computing | Top 4 Types of Cloud Computing"/>
          <p:cNvPicPr>
            <a:picLocks noChangeAspect="1" noChangeArrowheads="1"/>
          </p:cNvPicPr>
          <p:nvPr/>
        </p:nvPicPr>
        <p:blipFill>
          <a:blip r:embed="rId2"/>
          <a:srcRect/>
          <a:stretch>
            <a:fillRect/>
          </a:stretch>
        </p:blipFill>
        <p:spPr bwMode="auto">
          <a:xfrm>
            <a:off x="685800" y="1219200"/>
            <a:ext cx="7953375" cy="44577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305800" cy="6617196"/>
          </a:xfrm>
          <a:prstGeom prst="rect">
            <a:avLst/>
          </a:prstGeom>
          <a:noFill/>
        </p:spPr>
        <p:txBody>
          <a:bodyPr wrap="square" rtlCol="0">
            <a:spAutoFit/>
          </a:bodyPr>
          <a:lstStyle/>
          <a:p>
            <a:pPr algn="ctr"/>
            <a:r>
              <a:rPr lang="en-US" sz="3200" b="1" dirty="0">
                <a:solidFill>
                  <a:schemeClr val="accent2">
                    <a:lumMod val="50000"/>
                  </a:schemeClr>
                </a:solidFill>
              </a:rPr>
              <a:t>CLOUD RISK DIVISION</a:t>
            </a:r>
          </a:p>
          <a:p>
            <a:pPr algn="ctr"/>
            <a:endParaRPr lang="en-US" dirty="0"/>
          </a:p>
          <a:p>
            <a:pPr marL="342900" indent="-342900">
              <a:buAutoNum type="alphaUcPeriod"/>
            </a:pPr>
            <a:r>
              <a:rPr lang="en-US" sz="2200" b="1" dirty="0"/>
              <a:t>Policy and Organizational risks :- </a:t>
            </a:r>
          </a:p>
          <a:p>
            <a:pPr marL="342900" indent="-342900"/>
            <a:endParaRPr lang="en-US" sz="2200" dirty="0"/>
          </a:p>
          <a:p>
            <a:pPr marL="342900" indent="-342900">
              <a:buAutoNum type="arabicPeriod"/>
            </a:pPr>
            <a:r>
              <a:rPr lang="en-US" sz="2200" b="1" dirty="0"/>
              <a:t>Lock –in :- </a:t>
            </a:r>
            <a:r>
              <a:rPr lang="en-US" sz="2200" dirty="0"/>
              <a:t>When applications, data and services are dependent on only one cloud providers, it is know as a lock-in problem. There could be </a:t>
            </a:r>
            <a:r>
              <a:rPr lang="en-US" sz="2200" dirty="0" err="1"/>
              <a:t>SaaS</a:t>
            </a:r>
            <a:r>
              <a:rPr lang="en-US" sz="2200" dirty="0"/>
              <a:t> lock-in, </a:t>
            </a:r>
            <a:r>
              <a:rPr lang="en-US" sz="2200" dirty="0" err="1"/>
              <a:t>PaaS</a:t>
            </a:r>
            <a:r>
              <a:rPr lang="en-US" sz="2200" dirty="0"/>
              <a:t> lock-in and </a:t>
            </a:r>
            <a:r>
              <a:rPr lang="en-US" sz="2200" dirty="0" err="1"/>
              <a:t>IaaS</a:t>
            </a:r>
            <a:r>
              <a:rPr lang="en-US" sz="2200" dirty="0"/>
              <a:t> lock-in problems.</a:t>
            </a:r>
          </a:p>
          <a:p>
            <a:pPr marL="342900" indent="-342900">
              <a:buAutoNum type="arabicPeriod"/>
            </a:pPr>
            <a:endParaRPr lang="en-US" sz="2200" dirty="0"/>
          </a:p>
          <a:p>
            <a:pPr marL="342900" indent="-342900">
              <a:buAutoNum type="arabicPeriod"/>
            </a:pPr>
            <a:r>
              <a:rPr lang="en-US" sz="2200" b="1" dirty="0"/>
              <a:t> Loss of governance </a:t>
            </a:r>
            <a:r>
              <a:rPr lang="en-US" sz="2200" dirty="0"/>
              <a:t>:- This issues comes when the cloud provider may sub-contract or outsource services to third parties (unknown providers) that may not compromise the same guarantees ( Such as to provide the service in a lawful way).</a:t>
            </a:r>
          </a:p>
          <a:p>
            <a:pPr marL="342900" indent="-342900">
              <a:buAutoNum type="arabicPeriod"/>
            </a:pPr>
            <a:endParaRPr lang="en-US" sz="2200" dirty="0"/>
          </a:p>
          <a:p>
            <a:pPr marL="342900" indent="-342900">
              <a:buAutoNum type="arabicPeriod"/>
            </a:pPr>
            <a:r>
              <a:rPr lang="en-US" sz="2200" b="1" dirty="0"/>
              <a:t> Compliance challenges </a:t>
            </a:r>
            <a:r>
              <a:rPr lang="en-US" sz="2200" dirty="0"/>
              <a:t>:- Cloud providers make huge investments for external certifications such as SAS(Statement on Auditing Standard No. 70 (</a:t>
            </a:r>
            <a:r>
              <a:rPr lang="en-US" sz="2200" b="1" dirty="0"/>
              <a:t>SAS 70</a:t>
            </a:r>
            <a:r>
              <a:rPr lang="en-US" sz="2200" dirty="0"/>
              <a:t>)) , PCI DSS (PCI DSS, is a formal process used by organizations to identify threats and vulnerabilities that could negatively impact the security of cardholder data)</a:t>
            </a:r>
          </a:p>
          <a:p>
            <a:pPr marL="342900" indent="-342900"/>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924800" cy="5509200"/>
          </a:xfrm>
          <a:prstGeom prst="rect">
            <a:avLst/>
          </a:prstGeom>
        </p:spPr>
        <p:txBody>
          <a:bodyPr wrap="square">
            <a:spAutoFit/>
          </a:bodyPr>
          <a:lstStyle/>
          <a:p>
            <a:pPr algn="just"/>
            <a:r>
              <a:rPr lang="en-US" sz="2200" b="1" dirty="0"/>
              <a:t>Compliance challenges continues…</a:t>
            </a:r>
          </a:p>
          <a:p>
            <a:pPr algn="just"/>
            <a:r>
              <a:rPr lang="en-US" sz="2200" dirty="0"/>
              <a:t>This certifications give them the reputation in the market that they are following the best security practices.</a:t>
            </a:r>
          </a:p>
          <a:p>
            <a:pPr algn="just">
              <a:buFontTx/>
              <a:buChar char="-"/>
            </a:pPr>
            <a:r>
              <a:rPr lang="en-US" sz="2200" b="1" dirty="0"/>
              <a:t>However, in some cases particular certification may also be a problem for accessing cloud services.</a:t>
            </a:r>
          </a:p>
          <a:p>
            <a:pPr algn="just">
              <a:buFontTx/>
              <a:buChar char="-"/>
            </a:pPr>
            <a:r>
              <a:rPr lang="en-US" sz="2200" b="1" dirty="0"/>
              <a:t> For example, If a client using AWS cloud wants to use the EC2 (</a:t>
            </a:r>
            <a:r>
              <a:rPr lang="en-US" sz="2200" dirty="0"/>
              <a:t>Amazon Elastic Compute Cloud (Amazon EC2)) and if the EC2 service does not have PCI compliance, then the EC2 service cannot be used for credit card-related transactions.</a:t>
            </a:r>
          </a:p>
          <a:p>
            <a:pPr algn="just"/>
            <a:endParaRPr lang="en-US" sz="2200" b="1" dirty="0"/>
          </a:p>
          <a:p>
            <a:pPr algn="just"/>
            <a:r>
              <a:rPr lang="en-US" sz="2200" b="1" dirty="0"/>
              <a:t>4. Cloud service termination or failure :- </a:t>
            </a:r>
            <a:r>
              <a:rPr lang="en-US" sz="2200" dirty="0"/>
              <a:t>There must be 24x7 support and high availability of all services, but in the competitive world of IT</a:t>
            </a:r>
            <a:r>
              <a:rPr lang="en-US" sz="2200" b="1" dirty="0"/>
              <a:t>. Due to lack of financial support and other factors could lead some providers to go out of business or shut down their service offering. </a:t>
            </a:r>
            <a:r>
              <a:rPr lang="en-US" sz="2200" dirty="0"/>
              <a:t> And it is possible that for a short or medium period of time some cloud computing services could be terminated.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001000" cy="3139321"/>
          </a:xfrm>
          <a:prstGeom prst="rect">
            <a:avLst/>
          </a:prstGeom>
          <a:noFill/>
        </p:spPr>
        <p:txBody>
          <a:bodyPr wrap="square" rtlCol="0">
            <a:spAutoFit/>
          </a:bodyPr>
          <a:lstStyle/>
          <a:p>
            <a:pPr algn="just"/>
            <a:r>
              <a:rPr lang="en-US" sz="2200" b="1" dirty="0"/>
              <a:t>5. Supply chain failure :-  </a:t>
            </a:r>
            <a:r>
              <a:rPr lang="en-US" sz="2200" dirty="0"/>
              <a:t>There is a possibility that the cloud provider could outsource some services to other third parties. In that case, any interruption or corruption in the chain or a lack of coordination of responsibilities between all parties involved can lead to inaccessibility of services, Loss of data confidentially, availability and integrity and reputational losses, because of failure to meet customer demand such as cascading service failure and violating of SLA.</a:t>
            </a:r>
          </a:p>
          <a:p>
            <a:pPr algn="just"/>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3137"/>
            <a:ext cx="8001000" cy="6186309"/>
          </a:xfrm>
          <a:prstGeom prst="rect">
            <a:avLst/>
          </a:prstGeom>
        </p:spPr>
        <p:txBody>
          <a:bodyPr wrap="square">
            <a:spAutoFit/>
          </a:bodyPr>
          <a:lstStyle/>
          <a:p>
            <a:r>
              <a:rPr lang="en-US" sz="2200" b="1" dirty="0"/>
              <a:t>B. TECHNICAL RISKS</a:t>
            </a:r>
          </a:p>
          <a:p>
            <a:endParaRPr lang="en-US" sz="2200" b="1" dirty="0"/>
          </a:p>
          <a:p>
            <a:pPr marL="342900" indent="-342900">
              <a:buAutoNum type="arabicPeriod"/>
            </a:pPr>
            <a:r>
              <a:rPr lang="en-US" sz="2200" b="1" dirty="0"/>
              <a:t>Isolation Failure — </a:t>
            </a:r>
            <a:r>
              <a:rPr lang="en-US" sz="2200" dirty="0"/>
              <a:t>This risk category covers the failure of mechanisms separating storage, memory, routing and even reputation between different tenants (e.g., so-called guest-hopping attacks).</a:t>
            </a:r>
          </a:p>
          <a:p>
            <a:pPr marL="342900" indent="-342900">
              <a:buAutoNum type="arabicPeriod"/>
            </a:pPr>
            <a:endParaRPr lang="en-US" sz="2200" dirty="0"/>
          </a:p>
          <a:p>
            <a:pPr marL="342900" indent="-342900">
              <a:buAutoNum type="arabicPeriod"/>
            </a:pPr>
            <a:r>
              <a:rPr lang="en-US" sz="2200" dirty="0"/>
              <a:t> </a:t>
            </a:r>
            <a:r>
              <a:rPr lang="en-US" sz="2200" b="1" dirty="0"/>
              <a:t>Resource exhaustions :- </a:t>
            </a:r>
            <a:r>
              <a:rPr lang="en-US" sz="2200" dirty="0"/>
              <a:t>Cloud service is fully on-demand pay-per-use service. There is a chance of risk in proper allocation of resources to cloud users.</a:t>
            </a:r>
          </a:p>
          <a:p>
            <a:pPr marL="342900" indent="-342900">
              <a:buAutoNum type="arabicPeriod"/>
            </a:pPr>
            <a:endParaRPr lang="en-US" sz="2200" b="1" dirty="0"/>
          </a:p>
          <a:p>
            <a:pPr marL="342900" indent="-342900">
              <a:buAutoNum type="arabicPeriod"/>
            </a:pPr>
            <a:r>
              <a:rPr lang="en-US" sz="2200" b="1" dirty="0"/>
              <a:t>Cloud provider malicious insider :- </a:t>
            </a:r>
            <a:r>
              <a:rPr lang="en-US" sz="2200" dirty="0"/>
              <a:t>The malicious actions of an insider could possibly have an impact on the confidentiality, integrity and availability of all kind of data, IP, all kind of services. Taking care of this issue is extremely important in case of cloud computing because cloud architecture contain certain characteristics that are at very high risk.</a:t>
            </a:r>
          </a:p>
          <a:p>
            <a:pPr marL="342900" indent="-342900"/>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2286</Words>
  <Application>Microsoft Office PowerPoint</Application>
  <PresentationFormat>On-screen Show (4:3)</PresentationFormat>
  <Paragraphs>127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UNIT-V CLOUD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 CLOUD SECURITY </dc:title>
  <dc:creator>NATHAN UCHOI</dc:creator>
  <cp:lastModifiedBy>Unknown User</cp:lastModifiedBy>
  <cp:revision>24</cp:revision>
  <dcterms:created xsi:type="dcterms:W3CDTF">2023-03-15T05:32:51Z</dcterms:created>
  <dcterms:modified xsi:type="dcterms:W3CDTF">2023-03-27T15:03:45Z</dcterms:modified>
</cp:coreProperties>
</file>