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407" r:id="rId4"/>
    <p:sldId id="408" r:id="rId5"/>
    <p:sldId id="349" r:id="rId6"/>
    <p:sldId id="320" r:id="rId7"/>
    <p:sldId id="289" r:id="rId8"/>
    <p:sldId id="384" r:id="rId9"/>
    <p:sldId id="304" r:id="rId10"/>
    <p:sldId id="332" r:id="rId11"/>
    <p:sldId id="415" r:id="rId12"/>
    <p:sldId id="394" r:id="rId13"/>
    <p:sldId id="416" r:id="rId14"/>
    <p:sldId id="417" r:id="rId15"/>
    <p:sldId id="405" r:id="rId16"/>
    <p:sldId id="398" r:id="rId17"/>
    <p:sldId id="406" r:id="rId18"/>
    <p:sldId id="348" r:id="rId19"/>
    <p:sldId id="419" r:id="rId20"/>
    <p:sldId id="430" r:id="rId22"/>
    <p:sldId id="420" r:id="rId23"/>
    <p:sldId id="421" r:id="rId24"/>
    <p:sldId id="422" r:id="rId25"/>
    <p:sldId id="423" r:id="rId26"/>
    <p:sldId id="424" r:id="rId27"/>
    <p:sldId id="425" r:id="rId28"/>
    <p:sldId id="426" r:id="rId29"/>
    <p:sldId id="427" r:id="rId30"/>
    <p:sldId id="428" r:id="rId31"/>
    <p:sldId id="429" r:id="rId32"/>
    <p:sldId id="431" r:id="rId33"/>
    <p:sldId id="432" r:id="rId34"/>
    <p:sldId id="302" r:id="rId3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8" d="100"/>
          <a:sy n="78" d="100"/>
        </p:scale>
        <p:origin x="1522" y="72"/>
      </p:cViewPr>
      <p:guideLst>
        <p:guide orient="horz" pos="2160"/>
        <p:guide pos="2880"/>
      </p:guideLst>
    </p:cSldViewPr>
  </p:slideViewPr>
  <p:notesTextViewPr>
    <p:cViewPr>
      <p:scale>
        <a:sx n="100" d="100"/>
        <a:sy n="100" d="100"/>
      </p:scale>
      <p:origin x="0" y="-34"/>
    </p:cViewPr>
  </p:notesTextViewPr>
  <p:sorterViewPr showFormatting="0">
    <p:cViewPr>
      <p:scale>
        <a:sx n="100" d="100"/>
        <a:sy n="100" d="100"/>
      </p:scale>
      <p:origin x="0" y="184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4B6A28A-8103-4431-8DE7-4515A5E5B4F4}"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Image Placeholder 1"/>
          <p:cNvSpPr>
            <a:spLocks noGrp="1" noRot="1" noChangeAspect="1" noTextEdit="1"/>
          </p:cNvSpPr>
          <p:nvPr>
            <p:ph type="sldImg"/>
          </p:nvPr>
        </p:nvSpPr>
        <p:spPr>
          <a:ln>
            <a:solidFill>
              <a:srgbClr val="000000"/>
            </a:solidFill>
            <a:miter/>
          </a:ln>
        </p:spPr>
      </p:sp>
      <p:sp>
        <p:nvSpPr>
          <p:cNvPr id="21507" name="Notes Placeholder 2"/>
          <p:cNvSpPr>
            <a:spLocks noGrp="1"/>
          </p:cNvSpPr>
          <p:nvPr>
            <p:ph type="body" idx="1"/>
          </p:nvPr>
        </p:nvSpPr>
        <p:spPr>
          <a:noFill/>
          <a:ln>
            <a:noFill/>
          </a:ln>
        </p:spPr>
        <p:txBody>
          <a:bodyPr wrap="square" lIns="91440" tIns="45720" rIns="91440" bIns="45720" anchor="t" anchorCtr="0"/>
          <a:p>
            <a:pPr lvl="0"/>
            <a:r>
              <a:rPr lang="en-US" altLang="en-US" dirty="0"/>
              <a:t>Ans. B</a:t>
            </a:r>
            <a:endParaRPr lang="en-US" altLang="en-US" dirty="0"/>
          </a:p>
          <a:p>
            <a:pPr lvl="0"/>
            <a:endParaRPr lang="en-IN" altLang="x-none" dirty="0"/>
          </a:p>
        </p:txBody>
      </p:sp>
      <p:sp>
        <p:nvSpPr>
          <p:cNvPr id="215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Image Placeholder 1"/>
          <p:cNvSpPr>
            <a:spLocks noGrp="1" noRot="1" noChangeAspect="1" noTextEdit="1"/>
          </p:cNvSpPr>
          <p:nvPr>
            <p:ph type="sldImg"/>
          </p:nvPr>
        </p:nvSpPr>
        <p:spPr>
          <a:ln>
            <a:solidFill>
              <a:srgbClr val="000000"/>
            </a:solidFill>
            <a:miter/>
          </a:ln>
        </p:spPr>
      </p:sp>
      <p:sp>
        <p:nvSpPr>
          <p:cNvPr id="39939" name="Notes Placeholder 2"/>
          <p:cNvSpPr>
            <a:spLocks noGrp="1"/>
          </p:cNvSpPr>
          <p:nvPr>
            <p:ph type="body" idx="1"/>
          </p:nvPr>
        </p:nvSpPr>
        <p:spPr>
          <a:noFill/>
          <a:ln>
            <a:noFill/>
          </a:ln>
        </p:spPr>
        <p:txBody>
          <a:bodyPr wrap="square" lIns="91440" tIns="45720" rIns="91440" bIns="45720" anchor="t" anchorCtr="0"/>
          <a:p>
            <a:pPr lvl="0"/>
            <a:r>
              <a:rPr lang="en-US" altLang="en-US" dirty="0"/>
              <a:t>Ans. C</a:t>
            </a:r>
            <a:endParaRPr lang="en-US" altLang="en-US" dirty="0"/>
          </a:p>
          <a:p>
            <a:pPr lvl="0"/>
            <a:endParaRPr lang="en-IN" altLang="x-none" dirty="0"/>
          </a:p>
        </p:txBody>
      </p:sp>
      <p:sp>
        <p:nvSpPr>
          <p:cNvPr id="399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Image Placeholder 1"/>
          <p:cNvSpPr>
            <a:spLocks noGrp="1" noRot="1" noChangeAspect="1" noTextEdit="1"/>
          </p:cNvSpPr>
          <p:nvPr>
            <p:ph type="sldImg"/>
          </p:nvPr>
        </p:nvSpPr>
        <p:spPr>
          <a:ln>
            <a:solidFill>
              <a:srgbClr val="000000"/>
            </a:solidFill>
            <a:miter/>
          </a:ln>
        </p:spPr>
      </p:sp>
      <p:sp>
        <p:nvSpPr>
          <p:cNvPr id="41987" name="Notes Placeholder 2"/>
          <p:cNvSpPr>
            <a:spLocks noGrp="1"/>
          </p:cNvSpPr>
          <p:nvPr>
            <p:ph type="body" idx="1"/>
          </p:nvPr>
        </p:nvSpPr>
        <p:spPr>
          <a:noFill/>
          <a:ln>
            <a:noFill/>
          </a:ln>
        </p:spPr>
        <p:txBody>
          <a:bodyPr wrap="square" lIns="91440" tIns="45720" rIns="91440" bIns="45720" anchor="t" anchorCtr="0"/>
          <a:p>
            <a:pPr lvl="0"/>
            <a:r>
              <a:rPr lang="en-US" altLang="en-US" dirty="0"/>
              <a:t>Ans. B</a:t>
            </a:r>
            <a:endParaRPr lang="en-US" altLang="en-US" dirty="0"/>
          </a:p>
          <a:p>
            <a:pPr lvl="0"/>
            <a:endParaRPr lang="en-IN" altLang="x-none" dirty="0"/>
          </a:p>
        </p:txBody>
      </p:sp>
      <p:sp>
        <p:nvSpPr>
          <p:cNvPr id="419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Image Placeholder 1"/>
          <p:cNvSpPr>
            <a:spLocks noGrp="1" noRot="1" noChangeAspect="1" noTextEdit="1"/>
          </p:cNvSpPr>
          <p:nvPr>
            <p:ph type="sldImg"/>
          </p:nvPr>
        </p:nvSpPr>
        <p:spPr>
          <a:ln>
            <a:solidFill>
              <a:srgbClr val="000000"/>
            </a:solidFill>
            <a:miter/>
          </a:ln>
        </p:spPr>
      </p:sp>
      <p:sp>
        <p:nvSpPr>
          <p:cNvPr id="44035" name="Notes Placeholder 2"/>
          <p:cNvSpPr>
            <a:spLocks noGrp="1"/>
          </p:cNvSpPr>
          <p:nvPr>
            <p:ph type="body" idx="1"/>
          </p:nvPr>
        </p:nvSpPr>
        <p:spPr>
          <a:noFill/>
          <a:ln>
            <a:noFill/>
          </a:ln>
        </p:spPr>
        <p:txBody>
          <a:bodyPr wrap="square" lIns="91440" tIns="45720" rIns="91440" bIns="45720" anchor="t" anchorCtr="0"/>
          <a:p>
            <a:pPr lvl="0"/>
            <a:r>
              <a:rPr lang="en-US" altLang="en-US" dirty="0"/>
              <a:t>Ans. D</a:t>
            </a:r>
            <a:endParaRPr lang="en-US" altLang="en-US" dirty="0"/>
          </a:p>
          <a:p>
            <a:pPr lvl="0"/>
            <a:endParaRPr lang="en-IN" altLang="x-none" dirty="0"/>
          </a:p>
        </p:txBody>
      </p:sp>
      <p:sp>
        <p:nvSpPr>
          <p:cNvPr id="440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Image Placeholder 1"/>
          <p:cNvSpPr>
            <a:spLocks noGrp="1" noRot="1" noChangeAspect="1" noTextEdit="1"/>
          </p:cNvSpPr>
          <p:nvPr>
            <p:ph type="sldImg"/>
          </p:nvPr>
        </p:nvSpPr>
        <p:spPr>
          <a:ln>
            <a:solidFill>
              <a:srgbClr val="000000"/>
            </a:solidFill>
            <a:miter/>
          </a:ln>
        </p:spPr>
      </p:sp>
      <p:sp>
        <p:nvSpPr>
          <p:cNvPr id="46083" name="Notes Placeholder 2"/>
          <p:cNvSpPr>
            <a:spLocks noGrp="1"/>
          </p:cNvSpPr>
          <p:nvPr>
            <p:ph type="body" idx="1"/>
          </p:nvPr>
        </p:nvSpPr>
        <p:spPr>
          <a:noFill/>
          <a:ln>
            <a:noFill/>
          </a:ln>
        </p:spPr>
        <p:txBody>
          <a:bodyPr wrap="square" lIns="91440" tIns="45720" rIns="91440" bIns="45720" anchor="t" anchorCtr="0"/>
          <a:p>
            <a:pPr lvl="0"/>
            <a:r>
              <a:rPr lang="en-US" altLang="en-US" dirty="0"/>
              <a:t>Ans. B</a:t>
            </a:r>
            <a:endParaRPr lang="en-US" altLang="en-US" dirty="0"/>
          </a:p>
          <a:p>
            <a:pPr lvl="0"/>
            <a:endParaRPr lang="en-IN" altLang="x-none" dirty="0"/>
          </a:p>
        </p:txBody>
      </p:sp>
      <p:sp>
        <p:nvSpPr>
          <p:cNvPr id="460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Image Placeholder 1"/>
          <p:cNvSpPr>
            <a:spLocks noGrp="1" noRot="1" noChangeAspect="1" noTextEdit="1"/>
          </p:cNvSpPr>
          <p:nvPr>
            <p:ph type="sldImg"/>
          </p:nvPr>
        </p:nvSpPr>
        <p:spPr>
          <a:ln>
            <a:solidFill>
              <a:srgbClr val="000000"/>
            </a:solidFill>
            <a:miter/>
          </a:ln>
        </p:spPr>
      </p:sp>
      <p:sp>
        <p:nvSpPr>
          <p:cNvPr id="48131" name="Notes Placeholder 2"/>
          <p:cNvSpPr>
            <a:spLocks noGrp="1"/>
          </p:cNvSpPr>
          <p:nvPr>
            <p:ph type="body" idx="1"/>
          </p:nvPr>
        </p:nvSpPr>
        <p:spPr>
          <a:noFill/>
          <a:ln>
            <a:noFill/>
          </a:ln>
        </p:spPr>
        <p:txBody>
          <a:bodyPr wrap="square" lIns="91440" tIns="45720" rIns="91440" bIns="45720" anchor="t" anchorCtr="0"/>
          <a:p>
            <a:pPr lvl="0"/>
            <a:r>
              <a:rPr lang="en-US" altLang="en-US" dirty="0"/>
              <a:t>Ans. B</a:t>
            </a:r>
            <a:endParaRPr lang="en-US" altLang="en-US" dirty="0"/>
          </a:p>
          <a:p>
            <a:pPr lvl="0"/>
            <a:endParaRPr lang="en-IN" altLang="x-none" dirty="0"/>
          </a:p>
        </p:txBody>
      </p:sp>
      <p:sp>
        <p:nvSpPr>
          <p:cNvPr id="481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Image Placeholder 1"/>
          <p:cNvSpPr>
            <a:spLocks noGrp="1" noRot="1" noChangeAspect="1" noTextEdit="1"/>
          </p:cNvSpPr>
          <p:nvPr>
            <p:ph type="sldImg"/>
          </p:nvPr>
        </p:nvSpPr>
        <p:spPr>
          <a:ln>
            <a:solidFill>
              <a:srgbClr val="000000"/>
            </a:solidFill>
            <a:miter/>
          </a:ln>
        </p:spPr>
      </p:sp>
      <p:sp>
        <p:nvSpPr>
          <p:cNvPr id="23555" name="Notes Placeholder 2"/>
          <p:cNvSpPr>
            <a:spLocks noGrp="1"/>
          </p:cNvSpPr>
          <p:nvPr>
            <p:ph type="body" idx="1"/>
          </p:nvPr>
        </p:nvSpPr>
        <p:spPr>
          <a:noFill/>
          <a:ln>
            <a:noFill/>
          </a:ln>
        </p:spPr>
        <p:txBody>
          <a:bodyPr wrap="square" lIns="91440" tIns="45720" rIns="91440" bIns="45720" anchor="t" anchorCtr="0"/>
          <a:p>
            <a:pPr lvl="0"/>
            <a:r>
              <a:rPr lang="en-US" altLang="en-US" dirty="0"/>
              <a:t>Ans. A</a:t>
            </a:r>
            <a:endParaRPr lang="en-US" altLang="en-US" dirty="0"/>
          </a:p>
          <a:p>
            <a:pPr lvl="0"/>
            <a:endParaRPr lang="en-IN" altLang="x-none" dirty="0"/>
          </a:p>
        </p:txBody>
      </p:sp>
      <p:sp>
        <p:nvSpPr>
          <p:cNvPr id="2355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Image Placeholder 1"/>
          <p:cNvSpPr>
            <a:spLocks noGrp="1" noRot="1" noChangeAspect="1" noTextEdit="1"/>
          </p:cNvSpPr>
          <p:nvPr>
            <p:ph type="sldImg"/>
          </p:nvPr>
        </p:nvSpPr>
        <p:spPr>
          <a:ln>
            <a:solidFill>
              <a:srgbClr val="000000"/>
            </a:solidFill>
            <a:miter/>
          </a:ln>
        </p:spPr>
      </p:sp>
      <p:sp>
        <p:nvSpPr>
          <p:cNvPr id="25603" name="Notes Placeholder 2"/>
          <p:cNvSpPr>
            <a:spLocks noGrp="1"/>
          </p:cNvSpPr>
          <p:nvPr>
            <p:ph type="body" idx="1"/>
          </p:nvPr>
        </p:nvSpPr>
        <p:spPr>
          <a:noFill/>
          <a:ln>
            <a:noFill/>
          </a:ln>
        </p:spPr>
        <p:txBody>
          <a:bodyPr wrap="square" lIns="91440" tIns="45720" rIns="91440" bIns="45720" anchor="t" anchorCtr="0"/>
          <a:p>
            <a:pPr lvl="0"/>
            <a:r>
              <a:rPr lang="en-US" altLang="en-US" dirty="0"/>
              <a:t>Ans. D</a:t>
            </a:r>
            <a:endParaRPr lang="en-US" altLang="en-US" dirty="0"/>
          </a:p>
          <a:p>
            <a:pPr lvl="0"/>
            <a:endParaRPr lang="en-IN" altLang="x-none" dirty="0"/>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noTextEdit="1"/>
          </p:cNvSpPr>
          <p:nvPr>
            <p:ph type="sldImg"/>
          </p:nvPr>
        </p:nvSpPr>
        <p:spPr>
          <a:ln>
            <a:solidFill>
              <a:srgbClr val="000000"/>
            </a:solidFill>
            <a:miter/>
          </a:ln>
        </p:spPr>
      </p:sp>
      <p:sp>
        <p:nvSpPr>
          <p:cNvPr id="27651" name="Notes Placeholder 2"/>
          <p:cNvSpPr>
            <a:spLocks noGrp="1"/>
          </p:cNvSpPr>
          <p:nvPr>
            <p:ph type="body" idx="1"/>
          </p:nvPr>
        </p:nvSpPr>
        <p:spPr>
          <a:noFill/>
          <a:ln>
            <a:noFill/>
          </a:ln>
        </p:spPr>
        <p:txBody>
          <a:bodyPr wrap="square" lIns="91440" tIns="45720" rIns="91440" bIns="45720" anchor="t" anchorCtr="0"/>
          <a:p>
            <a:pPr lvl="0"/>
            <a:r>
              <a:rPr lang="en-US" altLang="en-US" dirty="0"/>
              <a:t>Ans. A</a:t>
            </a:r>
            <a:endParaRPr lang="en-US" altLang="en-US" dirty="0"/>
          </a:p>
          <a:p>
            <a:pPr lvl="0"/>
            <a:endParaRPr lang="en-IN" altLang="x-none" dirty="0"/>
          </a:p>
        </p:txBody>
      </p:sp>
      <p:sp>
        <p:nvSpPr>
          <p:cNvPr id="276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Image Placeholder 1"/>
          <p:cNvSpPr>
            <a:spLocks noGrp="1" noRot="1" noChangeAspect="1" noTextEdit="1"/>
          </p:cNvSpPr>
          <p:nvPr>
            <p:ph type="sldImg"/>
          </p:nvPr>
        </p:nvSpPr>
        <p:spPr>
          <a:ln>
            <a:solidFill>
              <a:srgbClr val="000000"/>
            </a:solidFill>
            <a:miter/>
          </a:ln>
        </p:spPr>
      </p:sp>
      <p:sp>
        <p:nvSpPr>
          <p:cNvPr id="29699" name="Notes Placeholder 2"/>
          <p:cNvSpPr>
            <a:spLocks noGrp="1"/>
          </p:cNvSpPr>
          <p:nvPr>
            <p:ph type="body" idx="1"/>
          </p:nvPr>
        </p:nvSpPr>
        <p:spPr>
          <a:noFill/>
          <a:ln>
            <a:noFill/>
          </a:ln>
        </p:spPr>
        <p:txBody>
          <a:bodyPr wrap="square" lIns="91440" tIns="45720" rIns="91440" bIns="45720" anchor="t" anchorCtr="0"/>
          <a:p>
            <a:pPr lvl="0"/>
            <a:r>
              <a:rPr lang="en-US" altLang="en-US" dirty="0"/>
              <a:t>Ans. B</a:t>
            </a:r>
            <a:endParaRPr lang="en-US" altLang="en-US" dirty="0"/>
          </a:p>
          <a:p>
            <a:pPr lvl="0"/>
            <a:endParaRPr lang="en-IN" altLang="x-none" dirty="0"/>
          </a:p>
        </p:txBody>
      </p:sp>
      <p:sp>
        <p:nvSpPr>
          <p:cNvPr id="297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Image Placeholder 1"/>
          <p:cNvSpPr>
            <a:spLocks noGrp="1" noRot="1" noChangeAspect="1" noTextEdit="1"/>
          </p:cNvSpPr>
          <p:nvPr>
            <p:ph type="sldImg"/>
          </p:nvPr>
        </p:nvSpPr>
        <p:spPr>
          <a:ln>
            <a:solidFill>
              <a:srgbClr val="000000"/>
            </a:solidFill>
            <a:miter/>
          </a:ln>
        </p:spPr>
      </p:sp>
      <p:sp>
        <p:nvSpPr>
          <p:cNvPr id="31747" name="Notes Placeholder 2"/>
          <p:cNvSpPr>
            <a:spLocks noGrp="1"/>
          </p:cNvSpPr>
          <p:nvPr>
            <p:ph type="body" idx="1"/>
          </p:nvPr>
        </p:nvSpPr>
        <p:spPr>
          <a:noFill/>
          <a:ln>
            <a:noFill/>
          </a:ln>
        </p:spPr>
        <p:txBody>
          <a:bodyPr wrap="square" lIns="91440" tIns="45720" rIns="91440" bIns="45720" anchor="t" anchorCtr="0"/>
          <a:p>
            <a:pPr lvl="0"/>
            <a:r>
              <a:rPr lang="en-US" altLang="en-US" dirty="0"/>
              <a:t>Ans. C</a:t>
            </a:r>
            <a:endParaRPr lang="en-US" altLang="en-US" dirty="0"/>
          </a:p>
          <a:p>
            <a:pPr lvl="0"/>
            <a:endParaRPr lang="en-IN" altLang="x-none" dirty="0"/>
          </a:p>
        </p:txBody>
      </p:sp>
      <p:sp>
        <p:nvSpPr>
          <p:cNvPr id="317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Image Placeholder 1"/>
          <p:cNvSpPr>
            <a:spLocks noGrp="1" noRot="1" noChangeAspect="1" noTextEdit="1"/>
          </p:cNvSpPr>
          <p:nvPr>
            <p:ph type="sldImg"/>
          </p:nvPr>
        </p:nvSpPr>
        <p:spPr>
          <a:ln>
            <a:solidFill>
              <a:srgbClr val="000000"/>
            </a:solidFill>
            <a:miter/>
          </a:ln>
        </p:spPr>
      </p:sp>
      <p:sp>
        <p:nvSpPr>
          <p:cNvPr id="33795" name="Notes Placeholder 2"/>
          <p:cNvSpPr>
            <a:spLocks noGrp="1"/>
          </p:cNvSpPr>
          <p:nvPr>
            <p:ph type="body" idx="1"/>
          </p:nvPr>
        </p:nvSpPr>
        <p:spPr>
          <a:noFill/>
          <a:ln>
            <a:noFill/>
          </a:ln>
        </p:spPr>
        <p:txBody>
          <a:bodyPr wrap="square" lIns="91440" tIns="45720" rIns="91440" bIns="45720" anchor="t" anchorCtr="0"/>
          <a:p>
            <a:pPr lvl="0"/>
            <a:r>
              <a:rPr lang="en-US" altLang="en-US" dirty="0"/>
              <a:t>Ans. A</a:t>
            </a:r>
            <a:endParaRPr lang="en-US" altLang="en-US" dirty="0"/>
          </a:p>
          <a:p>
            <a:pPr lvl="0"/>
            <a:endParaRPr lang="en-IN" altLang="x-none" dirty="0"/>
          </a:p>
        </p:txBody>
      </p:sp>
      <p:sp>
        <p:nvSpPr>
          <p:cNvPr id="337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Image Placeholder 1"/>
          <p:cNvSpPr>
            <a:spLocks noGrp="1" noRot="1" noChangeAspect="1" noTextEdit="1"/>
          </p:cNvSpPr>
          <p:nvPr>
            <p:ph type="sldImg"/>
          </p:nvPr>
        </p:nvSpPr>
        <p:spPr>
          <a:ln>
            <a:solidFill>
              <a:srgbClr val="000000"/>
            </a:solidFill>
            <a:miter/>
          </a:ln>
        </p:spPr>
      </p:sp>
      <p:sp>
        <p:nvSpPr>
          <p:cNvPr id="35843" name="Notes Placeholder 2"/>
          <p:cNvSpPr>
            <a:spLocks noGrp="1"/>
          </p:cNvSpPr>
          <p:nvPr>
            <p:ph type="body" idx="1"/>
          </p:nvPr>
        </p:nvSpPr>
        <p:spPr>
          <a:noFill/>
          <a:ln>
            <a:noFill/>
          </a:ln>
        </p:spPr>
        <p:txBody>
          <a:bodyPr wrap="square" lIns="91440" tIns="45720" rIns="91440" bIns="45720" anchor="t" anchorCtr="0"/>
          <a:p>
            <a:pPr lvl="0"/>
            <a:r>
              <a:rPr lang="en-US" altLang="en-US" dirty="0"/>
              <a:t>Ans. B</a:t>
            </a:r>
            <a:endParaRPr lang="en-US" altLang="en-US" dirty="0"/>
          </a:p>
          <a:p>
            <a:pPr lvl="0"/>
            <a:endParaRPr lang="en-IN" altLang="x-none" dirty="0"/>
          </a:p>
        </p:txBody>
      </p:sp>
      <p:sp>
        <p:nvSpPr>
          <p:cNvPr id="358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Image Placeholder 1"/>
          <p:cNvSpPr>
            <a:spLocks noGrp="1" noRot="1" noChangeAspect="1" noTextEdit="1"/>
          </p:cNvSpPr>
          <p:nvPr>
            <p:ph type="sldImg"/>
          </p:nvPr>
        </p:nvSpPr>
        <p:spPr>
          <a:ln>
            <a:solidFill>
              <a:srgbClr val="000000"/>
            </a:solidFill>
            <a:miter/>
          </a:ln>
        </p:spPr>
      </p:sp>
      <p:sp>
        <p:nvSpPr>
          <p:cNvPr id="37891" name="Notes Placeholder 2"/>
          <p:cNvSpPr>
            <a:spLocks noGrp="1"/>
          </p:cNvSpPr>
          <p:nvPr>
            <p:ph type="body" idx="1"/>
          </p:nvPr>
        </p:nvSpPr>
        <p:spPr>
          <a:noFill/>
          <a:ln>
            <a:noFill/>
          </a:ln>
        </p:spPr>
        <p:txBody>
          <a:bodyPr wrap="square" lIns="91440" tIns="45720" rIns="91440" bIns="45720" anchor="t" anchorCtr="0"/>
          <a:p>
            <a:pPr lvl="0"/>
            <a:r>
              <a:rPr lang="en-US" altLang="en-US" dirty="0"/>
              <a:t>Ans. C</a:t>
            </a:r>
            <a:endParaRPr lang="en-US" altLang="en-US" dirty="0"/>
          </a:p>
          <a:p>
            <a:pPr lvl="0"/>
            <a:endParaRPr lang="en-IN" altLang="x-none" dirty="0"/>
          </a:p>
        </p:txBody>
      </p:sp>
      <p:sp>
        <p:nvSpPr>
          <p:cNvPr id="378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81B743C-02CB-4CC2-9E04-B7572152EAE7}"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4400" b="1" i="0" u="none" strike="noStrike" kern="1200" cap="none" spc="0" normalizeH="0" baseline="0" noProof="0">
              <a:ln>
                <a:noFill/>
              </a:ln>
              <a:solidFill>
                <a:schemeClr val="tx1"/>
              </a:solidFill>
              <a:effectLst/>
              <a:uLnTx/>
              <a:uFillTx/>
              <a:latin typeface="+mn-lt"/>
              <a:ea typeface="+mj-ea"/>
              <a:cs typeface="+mj-cs"/>
            </a:endParaRPr>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1"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3076"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3077"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b="1" dirty="0">
                <a:cs typeface="Arial" panose="020B0604020202020204" pitchFamily="34" charset="0"/>
              </a:rPr>
              <a:t>© Department of Analytical Skills</a:t>
            </a:r>
            <a:endParaRPr lang="en-US" altLang="en-US" sz="1400" b="1" dirty="0">
              <a:ea typeface="Arial" panose="020B0604020202020204" pitchFamily="34" charset="0"/>
            </a:endParaRPr>
          </a:p>
        </p:txBody>
      </p:sp>
      <p:sp>
        <p:nvSpPr>
          <p:cNvPr id="3078" name="Rectangle 6"/>
          <p:cNvSpPr/>
          <p:nvPr/>
        </p:nvSpPr>
        <p:spPr>
          <a:xfrm>
            <a:off x="762000" y="2819400"/>
            <a:ext cx="8382000" cy="8620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5000" b="1" dirty="0">
                <a:latin typeface="DigifaceWide"/>
                <a:cs typeface="Arial" panose="020B0604020202020204" pitchFamily="34" charset="0"/>
              </a:rPr>
              <a:t>HEIGHT AND DISTANCE</a:t>
            </a:r>
            <a:endParaRPr lang="en-US" altLang="en-US" sz="5000" dirty="0">
              <a:latin typeface="DigifaceWide"/>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2292"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12293"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cs typeface="Arial" panose="020B0604020202020204" pitchFamily="34" charset="0"/>
              </a:rPr>
              <a:t>© Department of Analytical Skills</a:t>
            </a:r>
            <a:endParaRPr lang="en-US" altLang="en-US" sz="1400" dirty="0">
              <a:ea typeface="Arial" panose="020B0604020202020204" pitchFamily="34" charset="0"/>
            </a:endParaRPr>
          </a:p>
        </p:txBody>
      </p:sp>
      <p:sp>
        <p:nvSpPr>
          <p:cNvPr id="7" name="Rectangle 6"/>
          <p:cNvSpPr/>
          <p:nvPr/>
        </p:nvSpPr>
        <p:spPr>
          <a:xfrm>
            <a:off x="304800" y="762000"/>
            <a:ext cx="8534400" cy="317023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0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Height of the tower = perpendicular + 1.6 </a:t>
            </a:r>
            <a:endParaRPr kumimoji="0" lang="en-IN" sz="20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 203 + 1.6</a:t>
            </a:r>
            <a:endParaRPr kumimoji="0" lang="en-IN" sz="2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sz="2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2000" b="1" i="0" u="none" strike="noStrike" kern="1200" cap="none" spc="0" normalizeH="0" baseline="0" noProof="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204.6m</a:t>
            </a:r>
            <a:endParaRPr kumimoji="0" lang="en-IN" sz="20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None/>
              <a:defRPr/>
            </a:pPr>
            <a:endParaRPr kumimoji="0" lang="en-IN" sz="2000" b="0" i="0" u="none" strike="noStrike" kern="1200" cap="none" spc="0" normalizeH="0" baseline="0" noProof="0" dirty="0">
              <a:ln>
                <a:noFill/>
              </a:ln>
              <a:solidFill>
                <a:schemeClr val="tx1"/>
              </a:solidFill>
              <a:effectLst/>
              <a:uLnTx/>
              <a:uFillTx/>
              <a:latin typeface="Century" panose="02040604050505020304" pitchFamily="18" charset="0"/>
              <a:ea typeface="+mn-ea"/>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Century" panose="02040604050505020304" pitchFamily="18" charset="0"/>
              <a:ea typeface="+mn-ea"/>
              <a:cs typeface="Times New Roman" panose="02020603050405020304" pitchFamily="18" charset="0"/>
            </a:endParaRPr>
          </a:p>
        </p:txBody>
      </p:sp>
      <p:sp>
        <p:nvSpPr>
          <p:cNvPr id="12295" name="TextBox 10"/>
          <p:cNvSpPr txBox="1"/>
          <p:nvPr/>
        </p:nvSpPr>
        <p:spPr>
          <a:xfrm>
            <a:off x="5867400" y="3429000"/>
            <a:ext cx="5159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solidFill>
                  <a:schemeClr val="bg1"/>
                </a:solidFill>
                <a:cs typeface="Arial" panose="020B0604020202020204" pitchFamily="34" charset="0"/>
              </a:rPr>
              <a:t>30º</a:t>
            </a:r>
            <a:endParaRPr lang="en-IN" altLang="en-US" sz="1800" dirty="0">
              <a:solidFill>
                <a:schemeClr val="bg1"/>
              </a:solidFill>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3316" name="Picture 2"/>
          <p:cNvPicPr>
            <a:picLocks noChangeAspect="1"/>
          </p:cNvPicPr>
          <p:nvPr/>
        </p:nvPicPr>
        <p:blipFill>
          <a:blip r:embed="rId1"/>
          <a:stretch>
            <a:fillRect/>
          </a:stretch>
        </p:blipFill>
        <p:spPr>
          <a:xfrm>
            <a:off x="-14287" y="0"/>
            <a:ext cx="9158287" cy="6840538"/>
          </a:xfrm>
          <a:prstGeom prst="rect">
            <a:avLst/>
          </a:prstGeom>
          <a:noFill/>
          <a:ln w="9525">
            <a:noFill/>
          </a:ln>
        </p:spPr>
      </p:pic>
      <p:sp>
        <p:nvSpPr>
          <p:cNvPr id="13317" name="Rectangle 5"/>
          <p:cNvSpPr/>
          <p:nvPr/>
        </p:nvSpPr>
        <p:spPr>
          <a:xfrm>
            <a:off x="228600" y="609600"/>
            <a:ext cx="8686800" cy="56943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IN" altLang="en-US" sz="2400" b="1" dirty="0">
                <a:latin typeface="Verdana" panose="020B0604030504040204" pitchFamily="34" charset="0"/>
                <a:cs typeface="Arial" panose="020B0604020202020204" pitchFamily="34" charset="0"/>
              </a:rPr>
              <a:t>2.iv) Two angles and one height</a:t>
            </a:r>
            <a:endParaRPr lang="en-IN" altLang="en-US" sz="24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Example: </a:t>
            </a:r>
            <a:r>
              <a:rPr lang="en-IN" altLang="en-US" sz="2000" dirty="0">
                <a:latin typeface="Verdana" panose="020B0604030504040204" pitchFamily="34" charset="0"/>
                <a:cs typeface="Arial" panose="020B0604020202020204" pitchFamily="34" charset="0"/>
              </a:rPr>
              <a:t>An aeroplane when 100√3 m high passes vertically above another aeroplane at an instant when their angles of elevation at same observing point are 60° and 45° respectively. Approximately, how many meters higher is the one than the other?</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Given:</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Perpendicular 1 = 100√3 m</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Angle 1            = 60° </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Angle 2            = 45°</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Difference b/w the heights =Perpendicular 1 - Perpendicular 2 = ?</a:t>
            </a:r>
            <a:endParaRPr lang="en-IN" altLang="en-US" sz="2000" dirty="0">
              <a:cs typeface="Arial" panose="020B0604020202020204" pitchFamily="34" charset="0"/>
            </a:endParaRPr>
          </a:p>
          <a:p>
            <a:pPr marL="0" lvl="0" indent="0">
              <a:spcBef>
                <a:spcPct val="0"/>
              </a:spcBef>
              <a:buFontTx/>
              <a:buNone/>
            </a:pPr>
            <a:endParaRPr lang="en-IN" altLang="en-US" sz="2000" dirty="0">
              <a:latin typeface="Century" panose="02040604050505020304" pitchFamily="18" charset="0"/>
              <a:cs typeface="Calibri" panose="020F0502020204030204" pitchFamily="34" charset="0"/>
            </a:endParaRPr>
          </a:p>
          <a:p>
            <a:pPr marL="0" lvl="0" indent="0">
              <a:spcBef>
                <a:spcPct val="0"/>
              </a:spcBef>
              <a:buFontTx/>
              <a:buNone/>
            </a:pPr>
            <a:endParaRPr lang="en-US" altLang="en-US" sz="2000" dirty="0">
              <a:latin typeface="Century" panose="02040604050505020304" pitchFamily="18" charset="0"/>
              <a:ea typeface="Calibri" panose="020F0502020204030204" pitchFamily="34" charset="0"/>
            </a:endParaRPr>
          </a:p>
        </p:txBody>
      </p:sp>
      <p:sp>
        <p:nvSpPr>
          <p:cNvPr id="13318" name="TextBox 5"/>
          <p:cNvSpPr txBox="1"/>
          <p:nvPr/>
        </p:nvSpPr>
        <p:spPr>
          <a:xfrm>
            <a:off x="0" y="6488113"/>
            <a:ext cx="3048000" cy="3698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3319" name="Rectangle 6"/>
          <p:cNvSpPr/>
          <p:nvPr/>
        </p:nvSpPr>
        <p:spPr>
          <a:xfrm>
            <a:off x="0" y="6488113"/>
            <a:ext cx="4992688"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cs typeface="Arial" panose="020B0604020202020204" pitchFamily="34" charset="0"/>
              </a:rPr>
              <a:t>© Department of Analytical skills</a:t>
            </a:r>
            <a:endParaRPr lang="en-US" altLang="en-US" sz="1800" dirty="0">
              <a:ea typeface="Arial" panose="020B0604020202020204" pitchFamily="34" charset="0"/>
            </a:endParaRPr>
          </a:p>
        </p:txBody>
      </p:sp>
      <p:sp>
        <p:nvSpPr>
          <p:cNvPr id="8" name="Right Triangle 7"/>
          <p:cNvSpPr/>
          <p:nvPr/>
        </p:nvSpPr>
        <p:spPr>
          <a:xfrm flipH="1">
            <a:off x="6324600" y="3505200"/>
            <a:ext cx="1219200" cy="1447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Straight Connector 9"/>
          <p:cNvCxnSpPr>
            <a:stCxn id="8" idx="4"/>
          </p:cNvCxnSpPr>
          <p:nvPr/>
        </p:nvCxnSpPr>
        <p:spPr>
          <a:xfrm rot="5400000" flipH="1" flipV="1">
            <a:off x="5791200" y="3200400"/>
            <a:ext cx="22860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0"/>
          </p:cNvCxnSpPr>
          <p:nvPr/>
        </p:nvCxnSpPr>
        <p:spPr>
          <a:xfrm rot="5400000" flipH="1" flipV="1">
            <a:off x="7126288" y="3086100"/>
            <a:ext cx="836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323" name="TextBox 13"/>
          <p:cNvSpPr txBox="1"/>
          <p:nvPr/>
        </p:nvSpPr>
        <p:spPr>
          <a:xfrm rot="-5400000">
            <a:off x="6953250" y="4021138"/>
            <a:ext cx="1701800"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600" dirty="0">
                <a:latin typeface="Century" panose="02040604050505020304" pitchFamily="18" charset="0"/>
                <a:cs typeface="Times New Roman" panose="02020603050405020304" pitchFamily="18" charset="0"/>
              </a:rPr>
              <a:t>Perpendicular 2</a:t>
            </a:r>
            <a:endParaRPr lang="en-IN" altLang="en-US" sz="1600" dirty="0">
              <a:ea typeface="Arial" panose="020B0604020202020204" pitchFamily="34" charset="0"/>
            </a:endParaRPr>
          </a:p>
        </p:txBody>
      </p:sp>
      <p:sp>
        <p:nvSpPr>
          <p:cNvPr id="17" name="Right Brace 16"/>
          <p:cNvSpPr/>
          <p:nvPr/>
        </p:nvSpPr>
        <p:spPr>
          <a:xfrm>
            <a:off x="8077200" y="2667000"/>
            <a:ext cx="381000" cy="2286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13325" name="TextBox 17"/>
          <p:cNvSpPr txBox="1"/>
          <p:nvPr/>
        </p:nvSpPr>
        <p:spPr>
          <a:xfrm>
            <a:off x="8342313" y="3657600"/>
            <a:ext cx="80168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latin typeface="Century" panose="02040604050505020304" pitchFamily="18" charset="0"/>
                <a:cs typeface="Times New Roman" panose="02020603050405020304" pitchFamily="18" charset="0"/>
              </a:rPr>
              <a:t>100</a:t>
            </a:r>
            <a:r>
              <a:rPr lang="en-IN" altLang="en-US" sz="1800" dirty="0">
                <a:cs typeface="Arial" panose="020B0604020202020204" pitchFamily="34" charset="0"/>
              </a:rPr>
              <a:t>√3</a:t>
            </a:r>
            <a:endParaRPr lang="en-IN" altLang="en-US" sz="1800" dirty="0">
              <a:ea typeface="Arial" panose="020B0604020202020204" pitchFamily="34" charset="0"/>
            </a:endParaRPr>
          </a:p>
        </p:txBody>
      </p:sp>
      <p:sp>
        <p:nvSpPr>
          <p:cNvPr id="13326" name="TextBox 18"/>
          <p:cNvSpPr txBox="1"/>
          <p:nvPr/>
        </p:nvSpPr>
        <p:spPr>
          <a:xfrm>
            <a:off x="6400800" y="4648200"/>
            <a:ext cx="5159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solidFill>
                  <a:schemeClr val="bg1"/>
                </a:solidFill>
                <a:cs typeface="Arial" panose="020B0604020202020204" pitchFamily="34" charset="0"/>
              </a:rPr>
              <a:t>45º</a:t>
            </a:r>
            <a:endParaRPr lang="en-IN" altLang="en-US" sz="1800" dirty="0">
              <a:solidFill>
                <a:schemeClr val="bg1"/>
              </a:solidFill>
              <a:ea typeface="Arial" panose="020B0604020202020204" pitchFamily="34" charset="0"/>
            </a:endParaRPr>
          </a:p>
        </p:txBody>
      </p:sp>
      <p:sp>
        <p:nvSpPr>
          <p:cNvPr id="13327" name="TextBox 19"/>
          <p:cNvSpPr txBox="1"/>
          <p:nvPr/>
        </p:nvSpPr>
        <p:spPr>
          <a:xfrm rot="-766183">
            <a:off x="6553200" y="4343400"/>
            <a:ext cx="5159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solidFill>
                  <a:schemeClr val="bg1"/>
                </a:solidFill>
                <a:cs typeface="Arial" panose="020B0604020202020204" pitchFamily="34" charset="0"/>
              </a:rPr>
              <a:t>60º</a:t>
            </a:r>
            <a:endParaRPr lang="en-IN" altLang="en-US" sz="1800" dirty="0">
              <a:solidFill>
                <a:schemeClr val="bg1"/>
              </a:solidFill>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4340" name="Picture 2"/>
          <p:cNvPicPr>
            <a:picLocks noChangeAspect="1"/>
          </p:cNvPicPr>
          <p:nvPr/>
        </p:nvPicPr>
        <p:blipFill>
          <a:blip r:embed="rId1"/>
          <a:stretch>
            <a:fillRect/>
          </a:stretch>
        </p:blipFill>
        <p:spPr>
          <a:xfrm>
            <a:off x="-14287" y="0"/>
            <a:ext cx="9158287" cy="6840538"/>
          </a:xfrm>
          <a:prstGeom prst="rect">
            <a:avLst/>
          </a:prstGeom>
          <a:noFill/>
          <a:ln w="9525">
            <a:noFill/>
          </a:ln>
        </p:spPr>
      </p:pic>
      <p:sp>
        <p:nvSpPr>
          <p:cNvPr id="14341" name="Rectangle 5"/>
          <p:cNvSpPr/>
          <p:nvPr/>
        </p:nvSpPr>
        <p:spPr>
          <a:xfrm>
            <a:off x="381000" y="609600"/>
            <a:ext cx="8153400" cy="84026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IN" altLang="en-US" sz="2000" b="1" dirty="0">
                <a:latin typeface="Verdana" panose="020B0604030504040204" pitchFamily="34" charset="0"/>
                <a:cs typeface="Arial" panose="020B0604020202020204" pitchFamily="34" charset="0"/>
              </a:rPr>
              <a:t>Solution:</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Angle 1 = Perpendicular 1/ Base</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tan 60°  = 100√3 / base</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√3        = 100√3 /base</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Base     = 100√3 / √3 </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Base     = 100</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Angle 2              = Perpendicular 2/ Base</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tan 45°               = Perpendicular 2 / 100</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1                        = Perpendicular 2 / 100</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Perpendicular 2 = 100 </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Difference b/w the heights =Perpendicular 1 - Perpendicular 2 </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 100√3 – 100</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 173 – 100</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a:t>
            </a:r>
            <a:r>
              <a:rPr lang="en-IN" altLang="en-US" sz="2000" b="1" dirty="0">
                <a:latin typeface="Verdana" panose="020B0604030504040204" pitchFamily="34" charset="0"/>
                <a:cs typeface="Arial" panose="020B0604020202020204" pitchFamily="34" charset="0"/>
              </a:rPr>
              <a:t>= 73 m </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US" altLang="en-US" sz="2000" dirty="0">
              <a:latin typeface="Verdana" panose="020B0604030504040204" pitchFamily="34" charset="0"/>
              <a:ea typeface="Arial" panose="020B0604020202020204" pitchFamily="34" charset="0"/>
            </a:endParaRPr>
          </a:p>
        </p:txBody>
      </p:sp>
      <p:sp>
        <p:nvSpPr>
          <p:cNvPr id="14342" name="TextBox 5"/>
          <p:cNvSpPr txBox="1"/>
          <p:nvPr/>
        </p:nvSpPr>
        <p:spPr>
          <a:xfrm>
            <a:off x="0" y="6488113"/>
            <a:ext cx="3048000" cy="3698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4343" name="Rectangle 6"/>
          <p:cNvSpPr/>
          <p:nvPr/>
        </p:nvSpPr>
        <p:spPr>
          <a:xfrm>
            <a:off x="0" y="6488113"/>
            <a:ext cx="4992688"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cs typeface="Arial" panose="020B0604020202020204" pitchFamily="34" charset="0"/>
              </a:rPr>
              <a:t>© Department of Analytical skills</a:t>
            </a:r>
            <a:endParaRPr lang="en-US" altLang="en-US" sz="1800" dirty="0">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5364" name="Picture 2"/>
          <p:cNvPicPr>
            <a:picLocks noChangeAspect="1"/>
          </p:cNvPicPr>
          <p:nvPr/>
        </p:nvPicPr>
        <p:blipFill>
          <a:blip r:embed="rId1"/>
          <a:stretch>
            <a:fillRect/>
          </a:stretch>
        </p:blipFill>
        <p:spPr>
          <a:xfrm>
            <a:off x="-14287" y="0"/>
            <a:ext cx="9158287" cy="6840538"/>
          </a:xfrm>
          <a:prstGeom prst="rect">
            <a:avLst/>
          </a:prstGeom>
          <a:noFill/>
          <a:ln w="9525">
            <a:noFill/>
          </a:ln>
        </p:spPr>
      </p:pic>
      <p:sp>
        <p:nvSpPr>
          <p:cNvPr id="15365" name="Rectangle 5"/>
          <p:cNvSpPr/>
          <p:nvPr/>
        </p:nvSpPr>
        <p:spPr>
          <a:xfrm>
            <a:off x="381000" y="762000"/>
            <a:ext cx="8153400" cy="4770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IN" altLang="en-US" sz="2400" b="1" dirty="0">
                <a:latin typeface="Verdana" panose="020B0604030504040204" pitchFamily="34" charset="0"/>
                <a:cs typeface="Arial" panose="020B0604020202020204" pitchFamily="34" charset="0"/>
              </a:rPr>
              <a:t>2.v) Two angles and two heights</a:t>
            </a:r>
            <a:endParaRPr lang="en-IN" altLang="en-US" sz="24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Example: </a:t>
            </a:r>
            <a:r>
              <a:rPr lang="en-IN" altLang="en-US" sz="2000" dirty="0">
                <a:latin typeface="Verdana" panose="020B0604030504040204" pitchFamily="34" charset="0"/>
                <a:cs typeface="Arial" panose="020B0604020202020204" pitchFamily="34" charset="0"/>
              </a:rPr>
              <a:t>Two towers face each other separated by a distance </a:t>
            </a:r>
            <a:r>
              <a:rPr lang="en-IN" altLang="en-US" sz="2000" i="1" dirty="0">
                <a:latin typeface="Verdana" panose="020B0604030504040204" pitchFamily="34" charset="0"/>
                <a:cs typeface="Arial" panose="020B0604020202020204" pitchFamily="34" charset="0"/>
              </a:rPr>
              <a:t>d</a:t>
            </a:r>
            <a:r>
              <a:rPr lang="en-IN" altLang="en-US" sz="2000" dirty="0">
                <a:latin typeface="Verdana" panose="020B0604030504040204" pitchFamily="34" charset="0"/>
                <a:cs typeface="Arial" panose="020B0604020202020204" pitchFamily="34" charset="0"/>
              </a:rPr>
              <a:t> = 20 m. As seen from the top of the first tower, the angle of depression of the second</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tower's base is 60</a:t>
            </a:r>
            <a:r>
              <a:rPr lang="en-IN" altLang="en-US" sz="2000" baseline="30000" dirty="0">
                <a:latin typeface="Verdana" panose="020B0604030504040204" pitchFamily="34" charset="0"/>
                <a:cs typeface="Arial" panose="020B0604020202020204" pitchFamily="34" charset="0"/>
              </a:rPr>
              <a:t>o</a:t>
            </a:r>
            <a:r>
              <a:rPr lang="en-IN" altLang="en-US" sz="2000" dirty="0">
                <a:latin typeface="Verdana" panose="020B0604030504040204" pitchFamily="34" charset="0"/>
                <a:cs typeface="Arial" panose="020B0604020202020204" pitchFamily="34" charset="0"/>
              </a:rPr>
              <a:t> and that of </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the top is 30</a:t>
            </a:r>
            <a:r>
              <a:rPr lang="en-IN" altLang="en-US" sz="2000" baseline="30000" dirty="0">
                <a:latin typeface="Verdana" panose="020B0604030504040204" pitchFamily="34" charset="0"/>
                <a:cs typeface="Arial" panose="020B0604020202020204" pitchFamily="34" charset="0"/>
              </a:rPr>
              <a:t>o</a:t>
            </a:r>
            <a:r>
              <a:rPr lang="en-IN" altLang="en-US" sz="2000" dirty="0">
                <a:latin typeface="Verdana" panose="020B0604030504040204" pitchFamily="34" charset="0"/>
                <a:cs typeface="Arial" panose="020B0604020202020204" pitchFamily="34" charset="0"/>
              </a:rPr>
              <a:t>. What is the height</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of the second tower?</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Given:</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Angle 1          = 90</a:t>
            </a:r>
            <a:r>
              <a:rPr lang="en-IN" altLang="en-US" sz="2000" baseline="30000" dirty="0">
                <a:latin typeface="Verdana" panose="020B0604030504040204" pitchFamily="34" charset="0"/>
                <a:cs typeface="Arial" panose="020B0604020202020204" pitchFamily="34" charset="0"/>
              </a:rPr>
              <a:t>o</a:t>
            </a:r>
            <a:r>
              <a:rPr lang="en-IN" altLang="en-US" sz="2000" dirty="0">
                <a:latin typeface="Verdana" panose="020B0604030504040204" pitchFamily="34" charset="0"/>
                <a:cs typeface="Arial" panose="020B0604020202020204" pitchFamily="34" charset="0"/>
              </a:rPr>
              <a:t> - 30</a:t>
            </a:r>
            <a:r>
              <a:rPr lang="en-IN" altLang="en-US" sz="2000" baseline="30000" dirty="0">
                <a:latin typeface="Verdana" panose="020B0604030504040204" pitchFamily="34" charset="0"/>
                <a:cs typeface="Arial" panose="020B0604020202020204" pitchFamily="34" charset="0"/>
              </a:rPr>
              <a:t>o </a:t>
            </a:r>
            <a:r>
              <a:rPr lang="en-IN" altLang="en-US" sz="2000" dirty="0">
                <a:latin typeface="Verdana" panose="020B0604030504040204" pitchFamily="34" charset="0"/>
                <a:cs typeface="Arial" panose="020B0604020202020204" pitchFamily="34" charset="0"/>
              </a:rPr>
              <a:t>= 60</a:t>
            </a:r>
            <a:r>
              <a:rPr lang="en-IN" altLang="en-US" sz="2000" baseline="30000" dirty="0">
                <a:latin typeface="Verdana" panose="020B0604030504040204" pitchFamily="34" charset="0"/>
                <a:cs typeface="Arial" panose="020B0604020202020204" pitchFamily="34" charset="0"/>
              </a:rPr>
              <a:t>o</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Angle 2          = 90</a:t>
            </a:r>
            <a:r>
              <a:rPr lang="en-IN" altLang="en-US" sz="2000" baseline="30000" dirty="0">
                <a:latin typeface="Verdana" panose="020B0604030504040204" pitchFamily="34" charset="0"/>
                <a:cs typeface="Arial" panose="020B0604020202020204" pitchFamily="34" charset="0"/>
              </a:rPr>
              <a:t>o </a:t>
            </a:r>
            <a:r>
              <a:rPr lang="en-IN" altLang="en-US" sz="2000" dirty="0">
                <a:latin typeface="Verdana" panose="020B0604030504040204" pitchFamily="34" charset="0"/>
                <a:cs typeface="Arial" panose="020B0604020202020204" pitchFamily="34" charset="0"/>
              </a:rPr>
              <a:t>- 60</a:t>
            </a:r>
            <a:r>
              <a:rPr lang="en-IN" altLang="en-US" sz="2000" baseline="30000" dirty="0">
                <a:latin typeface="Verdana" panose="020B0604030504040204" pitchFamily="34" charset="0"/>
                <a:cs typeface="Arial" panose="020B0604020202020204" pitchFamily="34" charset="0"/>
              </a:rPr>
              <a:t>o</a:t>
            </a:r>
            <a:r>
              <a:rPr lang="en-IN" altLang="en-US" sz="2000" dirty="0">
                <a:latin typeface="Verdana" panose="020B0604030504040204" pitchFamily="34" charset="0"/>
                <a:cs typeface="Arial" panose="020B0604020202020204" pitchFamily="34" charset="0"/>
              </a:rPr>
              <a:t> = 30</a:t>
            </a:r>
            <a:r>
              <a:rPr lang="en-IN" altLang="en-US" sz="2000" baseline="30000" dirty="0">
                <a:latin typeface="Verdana" panose="020B0604030504040204" pitchFamily="34" charset="0"/>
                <a:cs typeface="Arial" panose="020B0604020202020204" pitchFamily="34" charset="0"/>
              </a:rPr>
              <a:t>o</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Perpendicular = 20m</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Height of the second tower = Base 2 – Base 1</a:t>
            </a:r>
            <a:endParaRPr lang="en-IN" altLang="en-US" sz="2000" dirty="0">
              <a:latin typeface="Verdana" panose="020B0604030504040204" pitchFamily="34" charset="0"/>
              <a:ea typeface="Arial" panose="020B0604020202020204" pitchFamily="34" charset="0"/>
            </a:endParaRPr>
          </a:p>
        </p:txBody>
      </p:sp>
      <p:sp>
        <p:nvSpPr>
          <p:cNvPr id="15366" name="TextBox 5"/>
          <p:cNvSpPr txBox="1"/>
          <p:nvPr/>
        </p:nvSpPr>
        <p:spPr>
          <a:xfrm>
            <a:off x="0" y="6488113"/>
            <a:ext cx="3048000" cy="3698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5367" name="Rectangle 6"/>
          <p:cNvSpPr/>
          <p:nvPr/>
        </p:nvSpPr>
        <p:spPr>
          <a:xfrm>
            <a:off x="0" y="6488113"/>
            <a:ext cx="4992688"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cs typeface="Arial" panose="020B0604020202020204" pitchFamily="34" charset="0"/>
              </a:rPr>
              <a:t>© Department of Analytical skills</a:t>
            </a:r>
            <a:endParaRPr lang="en-US" altLang="en-US" sz="1800" dirty="0">
              <a:ea typeface="Arial" panose="020B0604020202020204" pitchFamily="34" charset="0"/>
            </a:endParaRPr>
          </a:p>
        </p:txBody>
      </p:sp>
      <p:cxnSp>
        <p:nvCxnSpPr>
          <p:cNvPr id="12" name="Straight Connector 11"/>
          <p:cNvCxnSpPr/>
          <p:nvPr/>
        </p:nvCxnSpPr>
        <p:spPr>
          <a:xfrm rot="5400000">
            <a:off x="6438900" y="3390900"/>
            <a:ext cx="1905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5638800" y="43434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5562600" y="2514600"/>
            <a:ext cx="190500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5257800" y="3962400"/>
            <a:ext cx="762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5638800" y="2438400"/>
            <a:ext cx="17526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5562600" y="2438400"/>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374" name="TextBox 32"/>
          <p:cNvSpPr txBox="1"/>
          <p:nvPr/>
        </p:nvSpPr>
        <p:spPr>
          <a:xfrm>
            <a:off x="6629400" y="2971800"/>
            <a:ext cx="495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60</a:t>
            </a:r>
            <a:r>
              <a:rPr lang="en-IN" altLang="en-US" sz="1800" baseline="30000" dirty="0">
                <a:latin typeface="Century" panose="02040604050505020304" pitchFamily="18" charset="0"/>
                <a:cs typeface="Arial" panose="020B0604020202020204" pitchFamily="34" charset="0"/>
              </a:rPr>
              <a:t>o</a:t>
            </a:r>
            <a:endParaRPr lang="en-IN" altLang="en-US" sz="1800" dirty="0">
              <a:ea typeface="Arial" panose="020B0604020202020204" pitchFamily="34" charset="0"/>
            </a:endParaRPr>
          </a:p>
        </p:txBody>
      </p:sp>
      <p:sp>
        <p:nvSpPr>
          <p:cNvPr id="15375" name="TextBox 33"/>
          <p:cNvSpPr txBox="1"/>
          <p:nvPr/>
        </p:nvSpPr>
        <p:spPr>
          <a:xfrm>
            <a:off x="7010400" y="2667000"/>
            <a:ext cx="495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30</a:t>
            </a:r>
            <a:r>
              <a:rPr lang="en-IN" altLang="en-US" sz="1800" baseline="30000" dirty="0">
                <a:latin typeface="Century" panose="02040604050505020304" pitchFamily="18" charset="0"/>
                <a:cs typeface="Arial" panose="020B0604020202020204" pitchFamily="34" charset="0"/>
              </a:rPr>
              <a:t>o</a:t>
            </a:r>
            <a:endParaRPr lang="en-IN" altLang="en-US" sz="1800" dirty="0">
              <a:ea typeface="Arial" panose="020B0604020202020204" pitchFamily="34" charset="0"/>
            </a:endParaRPr>
          </a:p>
        </p:txBody>
      </p:sp>
      <p:sp>
        <p:nvSpPr>
          <p:cNvPr id="38" name="Arc 37"/>
          <p:cNvSpPr/>
          <p:nvPr/>
        </p:nvSpPr>
        <p:spPr>
          <a:xfrm rot="15871645" flipH="1">
            <a:off x="7075488" y="2219325"/>
            <a:ext cx="631825" cy="100965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15377" name="TextBox 38"/>
          <p:cNvSpPr txBox="1"/>
          <p:nvPr/>
        </p:nvSpPr>
        <p:spPr>
          <a:xfrm>
            <a:off x="6324600" y="4419600"/>
            <a:ext cx="4191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20</a:t>
            </a:r>
            <a:endParaRPr lang="en-IN" altLang="en-US" sz="1800" dirty="0">
              <a:ea typeface="Arial" panose="020B0604020202020204" pitchFamily="34" charset="0"/>
            </a:endParaRPr>
          </a:p>
        </p:txBody>
      </p:sp>
      <p:cxnSp>
        <p:nvCxnSpPr>
          <p:cNvPr id="41" name="Straight Connector 40"/>
          <p:cNvCxnSpPr/>
          <p:nvPr/>
        </p:nvCxnSpPr>
        <p:spPr>
          <a:xfrm>
            <a:off x="5638800" y="3581400"/>
            <a:ext cx="1752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379" name="TextBox 42"/>
          <p:cNvSpPr txBox="1"/>
          <p:nvPr/>
        </p:nvSpPr>
        <p:spPr>
          <a:xfrm rot="-5400000">
            <a:off x="8169275" y="3260725"/>
            <a:ext cx="7953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Base 2</a:t>
            </a:r>
            <a:endParaRPr lang="en-IN" altLang="en-US" sz="1800" dirty="0">
              <a:ea typeface="Arial" panose="020B0604020202020204" pitchFamily="34" charset="0"/>
            </a:endParaRPr>
          </a:p>
        </p:txBody>
      </p:sp>
      <p:sp>
        <p:nvSpPr>
          <p:cNvPr id="15380" name="TextBox 43"/>
          <p:cNvSpPr txBox="1"/>
          <p:nvPr/>
        </p:nvSpPr>
        <p:spPr>
          <a:xfrm rot="-5400000">
            <a:off x="7254875" y="2803525"/>
            <a:ext cx="7953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Base 1</a:t>
            </a:r>
            <a:endParaRPr lang="en-IN" altLang="en-US" sz="1800" dirty="0">
              <a:ea typeface="Arial" panose="020B0604020202020204" pitchFamily="34" charset="0"/>
            </a:endParaRPr>
          </a:p>
        </p:txBody>
      </p:sp>
      <p:sp>
        <p:nvSpPr>
          <p:cNvPr id="45" name="Right Brace 44"/>
          <p:cNvSpPr/>
          <p:nvPr/>
        </p:nvSpPr>
        <p:spPr>
          <a:xfrm>
            <a:off x="7772400" y="2438400"/>
            <a:ext cx="533400" cy="19812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6388" name="Picture 2"/>
          <p:cNvPicPr>
            <a:picLocks noChangeAspect="1"/>
          </p:cNvPicPr>
          <p:nvPr/>
        </p:nvPicPr>
        <p:blipFill>
          <a:blip r:embed="rId1"/>
          <a:stretch>
            <a:fillRect/>
          </a:stretch>
        </p:blipFill>
        <p:spPr>
          <a:xfrm>
            <a:off x="-14287" y="0"/>
            <a:ext cx="9158287" cy="6840538"/>
          </a:xfrm>
          <a:prstGeom prst="rect">
            <a:avLst/>
          </a:prstGeom>
          <a:noFill/>
          <a:ln w="9525">
            <a:noFill/>
          </a:ln>
        </p:spPr>
      </p:pic>
      <p:sp>
        <p:nvSpPr>
          <p:cNvPr id="16389" name="Rectangle 5"/>
          <p:cNvSpPr/>
          <p:nvPr/>
        </p:nvSpPr>
        <p:spPr>
          <a:xfrm>
            <a:off x="381000" y="762000"/>
            <a:ext cx="8153400" cy="56324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IN" altLang="en-US" sz="2000" b="1" dirty="0">
                <a:latin typeface="Verdana" panose="020B0604030504040204" pitchFamily="34" charset="0"/>
                <a:cs typeface="Arial" panose="020B0604020202020204" pitchFamily="34" charset="0"/>
              </a:rPr>
              <a:t>Solution:</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US" altLang="en-US" sz="2000" b="1" dirty="0">
                <a:latin typeface="Verdana" panose="020B0604030504040204" pitchFamily="34" charset="0"/>
                <a:cs typeface="Arial" panose="020B0604020202020204" pitchFamily="34" charset="0"/>
              </a:rPr>
              <a:t>Angle 2 = perpendicular/base 2</a:t>
            </a:r>
            <a:endParaRPr lang="en-US" altLang="en-US" sz="2000" b="1" dirty="0">
              <a:latin typeface="Verdana" panose="020B0604030504040204" pitchFamily="34" charset="0"/>
              <a:cs typeface="Arial" panose="020B0604020202020204" pitchFamily="34" charset="0"/>
            </a:endParaRPr>
          </a:p>
          <a:p>
            <a:pPr marL="0" lvl="0" indent="0">
              <a:spcBef>
                <a:spcPct val="0"/>
              </a:spcBef>
              <a:buFontTx/>
              <a:buNone/>
            </a:pPr>
            <a:r>
              <a:rPr lang="en-US" altLang="en-US" sz="2000" dirty="0">
                <a:latin typeface="Verdana" panose="020B0604030504040204" pitchFamily="34" charset="0"/>
                <a:cs typeface="Arial" panose="020B0604020202020204" pitchFamily="34" charset="0"/>
              </a:rPr>
              <a:t>tan </a:t>
            </a:r>
            <a:r>
              <a:rPr lang="en-IN" altLang="en-US" sz="2000" dirty="0">
                <a:latin typeface="Verdana" panose="020B0604030504040204" pitchFamily="34" charset="0"/>
                <a:cs typeface="Arial" panose="020B0604020202020204" pitchFamily="34" charset="0"/>
              </a:rPr>
              <a:t>30</a:t>
            </a:r>
            <a:r>
              <a:rPr lang="en-IN" altLang="en-US" sz="2000" baseline="30000" dirty="0">
                <a:latin typeface="Verdana" panose="020B0604030504040204" pitchFamily="34" charset="0"/>
                <a:cs typeface="Arial" panose="020B0604020202020204" pitchFamily="34" charset="0"/>
              </a:rPr>
              <a:t>o</a:t>
            </a:r>
            <a:r>
              <a:rPr lang="en-US" altLang="en-US" sz="2000" dirty="0">
                <a:latin typeface="Verdana" panose="020B0604030504040204" pitchFamily="34" charset="0"/>
                <a:cs typeface="Arial" panose="020B0604020202020204" pitchFamily="34" charset="0"/>
              </a:rPr>
              <a:t>   = 20 / base 2</a:t>
            </a:r>
            <a:endParaRPr lang="en-US" altLang="en-US" sz="2000" dirty="0">
              <a:latin typeface="Verdana" panose="020B0604030504040204" pitchFamily="34" charset="0"/>
              <a:cs typeface="Arial" panose="020B0604020202020204" pitchFamily="34" charset="0"/>
            </a:endParaRPr>
          </a:p>
          <a:p>
            <a:pPr marL="0" lvl="0" indent="0">
              <a:spcBef>
                <a:spcPct val="0"/>
              </a:spcBef>
              <a:buFontTx/>
              <a:buNone/>
            </a:pPr>
            <a:r>
              <a:rPr lang="en-US" altLang="en-US" sz="2000" dirty="0">
                <a:latin typeface="Verdana" panose="020B0604030504040204" pitchFamily="34" charset="0"/>
                <a:cs typeface="Arial" panose="020B0604020202020204" pitchFamily="34" charset="0"/>
              </a:rPr>
              <a:t>1/</a:t>
            </a:r>
            <a:r>
              <a:rPr lang="en-IN" altLang="en-US" sz="2000" dirty="0">
                <a:latin typeface="Verdana" panose="020B0604030504040204" pitchFamily="34" charset="0"/>
                <a:cs typeface="Arial" panose="020B0604020202020204" pitchFamily="34" charset="0"/>
              </a:rPr>
              <a:t>√3      = </a:t>
            </a:r>
            <a:r>
              <a:rPr lang="en-US" altLang="en-US" sz="2000" dirty="0">
                <a:latin typeface="Verdana" panose="020B0604030504040204" pitchFamily="34" charset="0"/>
                <a:cs typeface="Arial" panose="020B0604020202020204" pitchFamily="34" charset="0"/>
              </a:rPr>
              <a:t>20 / base 2</a:t>
            </a:r>
            <a:endParaRPr lang="en-US" altLang="en-US" sz="2000" dirty="0">
              <a:latin typeface="Verdana" panose="020B0604030504040204" pitchFamily="34" charset="0"/>
              <a:cs typeface="Arial" panose="020B0604020202020204" pitchFamily="34" charset="0"/>
            </a:endParaRPr>
          </a:p>
          <a:p>
            <a:pPr marL="0" lvl="0" indent="0">
              <a:spcBef>
                <a:spcPct val="0"/>
              </a:spcBef>
              <a:buFontTx/>
              <a:buNone/>
            </a:pPr>
            <a:r>
              <a:rPr lang="en-US" altLang="en-US" sz="2000" b="1" dirty="0">
                <a:latin typeface="Verdana" panose="020B0604030504040204" pitchFamily="34" charset="0"/>
                <a:cs typeface="Arial" panose="020B0604020202020204" pitchFamily="34" charset="0"/>
              </a:rPr>
              <a:t>Base 2    = 20</a:t>
            </a:r>
            <a:r>
              <a:rPr lang="en-IN" altLang="en-US" sz="2000" b="1" dirty="0">
                <a:latin typeface="Verdana" panose="020B0604030504040204" pitchFamily="34" charset="0"/>
                <a:cs typeface="Arial" panose="020B0604020202020204" pitchFamily="34" charset="0"/>
              </a:rPr>
              <a:t>√3 </a:t>
            </a:r>
            <a:r>
              <a:rPr lang="en-US" altLang="en-US" sz="2000" b="1" dirty="0">
                <a:latin typeface="Verdana" panose="020B0604030504040204" pitchFamily="34" charset="0"/>
                <a:cs typeface="Arial" panose="020B0604020202020204" pitchFamily="34" charset="0"/>
              </a:rPr>
              <a:t>	</a:t>
            </a:r>
            <a:endParaRPr lang="en-US"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US" altLang="en-US" sz="2000" dirty="0">
              <a:latin typeface="Verdana" panose="020B0604030504040204" pitchFamily="34" charset="0"/>
              <a:cs typeface="Arial" panose="020B0604020202020204" pitchFamily="34" charset="0"/>
            </a:endParaRPr>
          </a:p>
          <a:p>
            <a:pPr marL="0" lvl="0" indent="0">
              <a:spcBef>
                <a:spcPct val="0"/>
              </a:spcBef>
              <a:buFontTx/>
              <a:buNone/>
            </a:pPr>
            <a:r>
              <a:rPr lang="en-US" altLang="en-US" sz="2000" b="1" dirty="0">
                <a:latin typeface="Verdana" panose="020B0604030504040204" pitchFamily="34" charset="0"/>
                <a:cs typeface="Arial" panose="020B0604020202020204" pitchFamily="34" charset="0"/>
              </a:rPr>
              <a:t>Angle 1 = perpendicular / base 1</a:t>
            </a:r>
            <a:endParaRPr lang="en-US" altLang="en-US" sz="2000" b="1" dirty="0">
              <a:latin typeface="Verdana" panose="020B0604030504040204" pitchFamily="34" charset="0"/>
              <a:cs typeface="Arial" panose="020B0604020202020204" pitchFamily="34" charset="0"/>
            </a:endParaRPr>
          </a:p>
          <a:p>
            <a:pPr marL="0" lvl="0" indent="0">
              <a:spcBef>
                <a:spcPct val="0"/>
              </a:spcBef>
              <a:buFontTx/>
              <a:buNone/>
            </a:pPr>
            <a:r>
              <a:rPr lang="en-US" altLang="en-US" sz="2000" dirty="0">
                <a:latin typeface="Verdana" panose="020B0604030504040204" pitchFamily="34" charset="0"/>
                <a:cs typeface="Arial" panose="020B0604020202020204" pitchFamily="34" charset="0"/>
              </a:rPr>
              <a:t>tan </a:t>
            </a:r>
            <a:r>
              <a:rPr lang="en-IN" altLang="en-US" sz="2000" dirty="0">
                <a:latin typeface="Verdana" panose="020B0604030504040204" pitchFamily="34" charset="0"/>
                <a:cs typeface="Arial" panose="020B0604020202020204" pitchFamily="34" charset="0"/>
              </a:rPr>
              <a:t>60</a:t>
            </a:r>
            <a:r>
              <a:rPr lang="en-IN" altLang="en-US" sz="2000" baseline="30000" dirty="0">
                <a:latin typeface="Verdana" panose="020B0604030504040204" pitchFamily="34" charset="0"/>
                <a:cs typeface="Arial" panose="020B0604020202020204" pitchFamily="34" charset="0"/>
              </a:rPr>
              <a:t>o</a:t>
            </a:r>
            <a:r>
              <a:rPr lang="en-US" altLang="en-US" sz="2000" dirty="0">
                <a:latin typeface="Verdana" panose="020B0604030504040204" pitchFamily="34" charset="0"/>
                <a:cs typeface="Arial" panose="020B0604020202020204" pitchFamily="34" charset="0"/>
              </a:rPr>
              <a:t>  = 20 / base 1</a:t>
            </a:r>
            <a:endParaRPr lang="en-US"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√3        = </a:t>
            </a:r>
            <a:r>
              <a:rPr lang="en-US" altLang="en-US" sz="2000" dirty="0">
                <a:latin typeface="Verdana" panose="020B0604030504040204" pitchFamily="34" charset="0"/>
                <a:cs typeface="Arial" panose="020B0604020202020204" pitchFamily="34" charset="0"/>
              </a:rPr>
              <a:t>20 / base 1</a:t>
            </a:r>
            <a:endParaRPr lang="en-US" altLang="en-US" sz="2000" dirty="0">
              <a:latin typeface="Verdana" panose="020B0604030504040204" pitchFamily="34" charset="0"/>
              <a:cs typeface="Arial" panose="020B0604020202020204" pitchFamily="34" charset="0"/>
            </a:endParaRPr>
          </a:p>
          <a:p>
            <a:pPr marL="0" lvl="0" indent="0">
              <a:spcBef>
                <a:spcPct val="0"/>
              </a:spcBef>
              <a:buFontTx/>
              <a:buNone/>
            </a:pPr>
            <a:r>
              <a:rPr lang="en-US" altLang="en-US" sz="2000" b="1" dirty="0">
                <a:latin typeface="Verdana" panose="020B0604030504040204" pitchFamily="34" charset="0"/>
                <a:cs typeface="Arial" panose="020B0604020202020204" pitchFamily="34" charset="0"/>
              </a:rPr>
              <a:t>Base 1  = 20 / </a:t>
            </a:r>
            <a:r>
              <a:rPr lang="en-IN" altLang="en-US" sz="2000" b="1" dirty="0">
                <a:latin typeface="Verdana" panose="020B0604030504040204" pitchFamily="34" charset="0"/>
                <a:cs typeface="Arial" panose="020B0604020202020204" pitchFamily="34" charset="0"/>
              </a:rPr>
              <a:t>√3 </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Height of the second tower = Base 2 – Base 1</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US" altLang="en-US" sz="2000" dirty="0">
                <a:latin typeface="Verdana" panose="020B0604030504040204" pitchFamily="34" charset="0"/>
                <a:cs typeface="Arial" panose="020B0604020202020204" pitchFamily="34" charset="0"/>
              </a:rPr>
              <a:t>			         = 20</a:t>
            </a:r>
            <a:r>
              <a:rPr lang="en-IN" altLang="en-US" sz="2000" dirty="0">
                <a:latin typeface="Verdana" panose="020B0604030504040204" pitchFamily="34" charset="0"/>
                <a:cs typeface="Arial" panose="020B0604020202020204" pitchFamily="34" charset="0"/>
              </a:rPr>
              <a:t>√3 – </a:t>
            </a:r>
            <a:r>
              <a:rPr lang="en-US" altLang="en-US" sz="2000" dirty="0">
                <a:latin typeface="Verdana" panose="020B0604030504040204" pitchFamily="34" charset="0"/>
                <a:cs typeface="Arial" panose="020B0604020202020204" pitchFamily="34" charset="0"/>
              </a:rPr>
              <a:t>20 / </a:t>
            </a:r>
            <a:r>
              <a:rPr lang="en-IN" altLang="en-US" sz="2000" dirty="0">
                <a:latin typeface="Verdana" panose="020B0604030504040204" pitchFamily="34" charset="0"/>
                <a:cs typeface="Arial" panose="020B0604020202020204" pitchFamily="34" charset="0"/>
              </a:rPr>
              <a:t>√3 </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US" altLang="en-US" sz="2000" dirty="0">
                <a:latin typeface="Verdana" panose="020B0604030504040204" pitchFamily="34" charset="0"/>
                <a:cs typeface="Arial" panose="020B0604020202020204" pitchFamily="34" charset="0"/>
              </a:rPr>
              <a:t>			         = 20</a:t>
            </a:r>
            <a:r>
              <a:rPr lang="en-IN" altLang="en-US" sz="2000" dirty="0">
                <a:latin typeface="Verdana" panose="020B0604030504040204" pitchFamily="34" charset="0"/>
                <a:cs typeface="Arial" panose="020B0604020202020204" pitchFamily="34" charset="0"/>
              </a:rPr>
              <a:t>√3 - </a:t>
            </a:r>
            <a:r>
              <a:rPr lang="en-US" altLang="en-US" sz="2000" dirty="0">
                <a:latin typeface="Verdana" panose="020B0604030504040204" pitchFamily="34" charset="0"/>
                <a:cs typeface="Arial" panose="020B0604020202020204" pitchFamily="34" charset="0"/>
              </a:rPr>
              <a:t>20</a:t>
            </a:r>
            <a:r>
              <a:rPr lang="en-IN" altLang="en-US" sz="2000" dirty="0">
                <a:latin typeface="Verdana" panose="020B0604030504040204" pitchFamily="34" charset="0"/>
                <a:cs typeface="Arial" panose="020B0604020202020204" pitchFamily="34" charset="0"/>
              </a:rPr>
              <a:t>√3</a:t>
            </a:r>
            <a:r>
              <a:rPr lang="en-US" altLang="en-US" sz="2000" dirty="0">
                <a:latin typeface="Verdana" panose="020B0604030504040204" pitchFamily="34" charset="0"/>
                <a:cs typeface="Arial" panose="020B0604020202020204" pitchFamily="34" charset="0"/>
              </a:rPr>
              <a:t> / </a:t>
            </a:r>
            <a:r>
              <a:rPr lang="en-IN" altLang="en-US" sz="2000" dirty="0">
                <a:latin typeface="Verdana" panose="020B0604030504040204" pitchFamily="34" charset="0"/>
                <a:cs typeface="Arial" panose="020B0604020202020204" pitchFamily="34" charset="0"/>
              </a:rPr>
              <a:t>3</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 </a:t>
            </a:r>
            <a:r>
              <a:rPr lang="en-US" altLang="en-US" sz="2000" dirty="0">
                <a:latin typeface="Verdana" panose="020B0604030504040204" pitchFamily="34" charset="0"/>
                <a:cs typeface="Arial" panose="020B0604020202020204" pitchFamily="34" charset="0"/>
              </a:rPr>
              <a:t>20</a:t>
            </a:r>
            <a:r>
              <a:rPr lang="en-IN" altLang="en-US" sz="2000" dirty="0">
                <a:latin typeface="Verdana" panose="020B0604030504040204" pitchFamily="34" charset="0"/>
                <a:cs typeface="Arial" panose="020B0604020202020204" pitchFamily="34" charset="0"/>
              </a:rPr>
              <a:t>√3 ( 1 – 1/3)</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 </a:t>
            </a:r>
            <a:r>
              <a:rPr lang="en-US" altLang="en-US" sz="2000" dirty="0">
                <a:latin typeface="Verdana" panose="020B0604030504040204" pitchFamily="34" charset="0"/>
                <a:cs typeface="Arial" panose="020B0604020202020204" pitchFamily="34" charset="0"/>
              </a:rPr>
              <a:t>20</a:t>
            </a:r>
            <a:r>
              <a:rPr lang="en-IN" altLang="en-US" sz="2000" dirty="0">
                <a:latin typeface="Verdana" panose="020B0604030504040204" pitchFamily="34" charset="0"/>
                <a:cs typeface="Arial" panose="020B0604020202020204" pitchFamily="34" charset="0"/>
              </a:rPr>
              <a:t>√3 (2/3)</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			         = 40√3 </a:t>
            </a:r>
            <a:r>
              <a:rPr lang="en-US" altLang="en-US" sz="2000" b="1" dirty="0">
                <a:latin typeface="Verdana" panose="020B0604030504040204" pitchFamily="34" charset="0"/>
                <a:cs typeface="Arial" panose="020B0604020202020204" pitchFamily="34" charset="0"/>
              </a:rPr>
              <a:t>/ </a:t>
            </a:r>
            <a:r>
              <a:rPr lang="en-IN" altLang="en-US" sz="2000" b="1" dirty="0">
                <a:latin typeface="Verdana" panose="020B0604030504040204" pitchFamily="34" charset="0"/>
                <a:cs typeface="Arial" panose="020B0604020202020204" pitchFamily="34" charset="0"/>
              </a:rPr>
              <a:t>3 </a:t>
            </a:r>
            <a:endParaRPr lang="en-US" altLang="en-US" sz="2000" b="1" dirty="0">
              <a:latin typeface="Verdana" panose="020B0604030504040204" pitchFamily="34" charset="0"/>
              <a:ea typeface="Arial" panose="020B0604020202020204" pitchFamily="34" charset="0"/>
            </a:endParaRPr>
          </a:p>
        </p:txBody>
      </p:sp>
      <p:sp>
        <p:nvSpPr>
          <p:cNvPr id="16390" name="TextBox 5"/>
          <p:cNvSpPr txBox="1"/>
          <p:nvPr/>
        </p:nvSpPr>
        <p:spPr>
          <a:xfrm>
            <a:off x="0" y="6488113"/>
            <a:ext cx="3048000" cy="3698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6391" name="Rectangle 6"/>
          <p:cNvSpPr/>
          <p:nvPr/>
        </p:nvSpPr>
        <p:spPr>
          <a:xfrm>
            <a:off x="0" y="6488113"/>
            <a:ext cx="4992688"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cs typeface="Arial" panose="020B0604020202020204" pitchFamily="34" charset="0"/>
              </a:rPr>
              <a:t>© Department of Analytical skills</a:t>
            </a:r>
            <a:endParaRPr lang="en-US" altLang="en-US" sz="1800" dirty="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7412" name="Picture 2"/>
          <p:cNvPicPr>
            <a:picLocks noChangeAspect="1"/>
          </p:cNvPicPr>
          <p:nvPr/>
        </p:nvPicPr>
        <p:blipFill>
          <a:blip r:embed="rId1"/>
          <a:stretch>
            <a:fillRect/>
          </a:stretch>
        </p:blipFill>
        <p:spPr>
          <a:xfrm>
            <a:off x="-14287" y="0"/>
            <a:ext cx="9158287" cy="6840538"/>
          </a:xfrm>
          <a:prstGeom prst="rect">
            <a:avLst/>
          </a:prstGeom>
          <a:noFill/>
          <a:ln w="9525">
            <a:noFill/>
          </a:ln>
        </p:spPr>
      </p:pic>
      <p:sp>
        <p:nvSpPr>
          <p:cNvPr id="17413" name="Rectangle 5"/>
          <p:cNvSpPr/>
          <p:nvPr/>
        </p:nvSpPr>
        <p:spPr>
          <a:xfrm>
            <a:off x="228600" y="549275"/>
            <a:ext cx="8153400" cy="66167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IN" altLang="en-US" sz="2400" b="1" dirty="0">
                <a:latin typeface="Verdana" panose="020B0604030504040204" pitchFamily="34" charset="0"/>
                <a:cs typeface="Arial" panose="020B0604020202020204" pitchFamily="34" charset="0"/>
              </a:rPr>
              <a:t>2.vi) Calculating time and speed</a:t>
            </a:r>
            <a:endParaRPr lang="en-IN" altLang="en-US" sz="24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Example: </a:t>
            </a:r>
            <a:r>
              <a:rPr lang="en-IN" altLang="en-US" sz="2000" dirty="0">
                <a:latin typeface="Verdana" panose="020B0604030504040204" pitchFamily="34" charset="0"/>
                <a:cs typeface="Arial" panose="020B0604020202020204" pitchFamily="34" charset="0"/>
              </a:rPr>
              <a:t>You are stationed at a radar base and you observe an unidentified plane at an altitude </a:t>
            </a:r>
            <a:r>
              <a:rPr lang="en-IN" altLang="en-US" sz="2000" i="1" dirty="0">
                <a:latin typeface="Verdana" panose="020B0604030504040204" pitchFamily="34" charset="0"/>
                <a:cs typeface="Arial" panose="020B0604020202020204" pitchFamily="34" charset="0"/>
              </a:rPr>
              <a:t>h</a:t>
            </a:r>
            <a:r>
              <a:rPr lang="en-IN" altLang="en-US" sz="2000" dirty="0">
                <a:latin typeface="Verdana" panose="020B0604030504040204" pitchFamily="34" charset="0"/>
                <a:cs typeface="Arial" panose="020B0604020202020204" pitchFamily="34" charset="0"/>
              </a:rPr>
              <a:t> = 2000 m flying towards your radar base at an angle of elevation = 30</a:t>
            </a:r>
            <a:r>
              <a:rPr lang="en-IN" altLang="en-US" sz="2000" baseline="30000" dirty="0">
                <a:latin typeface="Verdana" panose="020B0604030504040204" pitchFamily="34" charset="0"/>
                <a:cs typeface="Arial" panose="020B0604020202020204" pitchFamily="34" charset="0"/>
              </a:rPr>
              <a:t>o</a:t>
            </a:r>
            <a:r>
              <a:rPr lang="en-IN" altLang="en-US" sz="2000" dirty="0">
                <a:latin typeface="Verdana" panose="020B0604030504040204" pitchFamily="34" charset="0"/>
                <a:cs typeface="Arial" panose="020B0604020202020204" pitchFamily="34" charset="0"/>
              </a:rPr>
              <a:t>. After exactly one minute, your radar sweep reveals that the plane is now at an angle of elevation = 60</a:t>
            </a:r>
            <a:r>
              <a:rPr lang="en-IN" altLang="en-US" sz="2000" baseline="30000" dirty="0">
                <a:latin typeface="Verdana" panose="020B0604030504040204" pitchFamily="34" charset="0"/>
                <a:cs typeface="Arial" panose="020B0604020202020204" pitchFamily="34" charset="0"/>
              </a:rPr>
              <a:t>o</a:t>
            </a:r>
            <a:r>
              <a:rPr lang="en-IN" altLang="en-US" sz="2000" dirty="0">
                <a:latin typeface="Verdana" panose="020B0604030504040204" pitchFamily="34" charset="0"/>
                <a:cs typeface="Arial" panose="020B0604020202020204" pitchFamily="34" charset="0"/>
              </a:rPr>
              <a:t> maintaining the same altitude. What is the speed (in m/s) of the plane?</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Given:</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Angle 1         = 30</a:t>
            </a:r>
            <a:r>
              <a:rPr lang="en-IN" altLang="en-US" sz="2000" baseline="30000" dirty="0">
                <a:latin typeface="Verdana" panose="020B0604030504040204" pitchFamily="34" charset="0"/>
                <a:cs typeface="Arial" panose="020B0604020202020204" pitchFamily="34" charset="0"/>
              </a:rPr>
              <a:t>o</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Angle 2         = 60</a:t>
            </a:r>
            <a:r>
              <a:rPr lang="en-IN" altLang="en-US" sz="2000" baseline="30000" dirty="0">
                <a:latin typeface="Verdana" panose="020B0604030504040204" pitchFamily="34" charset="0"/>
                <a:cs typeface="Arial" panose="020B0604020202020204" pitchFamily="34" charset="0"/>
              </a:rPr>
              <a:t>o</a:t>
            </a:r>
            <a:endParaRPr lang="en-IN" altLang="en-US" sz="2000" baseline="30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Perpendicular = 2000 m</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Time             = 60 sec</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Speed           = distance / time = (base 1 – base 2) / time</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Century" panose="02040604050505020304" pitchFamily="18" charset="0"/>
              <a:cs typeface="Calibri" panose="020F0502020204030204" pitchFamily="34" charset="0"/>
            </a:endParaRPr>
          </a:p>
          <a:p>
            <a:pPr marL="0" lvl="0" indent="0">
              <a:spcBef>
                <a:spcPct val="0"/>
              </a:spcBef>
              <a:buFontTx/>
              <a:buNone/>
            </a:pPr>
            <a:endParaRPr lang="en-IN" altLang="en-US" sz="2000" dirty="0">
              <a:latin typeface="Century" panose="02040604050505020304" pitchFamily="18" charset="0"/>
              <a:ea typeface="Calibri" panose="020F0502020204030204" pitchFamily="34" charset="0"/>
            </a:endParaRPr>
          </a:p>
        </p:txBody>
      </p:sp>
      <p:sp>
        <p:nvSpPr>
          <p:cNvPr id="17414" name="TextBox 5"/>
          <p:cNvSpPr txBox="1"/>
          <p:nvPr/>
        </p:nvSpPr>
        <p:spPr>
          <a:xfrm>
            <a:off x="0" y="6488113"/>
            <a:ext cx="3048000" cy="3698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7415" name="Rectangle 6"/>
          <p:cNvSpPr/>
          <p:nvPr/>
        </p:nvSpPr>
        <p:spPr>
          <a:xfrm>
            <a:off x="0" y="6488113"/>
            <a:ext cx="4992688"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cs typeface="Arial" panose="020B0604020202020204" pitchFamily="34" charset="0"/>
              </a:rPr>
              <a:t>© Department of Analytical skills</a:t>
            </a:r>
            <a:endParaRPr lang="en-US" altLang="en-US" sz="1800" dirty="0">
              <a:ea typeface="Arial" panose="020B0604020202020204" pitchFamily="34" charset="0"/>
            </a:endParaRPr>
          </a:p>
        </p:txBody>
      </p:sp>
      <p:cxnSp>
        <p:nvCxnSpPr>
          <p:cNvPr id="9" name="Straight Connector 8"/>
          <p:cNvCxnSpPr/>
          <p:nvPr/>
        </p:nvCxnSpPr>
        <p:spPr>
          <a:xfrm rot="5400000" flipH="1" flipV="1">
            <a:off x="4876800" y="3810000"/>
            <a:ext cx="11430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029200" y="3657600"/>
            <a:ext cx="21336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6591300" y="4229100"/>
            <a:ext cx="1143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05400" y="48006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7400" y="36576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297488" y="4229100"/>
            <a:ext cx="11414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422" name="TextBox 28"/>
          <p:cNvSpPr txBox="1"/>
          <p:nvPr/>
        </p:nvSpPr>
        <p:spPr>
          <a:xfrm>
            <a:off x="5334000" y="4191000"/>
            <a:ext cx="495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60</a:t>
            </a:r>
            <a:r>
              <a:rPr lang="en-IN" altLang="en-US" sz="1800" baseline="30000" dirty="0">
                <a:latin typeface="Century" panose="02040604050505020304" pitchFamily="18" charset="0"/>
                <a:cs typeface="Arial" panose="020B0604020202020204" pitchFamily="34" charset="0"/>
              </a:rPr>
              <a:t>o</a:t>
            </a:r>
            <a:endParaRPr lang="en-IN" altLang="en-US" sz="1800" dirty="0">
              <a:ea typeface="Arial" panose="020B0604020202020204" pitchFamily="34" charset="0"/>
            </a:endParaRPr>
          </a:p>
        </p:txBody>
      </p:sp>
      <p:sp>
        <p:nvSpPr>
          <p:cNvPr id="17423" name="TextBox 29"/>
          <p:cNvSpPr txBox="1"/>
          <p:nvPr/>
        </p:nvSpPr>
        <p:spPr>
          <a:xfrm>
            <a:off x="5334000" y="4495800"/>
            <a:ext cx="495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30</a:t>
            </a:r>
            <a:r>
              <a:rPr lang="en-IN" altLang="en-US" sz="1800" baseline="30000" dirty="0">
                <a:latin typeface="Century" panose="02040604050505020304" pitchFamily="18" charset="0"/>
                <a:cs typeface="Arial" panose="020B0604020202020204" pitchFamily="34" charset="0"/>
              </a:rPr>
              <a:t>o</a:t>
            </a:r>
            <a:endParaRPr lang="en-IN" altLang="en-US" sz="1800" dirty="0">
              <a:ea typeface="Arial" panose="020B0604020202020204" pitchFamily="34" charset="0"/>
            </a:endParaRPr>
          </a:p>
        </p:txBody>
      </p:sp>
      <p:sp>
        <p:nvSpPr>
          <p:cNvPr id="17424" name="TextBox 32"/>
          <p:cNvSpPr txBox="1"/>
          <p:nvPr/>
        </p:nvSpPr>
        <p:spPr>
          <a:xfrm>
            <a:off x="7162800" y="3962400"/>
            <a:ext cx="652463"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2000</a:t>
            </a:r>
            <a:endParaRPr lang="en-IN" altLang="en-US" sz="1800" dirty="0">
              <a:ea typeface="Arial" panose="020B0604020202020204" pitchFamily="34" charset="0"/>
            </a:endParaRPr>
          </a:p>
        </p:txBody>
      </p:sp>
      <p:sp>
        <p:nvSpPr>
          <p:cNvPr id="17425" name="TextBox 33"/>
          <p:cNvSpPr txBox="1"/>
          <p:nvPr/>
        </p:nvSpPr>
        <p:spPr>
          <a:xfrm>
            <a:off x="5029200" y="4800600"/>
            <a:ext cx="7953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Base 2</a:t>
            </a:r>
            <a:endParaRPr lang="en-IN" altLang="en-US" sz="1800" dirty="0">
              <a:ea typeface="Arial" panose="020B0604020202020204" pitchFamily="34" charset="0"/>
            </a:endParaRPr>
          </a:p>
        </p:txBody>
      </p:sp>
      <p:sp>
        <p:nvSpPr>
          <p:cNvPr id="35" name="Right Brace 34"/>
          <p:cNvSpPr/>
          <p:nvPr/>
        </p:nvSpPr>
        <p:spPr>
          <a:xfrm rot="5400000">
            <a:off x="5905500" y="4305300"/>
            <a:ext cx="457200" cy="20574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17427" name="TextBox 35"/>
          <p:cNvSpPr txBox="1"/>
          <p:nvPr/>
        </p:nvSpPr>
        <p:spPr>
          <a:xfrm>
            <a:off x="5715000" y="5562600"/>
            <a:ext cx="7953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Base 1</a:t>
            </a:r>
            <a:endParaRPr lang="en-IN" altLang="en-US" sz="1800" dirty="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8436" name="Picture 2"/>
          <p:cNvPicPr>
            <a:picLocks noChangeAspect="1"/>
          </p:cNvPicPr>
          <p:nvPr/>
        </p:nvPicPr>
        <p:blipFill>
          <a:blip r:embed="rId1"/>
          <a:stretch>
            <a:fillRect/>
          </a:stretch>
        </p:blipFill>
        <p:spPr>
          <a:xfrm>
            <a:off x="-14287" y="0"/>
            <a:ext cx="9158287" cy="6840538"/>
          </a:xfrm>
          <a:prstGeom prst="rect">
            <a:avLst/>
          </a:prstGeom>
          <a:noFill/>
          <a:ln w="9525">
            <a:noFill/>
          </a:ln>
        </p:spPr>
      </p:pic>
      <p:sp>
        <p:nvSpPr>
          <p:cNvPr id="18437" name="Rectangle 5"/>
          <p:cNvSpPr/>
          <p:nvPr/>
        </p:nvSpPr>
        <p:spPr>
          <a:xfrm>
            <a:off x="381000" y="762000"/>
            <a:ext cx="8153400" cy="74787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IN" altLang="en-US" sz="2000" b="1" dirty="0">
                <a:latin typeface="Verdana" panose="020B0604030504040204" pitchFamily="34" charset="0"/>
                <a:cs typeface="Arial" panose="020B0604020202020204" pitchFamily="34" charset="0"/>
              </a:rPr>
              <a:t>Solution:</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Angle 1 = perpendicular / base 1</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tan 30</a:t>
            </a:r>
            <a:r>
              <a:rPr lang="en-IN" altLang="en-US" sz="2000" baseline="30000" dirty="0">
                <a:latin typeface="Verdana" panose="020B0604030504040204" pitchFamily="34" charset="0"/>
                <a:cs typeface="Arial" panose="020B0604020202020204" pitchFamily="34" charset="0"/>
              </a:rPr>
              <a:t>o </a:t>
            </a:r>
            <a:r>
              <a:rPr lang="en-IN" altLang="en-US" sz="2000" dirty="0">
                <a:latin typeface="Verdana" panose="020B0604030504040204" pitchFamily="34" charset="0"/>
                <a:cs typeface="Arial" panose="020B0604020202020204" pitchFamily="34" charset="0"/>
              </a:rPr>
              <a:t>  = 2000 / base 1</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1/√3      = 2000 / base 1</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Base 1    = 2000√3 </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Angle 2  = perpendicular / base 2</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Angle 60</a:t>
            </a:r>
            <a:r>
              <a:rPr lang="en-IN" altLang="en-US" sz="2000" baseline="30000" dirty="0">
                <a:latin typeface="Verdana" panose="020B0604030504040204" pitchFamily="34" charset="0"/>
                <a:cs typeface="Arial" panose="020B0604020202020204" pitchFamily="34" charset="0"/>
              </a:rPr>
              <a:t>o </a:t>
            </a:r>
            <a:r>
              <a:rPr lang="en-IN" altLang="en-US" sz="2000" dirty="0">
                <a:latin typeface="Verdana" panose="020B0604030504040204" pitchFamily="34" charset="0"/>
                <a:cs typeface="Arial" panose="020B0604020202020204" pitchFamily="34" charset="0"/>
              </a:rPr>
              <a:t>= 2000 / base 2</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√3          = 2000 / base 2</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Base 2     = 2000 / √3 </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Speed = distance / time </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 (base 1 – base 2) / time</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dirty="0">
                <a:latin typeface="Verdana" panose="020B0604030504040204" pitchFamily="34" charset="0"/>
                <a:cs typeface="Arial" panose="020B0604020202020204" pitchFamily="34" charset="0"/>
              </a:rPr>
              <a:t>           = (2000√3 - 2000 / √3) / 60</a:t>
            </a: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r>
              <a:rPr lang="en-IN" altLang="en-US" sz="2000" b="1" dirty="0">
                <a:latin typeface="Verdana" panose="020B0604030504040204" pitchFamily="34" charset="0"/>
                <a:cs typeface="Arial" panose="020B0604020202020204" pitchFamily="34" charset="0"/>
              </a:rPr>
              <a:t>           = 200√3 / 9 m/s  </a:t>
            </a: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a:spcBef>
                <a:spcPct val="0"/>
              </a:spcBef>
              <a:buFontTx/>
              <a:buNone/>
            </a:pPr>
            <a:endParaRPr lang="en-IN" altLang="en-US" sz="2000" dirty="0">
              <a:latin typeface="Verdana" panose="020B0604030504040204" pitchFamily="34" charset="0"/>
              <a:ea typeface="Arial" panose="020B0604020202020204" pitchFamily="34" charset="0"/>
            </a:endParaRPr>
          </a:p>
        </p:txBody>
      </p:sp>
      <p:sp>
        <p:nvSpPr>
          <p:cNvPr id="18438" name="TextBox 5"/>
          <p:cNvSpPr txBox="1"/>
          <p:nvPr/>
        </p:nvSpPr>
        <p:spPr>
          <a:xfrm>
            <a:off x="0" y="6488113"/>
            <a:ext cx="3048000" cy="3698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18439" name="Rectangle 6"/>
          <p:cNvSpPr/>
          <p:nvPr/>
        </p:nvSpPr>
        <p:spPr>
          <a:xfrm>
            <a:off x="0" y="6488113"/>
            <a:ext cx="4992688"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cs typeface="Arial" panose="020B0604020202020204" pitchFamily="34" charset="0"/>
              </a:rPr>
              <a:t>© Department of Analytical skills</a:t>
            </a:r>
            <a:endParaRPr lang="en-US" altLang="en-US" sz="1800" dirty="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9460" name="Picture 2"/>
          <p:cNvPicPr>
            <a:picLocks noChangeAspect="1"/>
          </p:cNvPicPr>
          <p:nvPr/>
        </p:nvPicPr>
        <p:blipFill>
          <a:blip r:embed="rId1"/>
          <a:stretch>
            <a:fillRect/>
          </a:stretch>
        </p:blipFill>
        <p:spPr>
          <a:xfrm>
            <a:off x="-14287" y="17463"/>
            <a:ext cx="9158287" cy="6840537"/>
          </a:xfrm>
          <a:prstGeom prst="rect">
            <a:avLst/>
          </a:prstGeom>
          <a:noFill/>
          <a:ln w="9525">
            <a:noFill/>
          </a:ln>
        </p:spPr>
      </p:pic>
      <p:sp>
        <p:nvSpPr>
          <p:cNvPr id="14341" name="Rectangle 5"/>
          <p:cNvSpPr>
            <a:spLocks noChangeArrowheads="1"/>
          </p:cNvSpPr>
          <p:nvPr/>
        </p:nvSpPr>
        <p:spPr bwMode="auto">
          <a:xfrm>
            <a:off x="228600" y="2895600"/>
            <a:ext cx="8686800" cy="1077913"/>
          </a:xfrm>
          <a:prstGeom prst="rect">
            <a:avLst/>
          </a:prstGeom>
          <a:noFill/>
          <a:ln w="9525">
            <a:noFill/>
            <a:miter lim="800000"/>
          </a:ln>
        </p:spPr>
        <p:txBody>
          <a:bodyPr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cs typeface="Verdana" panose="020B0604030504040204" pitchFamily="34" charset="0"/>
              </a:rPr>
              <a:t>3) Practice problems</a:t>
            </a:r>
            <a:endParaRPr kumimoji="0" lang="en-US" sz="3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9462" name="TextBox 5"/>
          <p:cNvSpPr txBox="1"/>
          <p:nvPr/>
        </p:nvSpPr>
        <p:spPr>
          <a:xfrm>
            <a:off x="0" y="6477000"/>
            <a:ext cx="3581400" cy="36988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cs typeface="Arial" panose="020B0604020202020204" pitchFamily="34" charset="0"/>
              </a:rPr>
              <a:t>© Department of Analytical skills</a:t>
            </a:r>
            <a:endParaRPr lang="en-US" altLang="en-US" sz="1800" dirty="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914400"/>
            <a:ext cx="8229600" cy="4038600"/>
          </a:xfrm>
        </p:spPr>
        <p:txBody>
          <a:bodyPr vert="horz" wrap="square" lIns="91440" tIns="45720" rIns="91440" bIns="45720" numCol="1" anchor="t" anchorCtr="0" compatLnSpc="1"/>
          <a:p>
            <a:pPr marL="0" indent="0">
              <a:buNone/>
            </a:pPr>
            <a:r>
              <a:rPr dirty="0"/>
              <a:t>1. Find the angle of elevation of the sun when the shadow of a pole of 18 m height is 6√3 m long?</a:t>
            </a:r>
            <a:endParaRPr dirty="0"/>
          </a:p>
          <a:p>
            <a:pPr marL="0" indent="0">
              <a:buFont typeface="Arial" panose="020B0604020202020204" pitchFamily="34" charset="0"/>
              <a:buAutoNum type="alphaUcPeriod"/>
            </a:pPr>
            <a:r>
              <a:rPr dirty="0"/>
              <a:t>30°                       </a:t>
            </a:r>
            <a:endParaRPr dirty="0"/>
          </a:p>
          <a:p>
            <a:pPr marL="0" indent="0">
              <a:buFont typeface="Arial" panose="020B0604020202020204" pitchFamily="34" charset="0"/>
              <a:buAutoNum type="alphaUcPeriod"/>
            </a:pPr>
            <a:r>
              <a:rPr dirty="0"/>
              <a:t>60°</a:t>
            </a:r>
            <a:endParaRPr dirty="0"/>
          </a:p>
          <a:p>
            <a:pPr marL="0" indent="0">
              <a:buFont typeface="Arial" panose="020B0604020202020204" pitchFamily="34" charset="0"/>
              <a:buAutoNum type="alphaUcPeriod"/>
            </a:pPr>
            <a:r>
              <a:rPr dirty="0"/>
              <a:t>45°</a:t>
            </a:r>
            <a:endParaRPr dirty="0"/>
          </a:p>
          <a:p>
            <a:pPr marL="0" indent="0">
              <a:buFont typeface="Arial" panose="020B0604020202020204" pitchFamily="34" charset="0"/>
              <a:buAutoNum type="alphaUcPeriod"/>
            </a:pPr>
            <a:r>
              <a:rPr dirty="0"/>
              <a:t>None of these</a:t>
            </a:r>
            <a:endParaRPr dirty="0"/>
          </a:p>
          <a:p>
            <a:pPr marL="0" indent="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914400"/>
            <a:ext cx="8229600"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2. The angle of elevation of the sun, when the length of the shadow of a tree is √3 times the height of tree, is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30 degree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45 degree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60 degree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9 degree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4400" b="1" i="0" u="none" strike="noStrike" kern="1200" cap="none" spc="0" normalizeH="0" baseline="0" noProof="0">
              <a:ln>
                <a:noFill/>
              </a:ln>
              <a:solidFill>
                <a:schemeClr val="tx1"/>
              </a:solidFill>
              <a:effectLst/>
              <a:uLnTx/>
              <a:uFillTx/>
              <a:latin typeface="+mn-lt"/>
              <a:ea typeface="+mj-ea"/>
              <a:cs typeface="+mj-cs"/>
            </a:endParaRPr>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1"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4100"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4101"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b="1" dirty="0">
                <a:cs typeface="Arial" panose="020B0604020202020204" pitchFamily="34" charset="0"/>
              </a:rPr>
              <a:t>© Department of Analytical Skills</a:t>
            </a:r>
            <a:endParaRPr lang="en-US" altLang="en-US" sz="1400" b="1" dirty="0">
              <a:ea typeface="Arial" panose="020B0604020202020204" pitchFamily="34" charset="0"/>
            </a:endParaRPr>
          </a:p>
        </p:txBody>
      </p:sp>
      <p:sp>
        <p:nvSpPr>
          <p:cNvPr id="7" name="Rectangle 6"/>
          <p:cNvSpPr/>
          <p:nvPr/>
        </p:nvSpPr>
        <p:spPr>
          <a:xfrm>
            <a:off x="381000" y="1524000"/>
            <a:ext cx="7924800" cy="507841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mj-lt"/>
              <a:buAutoNum type="arabicParenR"/>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Introduction</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Trigonometry</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Trigonometry identities</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Values of T ratio</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Angle of elevation and depression</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Wingdings 2" panose="05020102010507070707" pitchFamily="18" charset="2"/>
              <a:buNone/>
              <a:defRPr/>
            </a:pP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100000"/>
              <a:buFont typeface="+mj-lt"/>
              <a:buAutoNum type="arabicParenR" startAt="2"/>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Problems</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Two of the sides given</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One angle and one side given</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Two heights and one angle</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Two angles and one height</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Two angles and two heights</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 typeface="+mj-lt"/>
              <a:buAutoNum type="romanLcPeriod"/>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Calculating time and distance</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100000"/>
              <a:buFont typeface="+mj-lt"/>
              <a:buAutoNum type="arabicParenR" startAt="3"/>
              <a:defRPr/>
            </a:pPr>
            <a:r>
              <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Practice problems</a:t>
            </a: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100000"/>
              <a:buFontTx/>
              <a:buNone/>
              <a:defRPr/>
            </a:pP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400050" marR="0" lvl="0" indent="-400050" algn="l" defTabSz="914400" rtl="0" eaLnBrk="1" fontAlgn="auto" latinLnBrk="0" hangingPunct="1">
              <a:lnSpc>
                <a:spcPct val="100000"/>
              </a:lnSpc>
              <a:spcBef>
                <a:spcPts val="0"/>
              </a:spcBef>
              <a:spcAft>
                <a:spcPts val="0"/>
              </a:spcAft>
              <a:buClrTx/>
              <a:buSzTx/>
              <a:buFontTx/>
              <a:buNone/>
              <a:defRPr/>
            </a:pPr>
            <a:endParaRPr kumimoji="0" lang="en-IN" sz="1800" b="1"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1"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p:nvPr/>
        </p:nvSpPr>
        <p:spPr>
          <a:xfrm>
            <a:off x="457200" y="274638"/>
            <a:ext cx="8229600" cy="1143000"/>
          </a:xfrm>
          <a:prstGeom prst="rect">
            <a:avLst/>
          </a:prstGeom>
        </p:spPr>
        <p:txBody>
          <a:bodyPr anchor="ctr">
            <a:normAutofit/>
          </a:bodyPr>
          <a:lstStyle/>
          <a:p>
            <a:pPr marR="0" defTabSz="914400" eaLnBrk="1" fontAlgn="auto" hangingPunct="1">
              <a:spcAft>
                <a:spcPts val="0"/>
              </a:spcAft>
              <a:buClrTx/>
              <a:buSzTx/>
              <a:buFontTx/>
              <a:buNone/>
              <a:defRPr/>
            </a:pPr>
            <a:r>
              <a:rPr kumimoji="0" lang="en-IN" sz="3600" b="1" kern="1200" cap="none" spc="0" normalizeH="0" baseline="0" noProof="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Content</a:t>
            </a:r>
            <a:endParaRPr kumimoji="0" lang="en-IN" sz="3600" b="1" kern="1200" cap="none" spc="0" normalizeH="0" baseline="0" noProof="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685800"/>
            <a:ext cx="8229600" cy="4525963"/>
          </a:xfrm>
        </p:spPr>
        <p:txBody>
          <a:bodyPr vert="horz" wrap="square" lIns="91440" tIns="45720" rIns="91440" bIns="45720" numCol="1" anchor="t" anchorCtr="0" compatLnSpc="1"/>
          <a:p>
            <a:pPr marL="0" indent="0">
              <a:buNone/>
            </a:pPr>
            <a:r>
              <a:rPr dirty="0"/>
              <a:t>3. The angle of elevation of a ladder leaning against a wall is 60° and the foot of the ladder is 4.6 m away from the wall. The length of the ladder is:</a:t>
            </a:r>
            <a:endParaRPr dirty="0"/>
          </a:p>
          <a:p>
            <a:pPr marL="0" indent="0">
              <a:buFont typeface="Arial" panose="020B0604020202020204" pitchFamily="34" charset="0"/>
              <a:buAutoNum type="alphaUcPeriod"/>
            </a:pPr>
            <a:r>
              <a:rPr dirty="0"/>
              <a:t>2.3 m</a:t>
            </a:r>
            <a:endParaRPr dirty="0"/>
          </a:p>
          <a:p>
            <a:pPr marL="0" indent="0">
              <a:buFont typeface="Arial" panose="020B0604020202020204" pitchFamily="34" charset="0"/>
              <a:buAutoNum type="alphaUcPeriod"/>
            </a:pPr>
            <a:r>
              <a:rPr dirty="0"/>
              <a:t>4.6 m </a:t>
            </a:r>
            <a:endParaRPr dirty="0"/>
          </a:p>
          <a:p>
            <a:pPr marL="0" indent="0">
              <a:buFont typeface="Arial" panose="020B0604020202020204" pitchFamily="34" charset="0"/>
              <a:buAutoNum type="alphaUcPeriod"/>
            </a:pPr>
            <a:r>
              <a:rPr dirty="0"/>
              <a:t>7.8 m </a:t>
            </a:r>
            <a:endParaRPr dirty="0"/>
          </a:p>
          <a:p>
            <a:pPr marL="0" indent="0">
              <a:buFont typeface="Arial" panose="020B0604020202020204" pitchFamily="34" charset="0"/>
              <a:buAutoNum type="alphaUcPeriod"/>
            </a:pPr>
            <a:r>
              <a:rPr dirty="0"/>
              <a:t>9.2 m</a:t>
            </a:r>
            <a:endParaRPr dirty="0"/>
          </a:p>
          <a:p>
            <a:pPr marL="0" indent="0">
              <a:buNone/>
            </a:pPr>
            <a:endParaRPr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ln/>
        </p:spPr>
        <p:txBody>
          <a:bodyPr vert="horz" wrap="square" lIns="91440" tIns="45720" rIns="91440" bIns="45720" anchor="ctr" anchorCtr="0"/>
          <a:p>
            <a:pPr algn="l"/>
            <a:r>
              <a:rPr lang="en-US" altLang="en-US" sz="800" dirty="0"/>
              <a:t>.</a:t>
            </a:r>
            <a:endParaRPr lang="en-US" altLang="en-US" sz="800" dirty="0"/>
          </a:p>
        </p:txBody>
      </p:sp>
      <p:sp>
        <p:nvSpPr>
          <p:cNvPr id="3" name="Content Placeholder 2"/>
          <p:cNvSpPr>
            <a:spLocks noGrp="1"/>
          </p:cNvSpPr>
          <p:nvPr>
            <p:ph idx="1"/>
          </p:nvPr>
        </p:nvSpPr>
        <p:spPr>
          <a:xfrm>
            <a:off x="457200" y="685800"/>
            <a:ext cx="8229600" cy="4525963"/>
          </a:xfrm>
        </p:spPr>
        <p:txBody>
          <a:bodyPr vert="horz" wrap="square" lIns="91440" tIns="45720" rIns="91440" bIns="45720" numCol="1" anchor="t" anchorCtr="0" compatLnSpc="1"/>
          <a:p>
            <a:pPr marL="0" indent="0">
              <a:buNone/>
            </a:pPr>
            <a:r>
              <a:rPr dirty="0"/>
              <a:t>4. </a:t>
            </a:r>
            <a:r>
              <a:rPr dirty="0"/>
              <a:t>An observer 1.6 m tall is 20√3 away from a tower. The angle of elevation from his eye to the top of the tower is 30°. The heights of the tower is:</a:t>
            </a:r>
            <a:endParaRPr dirty="0"/>
          </a:p>
          <a:p>
            <a:pPr marL="0" indent="0">
              <a:buFont typeface="Arial" panose="020B0604020202020204" pitchFamily="34" charset="0"/>
              <a:buAutoNum type="alphaUcPeriod"/>
            </a:pPr>
            <a:r>
              <a:rPr dirty="0"/>
              <a:t>21.6 m                     </a:t>
            </a:r>
            <a:endParaRPr dirty="0"/>
          </a:p>
          <a:p>
            <a:pPr marL="0" indent="0">
              <a:buFont typeface="Arial" panose="020B0604020202020204" pitchFamily="34" charset="0"/>
              <a:buAutoNum type="alphaUcPeriod"/>
            </a:pPr>
            <a:r>
              <a:rPr dirty="0"/>
              <a:t>23.2 m                      </a:t>
            </a:r>
            <a:endParaRPr dirty="0"/>
          </a:p>
          <a:p>
            <a:pPr marL="0" indent="0">
              <a:buFont typeface="Arial" panose="020B0604020202020204" pitchFamily="34" charset="0"/>
              <a:buAutoNum type="alphaUcPeriod"/>
            </a:pPr>
            <a:r>
              <a:rPr dirty="0"/>
              <a:t>24.72 m                     </a:t>
            </a:r>
            <a:endParaRPr dirty="0"/>
          </a:p>
          <a:p>
            <a:pPr marL="0" indent="0">
              <a:buFont typeface="Arial" panose="020B0604020202020204" pitchFamily="34" charset="0"/>
              <a:buAutoNum type="alphaUcPeriod"/>
            </a:pPr>
            <a:r>
              <a:rPr dirty="0"/>
              <a:t>None of these</a:t>
            </a:r>
            <a:endParaRPr dirty="0"/>
          </a:p>
          <a:p>
            <a:pPr marL="0" indent="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342900" y="612775"/>
            <a:ext cx="8229600" cy="4525963"/>
          </a:xfrm>
        </p:spPr>
        <p:txBody>
          <a:bodyPr vert="horz" wrap="square" lIns="91440" tIns="45720" rIns="91440" bIns="45720" numCol="1" anchor="t" anchorCtr="0" compatLnSpc="1"/>
          <a:p>
            <a:pPr marL="0" indent="0">
              <a:spcBef>
                <a:spcPct val="0"/>
              </a:spcBef>
              <a:buNone/>
            </a:pPr>
            <a:r>
              <a:rPr dirty="0"/>
              <a:t>5. </a:t>
            </a:r>
            <a:r>
              <a:rPr lang="en-IN" altLang="x-none" dirty="0">
                <a:cs typeface="Times New Roman" panose="02020603050405020304" pitchFamily="18" charset="0"/>
              </a:rPr>
              <a:t>From a tower of 80 m high, the angle of depression of a bus is 30°. How far is the bus from the tower?</a:t>
            </a:r>
            <a:endParaRPr lang="en-IN" altLang="x-none" dirty="0">
              <a:cs typeface="Times New Roman" panose="02020603050405020304" pitchFamily="18" charset="0"/>
            </a:endParaRPr>
          </a:p>
          <a:p>
            <a:pPr marL="0" indent="0">
              <a:spcBef>
                <a:spcPct val="0"/>
              </a:spcBef>
            </a:pPr>
            <a:endParaRPr lang="en-IN" altLang="x-none" dirty="0">
              <a:cs typeface="Times New Roman" panose="02020603050405020304" pitchFamily="18" charset="0"/>
            </a:endParaRPr>
          </a:p>
          <a:p>
            <a:pPr marL="0" indent="0">
              <a:spcBef>
                <a:spcPct val="0"/>
              </a:spcBef>
              <a:buFontTx/>
              <a:buAutoNum type="alphaUcPeriod"/>
            </a:pPr>
            <a:r>
              <a:rPr lang="en-IN" altLang="x-none" dirty="0">
                <a:cs typeface="Times New Roman" panose="02020603050405020304" pitchFamily="18" charset="0"/>
              </a:rPr>
              <a:t>80 m  </a:t>
            </a:r>
            <a:endParaRPr lang="en-IN" altLang="x-none" dirty="0">
              <a:cs typeface="Times New Roman" panose="02020603050405020304" pitchFamily="18" charset="0"/>
            </a:endParaRPr>
          </a:p>
          <a:p>
            <a:pPr marL="0" indent="0">
              <a:spcBef>
                <a:spcPct val="0"/>
              </a:spcBef>
              <a:buFontTx/>
              <a:buAutoNum type="alphaUcPeriod"/>
            </a:pPr>
            <a:r>
              <a:rPr lang="en-IN" altLang="x-none" dirty="0">
                <a:cs typeface="Times New Roman" panose="02020603050405020304" pitchFamily="18" charset="0"/>
              </a:rPr>
              <a:t>80√3 </a:t>
            </a:r>
            <a:r>
              <a:rPr lang="" altLang="x-none" dirty="0">
                <a:cs typeface="Times New Roman" panose="02020603050405020304" pitchFamily="18" charset="0"/>
              </a:rPr>
              <a:t>m</a:t>
            </a:r>
            <a:r>
              <a:rPr lang="en-IN" altLang="x-none" dirty="0">
                <a:cs typeface="Times New Roman" panose="02020603050405020304" pitchFamily="18" charset="0"/>
              </a:rPr>
              <a:t> </a:t>
            </a:r>
            <a:endParaRPr lang="en-IN" altLang="x-none" dirty="0">
              <a:cs typeface="Times New Roman" panose="02020603050405020304" pitchFamily="18" charset="0"/>
            </a:endParaRPr>
          </a:p>
          <a:p>
            <a:pPr marL="0" indent="0">
              <a:spcBef>
                <a:spcPct val="0"/>
              </a:spcBef>
              <a:buFontTx/>
              <a:buAutoNum type="alphaUcPeriod"/>
            </a:pPr>
            <a:r>
              <a:rPr lang="en-IN" altLang="x-none" dirty="0">
                <a:cs typeface="Times New Roman" panose="02020603050405020304" pitchFamily="18" charset="0"/>
              </a:rPr>
              <a:t>80/√3</a:t>
            </a:r>
            <a:r>
              <a:rPr lang="" altLang="x-none" dirty="0">
                <a:cs typeface="Times New Roman" panose="02020603050405020304" pitchFamily="18" charset="0"/>
              </a:rPr>
              <a:t>m</a:t>
            </a:r>
            <a:r>
              <a:rPr lang="en-IN" altLang="x-none" dirty="0">
                <a:cs typeface="Times New Roman" panose="02020603050405020304" pitchFamily="18" charset="0"/>
              </a:rPr>
              <a:t> </a:t>
            </a:r>
            <a:endParaRPr lang="en-IN" altLang="x-none" dirty="0">
              <a:cs typeface="Times New Roman" panose="02020603050405020304" pitchFamily="18" charset="0"/>
            </a:endParaRPr>
          </a:p>
          <a:p>
            <a:pPr marL="0" indent="0">
              <a:spcBef>
                <a:spcPct val="0"/>
              </a:spcBef>
              <a:buFontTx/>
              <a:buAutoNum type="alphaUcPeriod"/>
            </a:pPr>
            <a:r>
              <a:rPr lang="en-IN" altLang="x-none" dirty="0">
                <a:cs typeface="Verdana" panose="020B0604030504040204" pitchFamily="34" charset="0"/>
              </a:rPr>
              <a:t>240 m</a:t>
            </a:r>
            <a:endParaRPr dirty="0">
              <a:cs typeface="Verdana" panose="020B0604030504040204" pitchFamily="34" charset="0"/>
            </a:endParaRPr>
          </a:p>
          <a:p>
            <a:pPr marL="0" indent="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609600"/>
            <a:ext cx="8229600"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6. From a point P on a level ground, the angle of elevation of the top of a tower is 30</a:t>
            </a:r>
            <a:r>
              <a:rPr kumimoji="0" lang="en-US" sz="3200" b="0" i="0" u="none" strike="noStrike" kern="1200" cap="none" spc="0" normalizeH="0" baseline="30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If the tower is 100 m high, the distance of point P from the foot of the tower is: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149 m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156 m</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173 m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200 m</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609600"/>
            <a:ext cx="8229600" cy="4572000"/>
          </a:xfrm>
        </p:spPr>
        <p:txBody>
          <a:bodyPr vert="horz" wrap="square" lIns="91440" tIns="45720" rIns="91440" bIns="45720" numCol="1" anchor="t" anchorCtr="0" compatLnSpc="1"/>
          <a:p>
            <a:pPr marL="0" indent="0">
              <a:buNone/>
            </a:pPr>
            <a:r>
              <a:rPr dirty="0"/>
              <a:t>7. The thread of a kite is 120 m long and it is making 30° angular elevation with the ground .What is the height of the kite?</a:t>
            </a:r>
            <a:endParaRPr dirty="0"/>
          </a:p>
          <a:p>
            <a:pPr marL="0" indent="0">
              <a:buFont typeface="Arial" panose="020B0604020202020204" pitchFamily="34" charset="0"/>
              <a:buAutoNum type="alphaUcPeriod"/>
            </a:pPr>
            <a:r>
              <a:rPr dirty="0"/>
              <a:t>60 m                     </a:t>
            </a:r>
            <a:endParaRPr dirty="0"/>
          </a:p>
          <a:p>
            <a:pPr marL="0" indent="0">
              <a:buFont typeface="Arial" panose="020B0604020202020204" pitchFamily="34" charset="0"/>
              <a:buAutoNum type="alphaUcPeriod"/>
            </a:pPr>
            <a:r>
              <a:rPr dirty="0"/>
              <a:t>20 m</a:t>
            </a:r>
            <a:endParaRPr dirty="0"/>
          </a:p>
          <a:p>
            <a:pPr marL="0" indent="0">
              <a:buFont typeface="Arial" panose="020B0604020202020204" pitchFamily="34" charset="0"/>
              <a:buAutoNum type="alphaUcPeriod"/>
            </a:pPr>
            <a:r>
              <a:rPr dirty="0"/>
              <a:t>40 m</a:t>
            </a:r>
            <a:endParaRPr dirty="0"/>
          </a:p>
          <a:p>
            <a:pPr marL="0" indent="0">
              <a:buFont typeface="Arial" panose="020B0604020202020204" pitchFamily="34" charset="0"/>
              <a:buAutoNum type="alphaUcPeriod"/>
            </a:pPr>
            <a:r>
              <a:rPr dirty="0"/>
              <a:t>10 m</a:t>
            </a:r>
            <a:endParaRPr dirty="0"/>
          </a:p>
          <a:p>
            <a:pPr marL="0" indent="0">
              <a:buNone/>
            </a:pPr>
            <a:endParaRPr dirty="0"/>
          </a:p>
          <a:p>
            <a:pPr marL="0" indent="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381000" y="609600"/>
            <a:ext cx="8229600" cy="4495800"/>
          </a:xfrm>
        </p:spPr>
        <p:txBody>
          <a:bodyPr vert="horz" wrap="square" lIns="91440" tIns="45720" rIns="91440" bIns="45720" numCol="1" anchor="t" anchorCtr="0" compatLnSpc="1"/>
          <a:p>
            <a:pPr marL="0" indent="0">
              <a:buNone/>
            </a:pPr>
            <a:r>
              <a:rPr dirty="0"/>
              <a:t>8. When the sun's altitude changes from 30° to 60°, the length of the shadow of a tower decreases by 70m. What is the height of the tower?</a:t>
            </a:r>
            <a:endParaRPr dirty="0"/>
          </a:p>
          <a:p>
            <a:pPr marL="0" indent="0">
              <a:buFont typeface="Arial" panose="020B0604020202020204" pitchFamily="34" charset="0"/>
              <a:buAutoNum type="alphaUcPeriod"/>
            </a:pPr>
            <a:r>
              <a:rPr dirty="0"/>
              <a:t>55.6 m             </a:t>
            </a:r>
            <a:endParaRPr dirty="0"/>
          </a:p>
          <a:p>
            <a:pPr marL="0" indent="0">
              <a:buFont typeface="Arial" panose="020B0604020202020204" pitchFamily="34" charset="0"/>
              <a:buAutoNum type="alphaUcPeriod"/>
            </a:pPr>
            <a:r>
              <a:rPr dirty="0"/>
              <a:t>60.6 m                            </a:t>
            </a:r>
            <a:endParaRPr dirty="0"/>
          </a:p>
          <a:p>
            <a:pPr marL="0" indent="0">
              <a:buFont typeface="Arial" panose="020B0604020202020204" pitchFamily="34" charset="0"/>
              <a:buAutoNum type="alphaUcPeriod"/>
            </a:pPr>
            <a:r>
              <a:rPr dirty="0"/>
              <a:t>65.6 m                    </a:t>
            </a:r>
            <a:endParaRPr dirty="0"/>
          </a:p>
          <a:p>
            <a:pPr marL="0" indent="0">
              <a:buFont typeface="Arial" panose="020B0604020202020204" pitchFamily="34" charset="0"/>
              <a:buAutoNum type="alphaUcPeriod"/>
            </a:pPr>
            <a:r>
              <a:rPr dirty="0"/>
              <a:t>70.6 m </a:t>
            </a:r>
            <a:endParaRPr dirty="0"/>
          </a:p>
          <a:p>
            <a:pPr marL="0" indent="0">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533400"/>
            <a:ext cx="8229600" cy="4525963"/>
          </a:xfrm>
        </p:spPr>
        <p:txBody>
          <a:bodyPr vert="horz" wrap="square" lIns="91440" tIns="45720" rIns="91440" bIns="45720" numCol="1" anchor="t" anchorCtr="0" compatLnSpc="1"/>
          <a:p>
            <a:pPr marL="0" indent="0">
              <a:buNone/>
            </a:pPr>
            <a:r>
              <a:rPr dirty="0"/>
              <a:t>9. The length of the shadow of a vertical tower on level ground increases by 10 metres when the altitude of the sun changes from 45° to 30°. Then the height of the tower is:</a:t>
            </a:r>
            <a:endParaRPr dirty="0"/>
          </a:p>
          <a:p>
            <a:pPr marL="0" indent="0">
              <a:buFont typeface="Arial" panose="020B0604020202020204" pitchFamily="34" charset="0"/>
              <a:buAutoNum type="alphaUcPeriod"/>
            </a:pPr>
            <a:r>
              <a:rPr dirty="0"/>
              <a:t>5√3 m                       </a:t>
            </a:r>
            <a:endParaRPr dirty="0"/>
          </a:p>
          <a:p>
            <a:pPr marL="0" indent="0">
              <a:buFont typeface="Arial" panose="020B0604020202020204" pitchFamily="34" charset="0"/>
              <a:buAutoNum type="alphaUcPeriod"/>
            </a:pPr>
            <a:r>
              <a:rPr dirty="0"/>
              <a:t>10(√3 + 1) m</a:t>
            </a:r>
            <a:endParaRPr dirty="0"/>
          </a:p>
          <a:p>
            <a:pPr marL="0" indent="0">
              <a:buFont typeface="Arial" panose="020B0604020202020204" pitchFamily="34" charset="0"/>
              <a:buAutoNum type="alphaUcPeriod"/>
            </a:pPr>
            <a:r>
              <a:rPr dirty="0"/>
              <a:t>5(√3 + 1)  m</a:t>
            </a:r>
            <a:endParaRPr dirty="0"/>
          </a:p>
          <a:p>
            <a:pPr marL="0" indent="0">
              <a:buFont typeface="Arial" panose="020B0604020202020204" pitchFamily="34" charset="0"/>
              <a:buAutoNum type="alphaUcPeriod"/>
            </a:pPr>
            <a:r>
              <a:rPr dirty="0"/>
              <a:t>10√3 m</a:t>
            </a:r>
            <a:endParaRPr dirty="0"/>
          </a:p>
          <a:p>
            <a:pPr marL="0" indent="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914400"/>
            <a:ext cx="8229600" cy="4525963"/>
          </a:xfrm>
        </p:spPr>
        <p:txBody>
          <a:bodyPr vert="horz" wrap="square" lIns="91440" tIns="45720" rIns="91440" bIns="45720" numCol="1" anchor="t" anchorCtr="0" compatLnSpc="1"/>
          <a:p>
            <a:pPr marL="0" indent="0">
              <a:buNone/>
            </a:pPr>
            <a:r>
              <a:rPr b="1" dirty="0"/>
              <a:t> </a:t>
            </a:r>
            <a:r>
              <a:rPr dirty="0"/>
              <a:t>10</a:t>
            </a:r>
            <a:r>
              <a:rPr sz="2800" dirty="0"/>
              <a:t>. Two ships are sailing in the sea on the two sides of a lighthouse. The angle of elevation of the top of the lighthouse is observed from the ships are 30° and 45° respectively. If the lighthouse is 100 m high, the distance between the two ships is:</a:t>
            </a:r>
            <a:r>
              <a:rPr sz="2800" b="1" dirty="0"/>
              <a:t>    </a:t>
            </a:r>
            <a:endParaRPr sz="2800" b="1" dirty="0"/>
          </a:p>
          <a:p>
            <a:pPr marL="0" indent="0">
              <a:buFont typeface="Arial" panose="020B0604020202020204" pitchFamily="34" charset="0"/>
              <a:buAutoNum type="alphaUcPeriod"/>
            </a:pPr>
            <a:r>
              <a:rPr sz="2800" dirty="0"/>
              <a:t>173 m</a:t>
            </a:r>
            <a:endParaRPr sz="2800" dirty="0"/>
          </a:p>
          <a:p>
            <a:pPr marL="0" indent="0">
              <a:buFont typeface="Arial" panose="020B0604020202020204" pitchFamily="34" charset="0"/>
              <a:buAutoNum type="alphaUcPeriod"/>
            </a:pPr>
            <a:r>
              <a:rPr sz="2800" dirty="0"/>
              <a:t>200 m</a:t>
            </a:r>
            <a:endParaRPr sz="2800" dirty="0"/>
          </a:p>
          <a:p>
            <a:pPr marL="0" indent="0">
              <a:buFont typeface="Arial" panose="020B0604020202020204" pitchFamily="34" charset="0"/>
              <a:buAutoNum type="alphaUcPeriod"/>
            </a:pPr>
            <a:r>
              <a:rPr sz="2800" dirty="0"/>
              <a:t>273 m</a:t>
            </a:r>
            <a:endParaRPr sz="2800" dirty="0"/>
          </a:p>
          <a:p>
            <a:pPr marL="0" indent="0">
              <a:buFont typeface="Arial" panose="020B0604020202020204" pitchFamily="34" charset="0"/>
              <a:buAutoNum type="alphaUcPeriod"/>
            </a:pPr>
            <a:r>
              <a:rPr sz="2800" dirty="0"/>
              <a:t>300 m                                           </a:t>
            </a:r>
            <a:endParaRPr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762000"/>
            <a:ext cx="8229600"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11. A vertical post 15 ft. high is broken at a certain height and its upper part, not completely separated meets the ground angle of 30</a:t>
            </a:r>
            <a:r>
              <a:rPr kumimoji="0" lang="en-US" sz="3200" b="0" i="0" u="none" strike="noStrike" kern="1200" cap="none" spc="0" normalizeH="0" baseline="30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Find the height at which the post is broken.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10 ft.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5 ft.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15√3 (2-√3) ft.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5√3 ft.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685800"/>
            <a:ext cx="8229600" cy="4525963"/>
          </a:xfrm>
        </p:spPr>
        <p:txBody>
          <a:bodyPr vert="horz" wrap="square" lIns="91440" tIns="45720" rIns="91440" bIns="45720" numCol="1" anchor="t" anchorCtr="0" compatLnSpc="1"/>
          <a:p>
            <a:pPr marL="0" indent="0">
              <a:buNone/>
            </a:pPr>
            <a:r>
              <a:rPr dirty="0"/>
              <a:t>12. The angle of elevation of the top of a tower from a point on the ground is 30° and moving 70 meters towards the tower it becomes 60°. The height of the tower is:</a:t>
            </a:r>
            <a:endParaRPr dirty="0"/>
          </a:p>
          <a:p>
            <a:pPr marL="0" indent="0">
              <a:buFont typeface="Arial" panose="020B0604020202020204" pitchFamily="34" charset="0"/>
              <a:buAutoNum type="alphaUcPeriod"/>
            </a:pPr>
            <a:r>
              <a:rPr dirty="0"/>
              <a:t>10 meter    </a:t>
            </a:r>
            <a:endParaRPr dirty="0"/>
          </a:p>
          <a:p>
            <a:pPr marL="0" indent="0">
              <a:buFont typeface="Arial" panose="020B0604020202020204" pitchFamily="34" charset="0"/>
              <a:buAutoNum type="alphaUcPeriod"/>
            </a:pPr>
            <a:r>
              <a:rPr dirty="0"/>
              <a:t>10/√3 meter   </a:t>
            </a:r>
            <a:endParaRPr dirty="0"/>
          </a:p>
          <a:p>
            <a:pPr marL="0" indent="0">
              <a:buFont typeface="Arial" panose="020B0604020202020204" pitchFamily="34" charset="0"/>
              <a:buAutoNum type="alphaUcPeriod"/>
            </a:pPr>
            <a:r>
              <a:rPr dirty="0"/>
              <a:t>10√3 meter         </a:t>
            </a:r>
            <a:endParaRPr dirty="0"/>
          </a:p>
          <a:p>
            <a:pPr marL="0" indent="0">
              <a:buFont typeface="Arial" panose="020B0604020202020204" pitchFamily="34" charset="0"/>
              <a:buAutoNum type="alphaUcPeriod"/>
            </a:pPr>
            <a:r>
              <a:rPr dirty="0"/>
              <a:t>35√3 meter  </a:t>
            </a:r>
            <a:endParaRPr dirty="0"/>
          </a:p>
          <a:p>
            <a:pPr marL="0" indent="0">
              <a:buNone/>
            </a:pPr>
            <a:r>
              <a:rPr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4400" b="1" i="0" u="none" strike="noStrike" kern="1200" cap="none" spc="0" normalizeH="0" baseline="0" noProof="0">
              <a:ln>
                <a:noFill/>
              </a:ln>
              <a:solidFill>
                <a:schemeClr val="tx1"/>
              </a:solidFill>
              <a:effectLst/>
              <a:uLnTx/>
              <a:uFillTx/>
              <a:latin typeface="+mn-lt"/>
              <a:ea typeface="+mj-ea"/>
              <a:cs typeface="+mj-cs"/>
            </a:endParaRPr>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1"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5124"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5125"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b="1" dirty="0">
                <a:cs typeface="Arial" panose="020B0604020202020204" pitchFamily="34" charset="0"/>
              </a:rPr>
              <a:t>© Department of Analytical Skills</a:t>
            </a:r>
            <a:endParaRPr lang="en-US" altLang="en-US" sz="1400" b="1" dirty="0">
              <a:ea typeface="Arial" panose="020B0604020202020204" pitchFamily="34" charset="0"/>
            </a:endParaRPr>
          </a:p>
        </p:txBody>
      </p:sp>
      <p:sp>
        <p:nvSpPr>
          <p:cNvPr id="5126" name="Rectangle 6"/>
          <p:cNvSpPr/>
          <p:nvPr/>
        </p:nvSpPr>
        <p:spPr>
          <a:xfrm>
            <a:off x="381000" y="1524000"/>
            <a:ext cx="7924800" cy="9842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Clr>
                <a:schemeClr val="accent1"/>
              </a:buClr>
              <a:buSzPct val="100000"/>
              <a:buFontTx/>
              <a:buNone/>
            </a:pPr>
            <a:endParaRPr lang="en-IN" altLang="en-US" sz="1800" b="1" i="1" dirty="0">
              <a:latin typeface="Verdana" panose="020B0604030504040204" pitchFamily="34" charset="0"/>
              <a:cs typeface="Arial" panose="020B0604020202020204" pitchFamily="34" charset="0"/>
            </a:endParaRPr>
          </a:p>
          <a:p>
            <a:pPr marL="0" lvl="0" indent="0" eaLnBrk="1" hangingPunct="1">
              <a:spcBef>
                <a:spcPct val="0"/>
              </a:spcBef>
              <a:buClr>
                <a:schemeClr val="accent1"/>
              </a:buClr>
              <a:buSzPct val="100000"/>
              <a:buFontTx/>
              <a:buNone/>
            </a:pPr>
            <a:r>
              <a:rPr lang="en-IN" altLang="en-US" sz="2000" dirty="0">
                <a:latin typeface="Verdana" panose="020B0604030504040204" pitchFamily="34" charset="0"/>
                <a:cs typeface="Arial" panose="020B0604020202020204" pitchFamily="34" charset="0"/>
              </a:rPr>
              <a:t>This chapter deals with finding the heights, distances and angles using trigonometric values</a:t>
            </a:r>
            <a:endParaRPr lang="en-IN" altLang="en-US" sz="2000" dirty="0">
              <a:latin typeface="Verdana" panose="020B0604030504040204" pitchFamily="34" charset="0"/>
              <a:ea typeface="Arial" panose="020B0604020202020204" pitchFamily="34" charset="0"/>
            </a:endParaRPr>
          </a:p>
        </p:txBody>
      </p:sp>
      <p:sp>
        <p:nvSpPr>
          <p:cNvPr id="8" name="Title 1"/>
          <p:cNvSpPr txBox="1"/>
          <p:nvPr/>
        </p:nvSpPr>
        <p:spPr>
          <a:xfrm>
            <a:off x="381000" y="609600"/>
            <a:ext cx="8229600" cy="1143000"/>
          </a:xfrm>
          <a:prstGeom prst="rect">
            <a:avLst/>
          </a:prstGeom>
        </p:spPr>
        <p:txBody>
          <a:bodyPr anchor="ctr">
            <a:normAutofit/>
          </a:bodyPr>
          <a:lstStyle/>
          <a:p>
            <a:pPr marR="0" defTabSz="914400" eaLnBrk="1" fontAlgn="auto" hangingPunct="1">
              <a:spcAft>
                <a:spcPts val="0"/>
              </a:spcAft>
              <a:buClrTx/>
              <a:buSzTx/>
              <a:buFontTx/>
              <a:buNone/>
              <a:defRPr/>
            </a:pPr>
            <a:r>
              <a:rPr kumimoji="0" lang="en-IN" sz="3200" b="1" kern="1200" cap="none" spc="0" normalizeH="0" baseline="0" noProof="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1) Introduction</a:t>
            </a:r>
            <a:endParaRPr kumimoji="0" lang="en-IN" sz="3200" b="1" kern="1200" cap="none" spc="0" normalizeH="0" baseline="0" noProof="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762000"/>
            <a:ext cx="8229600"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13. The top of a 15 m high tower makes an angle of elevation of 60 degree with the bottom of an electric pole and an angle of 30 degree with the top of the pole. What is the height of the pole?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12 m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10 m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11 m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5 m</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ln/>
        </p:spPr>
        <p:txBody>
          <a:bodyPr vert="horz" wrap="square" lIns="91440" tIns="45720" rIns="91440" bIns="45720" anchor="ctr" anchorCtr="0"/>
          <a:p>
            <a:r>
              <a:rPr lang="en-US" altLang="en-US" sz="800" dirty="0"/>
              <a:t>.</a:t>
            </a:r>
            <a:endParaRPr lang="en-US" altLang="en-US" sz="800" dirty="0"/>
          </a:p>
        </p:txBody>
      </p:sp>
      <p:sp>
        <p:nvSpPr>
          <p:cNvPr id="3" name="Content Placeholder 2"/>
          <p:cNvSpPr>
            <a:spLocks noGrp="1"/>
          </p:cNvSpPr>
          <p:nvPr>
            <p:ph idx="1"/>
          </p:nvPr>
        </p:nvSpPr>
        <p:spPr>
          <a:xfrm>
            <a:off x="457200" y="762000"/>
            <a:ext cx="8229600"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14. Two pillars of equal height are on either side of a road, which is 120m wide. The angles of elevation of the top of the pillars are 60</a:t>
            </a:r>
            <a:r>
              <a:rPr kumimoji="0" lang="en-US" sz="3200" b="0" i="0" u="none" strike="noStrike" kern="1200" cap="none" spc="0" normalizeH="0" baseline="30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and 30</a:t>
            </a:r>
            <a:r>
              <a:rPr kumimoji="0" lang="en-US" sz="3200" b="0" i="0" u="none" strike="noStrike" kern="1200" cap="none" spc="0" normalizeH="0" baseline="30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at a point on the road between the pillars. Find the height of the pillars.</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10√3 m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30√3 m</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20√3 m</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B0604020202020204" pitchFamily="34" charset="0"/>
              <a:buAutoNum type="alphaUcPeriod"/>
              <a:defRPr/>
            </a:pPr>
            <a:r>
              <a:rPr kumimoji="0" lang="en-US" sz="3200" b="0" i="0" u="none" strike="noStrike" kern="1200" cap="none" spc="0" normalizeH="0" baseline="0" noProof="0" dirty="0">
                <a:ln>
                  <a:noFill/>
                </a:ln>
                <a:solidFill>
                  <a:schemeClr val="tx1"/>
                </a:solidFill>
                <a:effectLst/>
                <a:uLnTx/>
                <a:uFillTx/>
                <a:latin typeface="+mn-lt"/>
                <a:ea typeface="+mn-ea"/>
                <a:cs typeface="+mn-cs"/>
              </a:rPr>
              <a:t>None of these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Box 3"/>
          <p:cNvSpPr txBox="1"/>
          <p:nvPr/>
        </p:nvSpPr>
        <p:spPr>
          <a:xfrm>
            <a:off x="533400" y="5715000"/>
            <a:ext cx="72390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2800"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4">
                                            <p:txEl>
                                              <p:charRg st="0" end="1"/>
                                            </p:txEl>
                                          </p:spTgt>
                                        </p:tgtEl>
                                        <p:attrNameLst>
                                          <p:attrName>style.visibility</p:attrName>
                                        </p:attrNameLst>
                                      </p:cBhvr>
                                      <p:to>
                                        <p:strVal val="visible"/>
                                      </p:to>
                                    </p:set>
                                    <p:animEffect transition="in" filter="fade">
                                      <p:cBhvr>
                                        <p:cTn id="7" dur="1000"/>
                                        <p:tgtEl>
                                          <p:spTgt spid="4">
                                            <p:txEl>
                                              <p:charRg st="0" end="1"/>
                                            </p:txEl>
                                          </p:spTgt>
                                        </p:tgtEl>
                                      </p:cBhvr>
                                    </p:animEffect>
                                    <p:anim calcmode="lin" valueType="num">
                                      <p:cBhvr>
                                        <p:cTn id="8" dur="1000" fill="hold"/>
                                        <p:tgtEl>
                                          <p:spTgt spid="4">
                                            <p:txEl>
                                              <p:charRg st="0"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charRg st="0"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AutoShape 5" descr="Image result for think light bulb"/>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49155" name="AutoShape 7" descr="Image result for think light bulb"/>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49156" name="AutoShape 9" descr="Image result for think light bulb"/>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49157" name="AutoShape 11" descr="Image result for think light bulb"/>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sp>
        <p:nvSpPr>
          <p:cNvPr id="49158"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ea typeface="Arial" panose="020B0604020202020204" pitchFamily="34" charset="0"/>
            </a:endParaRPr>
          </a:p>
        </p:txBody>
      </p:sp>
      <p:pic>
        <p:nvPicPr>
          <p:cNvPr id="49159" name="Picture 2" descr="http://www.evangelismhelp.com/wp-content/uploads/2013/07/Thanks-for-Listening-682x1024.jpg"/>
          <p:cNvPicPr>
            <a:picLocks noChangeAspect="1"/>
          </p:cNvPicPr>
          <p:nvPr/>
        </p:nvPicPr>
        <p:blipFill>
          <a:blip r:embed="rId1"/>
          <a:stretch>
            <a:fillRect/>
          </a:stretch>
        </p:blipFill>
        <p:spPr>
          <a:xfrm rot="-933407">
            <a:off x="2286000" y="1000125"/>
            <a:ext cx="4286250" cy="52863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6148"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6149"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cs typeface="Arial" panose="020B0604020202020204" pitchFamily="34" charset="0"/>
              </a:rPr>
              <a:t>© Department of Analytical Skills</a:t>
            </a:r>
            <a:endParaRPr lang="en-US" altLang="en-US" sz="1400" dirty="0">
              <a:ea typeface="Arial" panose="020B0604020202020204" pitchFamily="34" charset="0"/>
            </a:endParaRPr>
          </a:p>
        </p:txBody>
      </p:sp>
      <p:sp>
        <p:nvSpPr>
          <p:cNvPr id="6150" name="Rectangle 6"/>
          <p:cNvSpPr/>
          <p:nvPr/>
        </p:nvSpPr>
        <p:spPr>
          <a:xfrm>
            <a:off x="304800" y="762000"/>
            <a:ext cx="76962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2400" b="1" dirty="0">
                <a:latin typeface="Verdana" panose="020B0604030504040204" pitchFamily="34" charset="0"/>
                <a:cs typeface="Arial" panose="020B0604020202020204" pitchFamily="34" charset="0"/>
              </a:rPr>
              <a:t>1.i) Trigonometry:</a:t>
            </a:r>
            <a:endParaRPr lang="en-IN" altLang="en-US" sz="24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r>
              <a:rPr lang="en-IN" altLang="en-US" sz="2000" dirty="0">
                <a:cs typeface="Arial" panose="020B0604020202020204" pitchFamily="34" charset="0"/>
              </a:rPr>
              <a:t>.</a:t>
            </a:r>
            <a:endParaRPr lang="en-IN" altLang="en-US" sz="2000" dirty="0">
              <a:ea typeface="Arial" panose="020B0604020202020204" pitchFamily="34" charset="0"/>
            </a:endParaRPr>
          </a:p>
        </p:txBody>
      </p:sp>
      <p:pic>
        <p:nvPicPr>
          <p:cNvPr id="6151" name="Picture 2" descr="C:\Users\hp\Desktop\Heights and distsnce\h-and-d.png"/>
          <p:cNvPicPr>
            <a:picLocks noChangeAspect="1"/>
          </p:cNvPicPr>
          <p:nvPr/>
        </p:nvPicPr>
        <p:blipFill>
          <a:blip r:embed="rId2"/>
          <a:stretch>
            <a:fillRect/>
          </a:stretch>
        </p:blipFill>
        <p:spPr>
          <a:xfrm>
            <a:off x="3581400" y="685800"/>
            <a:ext cx="3544888" cy="60198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7172"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7173"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cs typeface="Arial" panose="020B0604020202020204" pitchFamily="34" charset="0"/>
              </a:rPr>
              <a:t>© Department of Analytical Skills</a:t>
            </a:r>
            <a:endParaRPr lang="en-US" altLang="en-US" sz="1400" dirty="0">
              <a:ea typeface="Arial" panose="020B0604020202020204" pitchFamily="34" charset="0"/>
            </a:endParaRPr>
          </a:p>
        </p:txBody>
      </p:sp>
      <p:sp>
        <p:nvSpPr>
          <p:cNvPr id="7174" name="Rectangle 6"/>
          <p:cNvSpPr/>
          <p:nvPr/>
        </p:nvSpPr>
        <p:spPr>
          <a:xfrm>
            <a:off x="457200" y="914400"/>
            <a:ext cx="7696200" cy="3108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2400" b="1" dirty="0">
                <a:latin typeface="Verdana" panose="020B0604030504040204" pitchFamily="34" charset="0"/>
                <a:cs typeface="Arial" panose="020B0604020202020204" pitchFamily="34" charset="0"/>
              </a:rPr>
              <a:t>1.ii) Trigonometry Identities:</a:t>
            </a:r>
            <a:endParaRPr lang="en-IN" altLang="en-US" sz="24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sin</a:t>
            </a:r>
            <a:r>
              <a:rPr lang="en-IN" altLang="en-US" sz="2000" baseline="30000" dirty="0">
                <a:latin typeface="Verdana" panose="020B0604030504040204" pitchFamily="34" charset="0"/>
                <a:cs typeface="Arial" panose="020B0604020202020204" pitchFamily="34" charset="0"/>
              </a:rPr>
              <a:t>2</a:t>
            </a:r>
            <a:r>
              <a:rPr lang="el-GR" altLang="en-US" sz="2000" dirty="0">
                <a:latin typeface="Verdana" panose="020B0604030504040204" pitchFamily="34" charset="0"/>
                <a:cs typeface="Arial" panose="020B0604020202020204" pitchFamily="34" charset="0"/>
              </a:rPr>
              <a:t> θ</a:t>
            </a:r>
            <a:r>
              <a:rPr lang="en-IN" altLang="en-US" sz="2000" dirty="0">
                <a:latin typeface="Verdana" panose="020B0604030504040204" pitchFamily="34" charset="0"/>
                <a:cs typeface="Arial" panose="020B0604020202020204" pitchFamily="34" charset="0"/>
              </a:rPr>
              <a:t> + cos</a:t>
            </a:r>
            <a:r>
              <a:rPr lang="en-IN" altLang="en-US" sz="2000" baseline="30000" dirty="0">
                <a:latin typeface="Verdana" panose="020B0604030504040204" pitchFamily="34" charset="0"/>
                <a:cs typeface="Arial" panose="020B0604020202020204" pitchFamily="34" charset="0"/>
              </a:rPr>
              <a:t>2</a:t>
            </a:r>
            <a:r>
              <a:rPr lang="el-GR" altLang="en-US" sz="2000" dirty="0">
                <a:latin typeface="Verdana" panose="020B0604030504040204" pitchFamily="34" charset="0"/>
                <a:cs typeface="Arial" panose="020B0604020202020204" pitchFamily="34" charset="0"/>
              </a:rPr>
              <a:t> θ</a:t>
            </a:r>
            <a:r>
              <a:rPr lang="en-IN" altLang="en-US" sz="2000" dirty="0">
                <a:latin typeface="Verdana" panose="020B0604030504040204" pitchFamily="34" charset="0"/>
                <a:cs typeface="Arial" panose="020B0604020202020204" pitchFamily="34" charset="0"/>
              </a:rPr>
              <a:t> = 1.</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1       + tan</a:t>
            </a:r>
            <a:r>
              <a:rPr lang="en-IN" altLang="en-US" sz="2000" baseline="30000" dirty="0">
                <a:latin typeface="Verdana" panose="020B0604030504040204" pitchFamily="34" charset="0"/>
                <a:cs typeface="Arial" panose="020B0604020202020204" pitchFamily="34" charset="0"/>
              </a:rPr>
              <a:t>2</a:t>
            </a:r>
            <a:r>
              <a:rPr lang="el-GR" altLang="en-US" sz="2000" dirty="0">
                <a:latin typeface="Verdana" panose="020B0604030504040204" pitchFamily="34" charset="0"/>
                <a:cs typeface="Arial" panose="020B0604020202020204" pitchFamily="34" charset="0"/>
              </a:rPr>
              <a:t> θ</a:t>
            </a:r>
            <a:r>
              <a:rPr lang="en-IN" altLang="en-US" sz="2000" dirty="0">
                <a:latin typeface="Verdana" panose="020B0604030504040204" pitchFamily="34" charset="0"/>
                <a:cs typeface="Arial" panose="020B0604020202020204" pitchFamily="34" charset="0"/>
              </a:rPr>
              <a:t> = sec</a:t>
            </a:r>
            <a:r>
              <a:rPr lang="en-IN" altLang="en-US" sz="2000" baseline="30000" dirty="0">
                <a:latin typeface="Verdana" panose="020B0604030504040204" pitchFamily="34" charset="0"/>
                <a:cs typeface="Arial" panose="020B0604020202020204" pitchFamily="34" charset="0"/>
              </a:rPr>
              <a:t>2</a:t>
            </a:r>
            <a:r>
              <a:rPr lang="en-IN" altLang="en-US" sz="2000" dirty="0">
                <a:latin typeface="Verdana" panose="020B0604030504040204" pitchFamily="34" charset="0"/>
                <a:cs typeface="Arial" panose="020B0604020202020204" pitchFamily="34" charset="0"/>
              </a:rPr>
              <a:t> </a:t>
            </a:r>
            <a:r>
              <a:rPr lang="el-GR" altLang="en-US" sz="2000" dirty="0">
                <a:latin typeface="Verdana" panose="020B0604030504040204" pitchFamily="34" charset="0"/>
                <a:cs typeface="Arial" panose="020B0604020202020204" pitchFamily="34" charset="0"/>
              </a:rPr>
              <a:t>θ</a:t>
            </a:r>
            <a:r>
              <a:rPr lang="en-IN" altLang="en-US" sz="2000" dirty="0">
                <a:latin typeface="Verdana" panose="020B0604030504040204" pitchFamily="34" charset="0"/>
                <a:cs typeface="Arial" panose="020B0604020202020204" pitchFamily="34" charset="0"/>
              </a:rPr>
              <a:t>.</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1       + cot</a:t>
            </a:r>
            <a:r>
              <a:rPr lang="en-IN" altLang="en-US" sz="2000" baseline="30000" dirty="0">
                <a:latin typeface="Verdana" panose="020B0604030504040204" pitchFamily="34" charset="0"/>
                <a:cs typeface="Arial" panose="020B0604020202020204" pitchFamily="34" charset="0"/>
              </a:rPr>
              <a:t>2</a:t>
            </a:r>
            <a:r>
              <a:rPr lang="el-GR" altLang="en-US" sz="2000" dirty="0">
                <a:latin typeface="Verdana" panose="020B0604030504040204" pitchFamily="34" charset="0"/>
                <a:cs typeface="Arial" panose="020B0604020202020204" pitchFamily="34" charset="0"/>
              </a:rPr>
              <a:t> θ</a:t>
            </a:r>
            <a:r>
              <a:rPr lang="en-IN" altLang="en-US" sz="2000" dirty="0">
                <a:latin typeface="Verdana" panose="020B0604030504040204" pitchFamily="34" charset="0"/>
                <a:cs typeface="Arial" panose="020B0604020202020204" pitchFamily="34" charset="0"/>
              </a:rPr>
              <a:t> = cosec</a:t>
            </a:r>
            <a:r>
              <a:rPr lang="en-IN" altLang="en-US" sz="2000" baseline="30000" dirty="0">
                <a:latin typeface="Verdana" panose="020B0604030504040204" pitchFamily="34" charset="0"/>
                <a:cs typeface="Arial" panose="020B0604020202020204" pitchFamily="34" charset="0"/>
              </a:rPr>
              <a:t>2</a:t>
            </a:r>
            <a:r>
              <a:rPr lang="el-GR" altLang="en-US" sz="2000" dirty="0">
                <a:latin typeface="Verdana" panose="020B0604030504040204" pitchFamily="34" charset="0"/>
                <a:cs typeface="Arial" panose="020B0604020202020204" pitchFamily="34" charset="0"/>
              </a:rPr>
              <a:t> θ</a:t>
            </a:r>
            <a:endParaRPr lang="en-IN" altLang="en-US" sz="2000" i="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400" i="1" dirty="0">
              <a:cs typeface="Arial" panose="020B0604020202020204" pitchFamily="34" charset="0"/>
            </a:endParaRPr>
          </a:p>
          <a:p>
            <a:pPr marL="0" lvl="0" indent="0" eaLnBrk="1" hangingPunct="1">
              <a:spcBef>
                <a:spcPct val="0"/>
              </a:spcBef>
              <a:buFontTx/>
              <a:buNone/>
            </a:pPr>
            <a:r>
              <a:rPr lang="en-IN" altLang="en-US" sz="2400" b="1" dirty="0">
                <a:latin typeface="Verdana" panose="020B0604030504040204" pitchFamily="34" charset="0"/>
                <a:cs typeface="Arial" panose="020B0604020202020204" pitchFamily="34" charset="0"/>
              </a:rPr>
              <a:t>1.iii) Values of T-ratios:</a:t>
            </a:r>
            <a:endParaRPr lang="en-IN" altLang="en-US" sz="24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400" i="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US" altLang="en-US" sz="2000" dirty="0">
              <a:latin typeface="Verdana" panose="020B0604030504040204" pitchFamily="34" charset="0"/>
              <a:ea typeface="Arial" panose="020B0604020202020204" pitchFamily="34" charset="0"/>
            </a:endParaRPr>
          </a:p>
        </p:txBody>
      </p:sp>
      <p:graphicFrame>
        <p:nvGraphicFramePr>
          <p:cNvPr id="7175" name="Table 7174"/>
          <p:cNvGraphicFramePr/>
          <p:nvPr/>
        </p:nvGraphicFramePr>
        <p:xfrm>
          <a:off x="1371600" y="3962400"/>
          <a:ext cx="6096000" cy="1482725"/>
        </p:xfrm>
        <a:graphic>
          <a:graphicData uri="http://schemas.openxmlformats.org/drawingml/2006/table">
            <a:tbl>
              <a:tblPr/>
              <a:tblGrid>
                <a:gridCol w="1016000"/>
                <a:gridCol w="1016000"/>
                <a:gridCol w="1016000"/>
                <a:gridCol w="1016000"/>
                <a:gridCol w="1016000"/>
                <a:gridCol w="1016000"/>
              </a:tblGrid>
              <a:tr h="36988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endParaRPr lang="en-IN" altLang="x-none" b="1" dirty="0">
                        <a:solidFill>
                          <a:srgbClr val="FFFFFF"/>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FFFFFF"/>
                          </a:solidFill>
                          <a:latin typeface="Calibri" panose="020F0502020204030204" pitchFamily="34" charset="0"/>
                        </a:rPr>
                        <a:t>0°</a:t>
                      </a:r>
                      <a:endParaRPr lang="en-IN" altLang="x-none" b="1" dirty="0">
                        <a:solidFill>
                          <a:srgbClr val="FFFFFF"/>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FFFFFF"/>
                          </a:solidFill>
                          <a:latin typeface="Calibri" panose="020F0502020204030204" pitchFamily="34" charset="0"/>
                        </a:rPr>
                        <a:t>30°</a:t>
                      </a:r>
                      <a:endParaRPr lang="en-IN" altLang="x-none" b="1" dirty="0">
                        <a:solidFill>
                          <a:srgbClr val="FFFFFF"/>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FFFFFF"/>
                          </a:solidFill>
                          <a:latin typeface="Calibri" panose="020F0502020204030204" pitchFamily="34" charset="0"/>
                        </a:rPr>
                        <a:t>45°</a:t>
                      </a:r>
                      <a:endParaRPr lang="en-IN" altLang="x-none" b="1" dirty="0">
                        <a:solidFill>
                          <a:srgbClr val="FFFFFF"/>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FFFFFF"/>
                          </a:solidFill>
                          <a:latin typeface="Calibri" panose="020F0502020204030204" pitchFamily="34" charset="0"/>
                        </a:rPr>
                        <a:t>60°</a:t>
                      </a:r>
                      <a:endParaRPr lang="en-IN" altLang="x-none" b="1" dirty="0">
                        <a:solidFill>
                          <a:srgbClr val="FFFFFF"/>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FFFFFF"/>
                          </a:solidFill>
                          <a:latin typeface="Calibri" panose="020F0502020204030204" pitchFamily="34" charset="0"/>
                        </a:rPr>
                        <a:t>90°</a:t>
                      </a:r>
                      <a:endParaRPr lang="en-IN" altLang="x-none" b="1" dirty="0">
                        <a:solidFill>
                          <a:srgbClr val="FFFFFF"/>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714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sin </a:t>
                      </a:r>
                      <a:r>
                        <a:rPr lang="el-GR" altLang="x-none" b="1" dirty="0">
                          <a:solidFill>
                            <a:srgbClr val="000000"/>
                          </a:solidFill>
                          <a:latin typeface="Calibri" panose="020F0502020204030204" pitchFamily="34" charset="0"/>
                        </a:rPr>
                        <a:t>θ</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0</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1/2</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a:t>
                      </a:r>
                      <a:r>
                        <a:rPr lang="en-IN" altLang="x-none" b="1" i="1" dirty="0">
                          <a:latin typeface="Calibri" panose="020F0502020204030204" pitchFamily="34" charset="0"/>
                        </a:rPr>
                        <a:t>√2</a:t>
                      </a:r>
                      <a:endParaRPr lang="en-IN" altLang="x-none" b="1" dirty="0">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i="1" dirty="0">
                          <a:latin typeface="Calibri" panose="020F0502020204030204" pitchFamily="34" charset="0"/>
                        </a:rPr>
                        <a:t>√3/2</a:t>
                      </a:r>
                      <a:endParaRPr lang="en-IN" altLang="x-none" b="1" dirty="0">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6988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cos </a:t>
                      </a:r>
                      <a:r>
                        <a:rPr lang="el-GR" altLang="x-none" b="1" dirty="0">
                          <a:solidFill>
                            <a:srgbClr val="000000"/>
                          </a:solidFill>
                          <a:latin typeface="Calibri" panose="020F0502020204030204" pitchFamily="34" charset="0"/>
                        </a:rPr>
                        <a:t>θ</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i="1" dirty="0">
                          <a:latin typeface="Calibri" panose="020F0502020204030204" pitchFamily="34" charset="0"/>
                        </a:rPr>
                        <a:t>√3/2</a:t>
                      </a:r>
                      <a:endParaRPr lang="en-IN" altLang="x-none" b="1" dirty="0">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a:t>
                      </a:r>
                      <a:r>
                        <a:rPr lang="en-IN" altLang="x-none" b="1" i="1" dirty="0">
                          <a:latin typeface="Calibri" panose="020F0502020204030204" pitchFamily="34" charset="0"/>
                        </a:rPr>
                        <a:t>√2</a:t>
                      </a:r>
                      <a:endParaRPr lang="en-IN" altLang="x-none" b="1" dirty="0">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1/2</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0</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3714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tan </a:t>
                      </a:r>
                      <a:r>
                        <a:rPr lang="el-GR" altLang="x-none" b="1" dirty="0">
                          <a:solidFill>
                            <a:srgbClr val="000000"/>
                          </a:solidFill>
                          <a:latin typeface="Calibri" panose="020F0502020204030204" pitchFamily="34" charset="0"/>
                        </a:rPr>
                        <a:t>θ</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0</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a:t>
                      </a:r>
                      <a:r>
                        <a:rPr lang="en-IN" altLang="x-none" b="1" i="1" dirty="0">
                          <a:latin typeface="Calibri" panose="020F0502020204030204" pitchFamily="34" charset="0"/>
                        </a:rPr>
                        <a:t>√3</a:t>
                      </a:r>
                      <a:endParaRPr lang="en-IN" altLang="x-none" b="1" dirty="0">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dirty="0">
                          <a:solidFill>
                            <a:srgbClr val="000000"/>
                          </a:solidFill>
                          <a:latin typeface="Calibri" panose="020F0502020204030204" pitchFamily="34" charset="0"/>
                        </a:rPr>
                        <a:t>1</a:t>
                      </a:r>
                      <a:endParaRPr lang="en-IN" altLang="x-none"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b="1" i="1" dirty="0">
                          <a:latin typeface="Calibri" panose="020F0502020204030204" pitchFamily="34" charset="0"/>
                        </a:rPr>
                        <a:t>√3</a:t>
                      </a:r>
                      <a:endParaRPr lang="en-IN" altLang="x-none" b="1" dirty="0">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lang="en-IN" altLang="x-none" sz="1000" b="1" dirty="0">
                          <a:solidFill>
                            <a:srgbClr val="000000"/>
                          </a:solidFill>
                          <a:latin typeface="Calibri" panose="020F0502020204030204" pitchFamily="34" charset="0"/>
                        </a:rPr>
                        <a:t>Not defined</a:t>
                      </a:r>
                      <a:endParaRPr lang="en-IN" altLang="x-none" sz="1000" b="1" dirty="0">
                        <a:solidFill>
                          <a:srgbClr val="000000"/>
                        </a:solidFill>
                        <a:latin typeface="Calibri" panose="020F0502020204030204" pitchFamily="34" charset="0"/>
                      </a:endParaRPr>
                    </a:p>
                  </a:txBody>
                  <a:tcPr marT="45700" marB="457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8196" name="Picture 5" descr="new.png"/>
          <p:cNvPicPr>
            <a:picLocks noChangeAspect="1"/>
          </p:cNvPicPr>
          <p:nvPr/>
        </p:nvPicPr>
        <p:blipFill>
          <a:blip r:embed="rId1"/>
          <a:stretch>
            <a:fillRect/>
          </a:stretch>
        </p:blipFill>
        <p:spPr>
          <a:xfrm>
            <a:off x="0" y="-14287"/>
            <a:ext cx="9144000" cy="6872287"/>
          </a:xfrm>
          <a:prstGeom prst="rect">
            <a:avLst/>
          </a:prstGeom>
          <a:noFill/>
          <a:ln w="9525">
            <a:noFill/>
          </a:ln>
        </p:spPr>
      </p:pic>
      <p:sp>
        <p:nvSpPr>
          <p:cNvPr id="8197"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cs typeface="Arial" panose="020B0604020202020204" pitchFamily="34" charset="0"/>
              </a:rPr>
              <a:t>© Department of Analytical Skills</a:t>
            </a:r>
            <a:endParaRPr lang="en-US" altLang="en-US" sz="1400" dirty="0">
              <a:ea typeface="Arial" panose="020B0604020202020204" pitchFamily="34" charset="0"/>
            </a:endParaRPr>
          </a:p>
        </p:txBody>
      </p:sp>
      <p:sp>
        <p:nvSpPr>
          <p:cNvPr id="8198" name="Rectangle 6"/>
          <p:cNvSpPr/>
          <p:nvPr/>
        </p:nvSpPr>
        <p:spPr>
          <a:xfrm>
            <a:off x="304800" y="609600"/>
            <a:ext cx="7924800" cy="47704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2400" b="1" dirty="0">
                <a:latin typeface="Verdana" panose="020B0604030504040204" pitchFamily="34" charset="0"/>
                <a:cs typeface="Arial" panose="020B0604020202020204" pitchFamily="34" charset="0"/>
              </a:rPr>
              <a:t>1.iv) Angle of elevation and depression</a:t>
            </a:r>
            <a:endParaRPr lang="en-IN" altLang="en-US" sz="24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dirty="0">
              <a:cs typeface="Arial" panose="020B0604020202020204" pitchFamily="34" charset="0"/>
            </a:endParaRPr>
          </a:p>
          <a:p>
            <a:pPr marL="0" lvl="0" indent="0" eaLnBrk="1" hangingPunct="1">
              <a:spcBef>
                <a:spcPct val="0"/>
              </a:spcBef>
              <a:buFontTx/>
              <a:buNone/>
            </a:pPr>
            <a:endParaRPr lang="en-IN" altLang="en-US" dirty="0">
              <a:cs typeface="Arial" panose="020B0604020202020204" pitchFamily="34" charset="0"/>
            </a:endParaRPr>
          </a:p>
          <a:p>
            <a:pPr marL="0" lvl="0" indent="0" eaLnBrk="1" hangingPunct="1">
              <a:spcBef>
                <a:spcPct val="0"/>
              </a:spcBef>
              <a:buFontTx/>
              <a:buNone/>
            </a:pPr>
            <a:endParaRPr lang="en-IN" altLang="en-US" dirty="0">
              <a:cs typeface="Arial" panose="020B0604020202020204" pitchFamily="34" charset="0"/>
            </a:endParaRPr>
          </a:p>
          <a:p>
            <a:pPr marL="0" lvl="0" indent="0" eaLnBrk="1" hangingPunct="1">
              <a:spcBef>
                <a:spcPct val="0"/>
              </a:spcBef>
              <a:buFontTx/>
              <a:buNone/>
            </a:pPr>
            <a:endParaRPr lang="en-IN" altLang="en-US" dirty="0">
              <a:cs typeface="Arial" panose="020B0604020202020204" pitchFamily="34" charset="0"/>
            </a:endParaRPr>
          </a:p>
          <a:p>
            <a:pPr marL="0" lvl="0" indent="0" eaLnBrk="1" hangingPunct="1">
              <a:spcBef>
                <a:spcPct val="0"/>
              </a:spcBef>
              <a:buFontTx/>
              <a:buNone/>
            </a:pPr>
            <a:endParaRPr lang="en-IN" altLang="en-US" dirty="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x – angle of elevation</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y – angle of depression</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i="1" dirty="0">
                <a:latin typeface="Verdana" panose="020B0604030504040204" pitchFamily="34" charset="0"/>
                <a:cs typeface="Arial" panose="020B0604020202020204" pitchFamily="34" charset="0"/>
              </a:rPr>
              <a:t>Note: </a:t>
            </a:r>
            <a:r>
              <a:rPr lang="en-IN" altLang="en-US" sz="2000" i="1" dirty="0">
                <a:latin typeface="Verdana" panose="020B0604030504040204" pitchFamily="34" charset="0"/>
                <a:cs typeface="Arial" panose="020B0604020202020204" pitchFamily="34" charset="0"/>
              </a:rPr>
              <a:t>The base line for angle of elevation and angle of depression will always be the horizontal line. </a:t>
            </a:r>
            <a:endParaRPr lang="en-IN" altLang="en-US" sz="2000" i="1" dirty="0">
              <a:latin typeface="Verdana" panose="020B0604030504040204" pitchFamily="34" charset="0"/>
              <a:ea typeface="Arial" panose="020B0604020202020204" pitchFamily="34" charset="0"/>
            </a:endParaRPr>
          </a:p>
        </p:txBody>
      </p:sp>
      <p:pic>
        <p:nvPicPr>
          <p:cNvPr id="8199" name="Picture 2"/>
          <p:cNvPicPr>
            <a:picLocks noChangeAspect="1"/>
          </p:cNvPicPr>
          <p:nvPr/>
        </p:nvPicPr>
        <p:blipFill>
          <a:blip r:embed="rId2"/>
          <a:stretch>
            <a:fillRect/>
          </a:stretch>
        </p:blipFill>
        <p:spPr>
          <a:xfrm>
            <a:off x="2819400" y="1143000"/>
            <a:ext cx="4000500" cy="22002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9220"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9221"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cs typeface="Arial" panose="020B0604020202020204" pitchFamily="34" charset="0"/>
              </a:rPr>
              <a:t>© Department of Analytical Skills</a:t>
            </a:r>
            <a:endParaRPr lang="en-US" altLang="en-US" sz="1400" dirty="0">
              <a:ea typeface="Arial" panose="020B0604020202020204" pitchFamily="34" charset="0"/>
            </a:endParaRPr>
          </a:p>
        </p:txBody>
      </p:sp>
      <p:sp>
        <p:nvSpPr>
          <p:cNvPr id="9222" name="Rectangle 6"/>
          <p:cNvSpPr/>
          <p:nvPr/>
        </p:nvSpPr>
        <p:spPr>
          <a:xfrm>
            <a:off x="381000" y="549275"/>
            <a:ext cx="8001000" cy="63087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b="1" dirty="0">
                <a:latin typeface="Verdana" panose="020B0604030504040204" pitchFamily="34" charset="0"/>
                <a:cs typeface="Arial" panose="020B0604020202020204" pitchFamily="34" charset="0"/>
              </a:rPr>
              <a:t>2) Problems</a:t>
            </a:r>
            <a:endParaRPr lang="en-IN" altLang="en-US"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400" b="1" dirty="0">
              <a:cs typeface="Arial" panose="020B0604020202020204" pitchFamily="34" charset="0"/>
            </a:endParaRPr>
          </a:p>
          <a:p>
            <a:pPr marL="0" lvl="0" indent="0" eaLnBrk="1" hangingPunct="1">
              <a:spcBef>
                <a:spcPct val="0"/>
              </a:spcBef>
              <a:buFontTx/>
              <a:buNone/>
            </a:pPr>
            <a:r>
              <a:rPr lang="en-IN" altLang="en-US" sz="2400" b="1" dirty="0">
                <a:latin typeface="Verdana" panose="020B0604030504040204" pitchFamily="34" charset="0"/>
                <a:cs typeface="Arial" panose="020B0604020202020204" pitchFamily="34" charset="0"/>
              </a:rPr>
              <a:t>2.i) Two of the sides given</a:t>
            </a:r>
            <a:endParaRPr lang="en-IN" altLang="en-US" sz="24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400" b="1" dirty="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Example: </a:t>
            </a:r>
            <a:r>
              <a:rPr lang="en-IN" altLang="en-US" sz="2000" dirty="0">
                <a:latin typeface="Verdana" panose="020B0604030504040204" pitchFamily="34" charset="0"/>
                <a:cs typeface="Arial" panose="020B0604020202020204" pitchFamily="34" charset="0"/>
              </a:rPr>
              <a:t>Find the angle of elevation of the sun when the shadow of a pole of 18 m height is 6√3 m long?</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Given:</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Perpendicular = 18 m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Base             = 6√3 m</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Angle            =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Solution:</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tan </a:t>
            </a:r>
            <a:r>
              <a:rPr lang="el-GR" altLang="en-US" sz="2000" b="1" dirty="0">
                <a:latin typeface="Verdana" panose="020B0604030504040204" pitchFamily="34" charset="0"/>
                <a:cs typeface="Arial" panose="020B0604020202020204" pitchFamily="34" charset="0"/>
              </a:rPr>
              <a:t>θ </a:t>
            </a:r>
            <a:r>
              <a:rPr lang="en-IN" altLang="en-US" sz="2000" b="1" dirty="0">
                <a:latin typeface="Verdana" panose="020B0604030504040204" pitchFamily="34" charset="0"/>
                <a:cs typeface="Arial" panose="020B0604020202020204" pitchFamily="34" charset="0"/>
              </a:rPr>
              <a:t>= perpendicular/base</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         = 18/ 6√3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         = 3/√3</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         = √3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 </a:t>
            </a:r>
            <a:r>
              <a:rPr lang="el-GR" altLang="en-US" sz="2000" b="1" dirty="0">
                <a:latin typeface="Verdana" panose="020B0604030504040204" pitchFamily="34" charset="0"/>
                <a:cs typeface="Arial" panose="020B0604020202020204" pitchFamily="34" charset="0"/>
              </a:rPr>
              <a:t>θ</a:t>
            </a:r>
            <a:r>
              <a:rPr lang="en-IN" altLang="en-US" sz="2000" b="1" dirty="0">
                <a:latin typeface="Verdana" panose="020B0604030504040204" pitchFamily="34" charset="0"/>
                <a:cs typeface="Arial" panose="020B0604020202020204" pitchFamily="34" charset="0"/>
              </a:rPr>
              <a:t>      = 60º </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US" altLang="en-US" sz="2000" dirty="0">
              <a:latin typeface="Verdana" panose="020B0604030504040204" pitchFamily="34" charset="0"/>
              <a:ea typeface="Arial" panose="020B0604020202020204" pitchFamily="34" charset="0"/>
            </a:endParaRPr>
          </a:p>
        </p:txBody>
      </p:sp>
      <p:sp>
        <p:nvSpPr>
          <p:cNvPr id="8" name="Right Triangle 7"/>
          <p:cNvSpPr/>
          <p:nvPr/>
        </p:nvSpPr>
        <p:spPr>
          <a:xfrm flipH="1">
            <a:off x="4953000" y="2667000"/>
            <a:ext cx="2514600" cy="13716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9224" name="TextBox 9"/>
          <p:cNvSpPr txBox="1"/>
          <p:nvPr/>
        </p:nvSpPr>
        <p:spPr>
          <a:xfrm>
            <a:off x="6019800" y="4191000"/>
            <a:ext cx="7508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latin typeface="Verdana" panose="020B0604030504040204" pitchFamily="34" charset="0"/>
                <a:cs typeface="Arial" panose="020B0604020202020204" pitchFamily="34" charset="0"/>
              </a:rPr>
              <a:t>6√3 </a:t>
            </a:r>
            <a:endParaRPr lang="en-IN" altLang="en-US" sz="1800" dirty="0">
              <a:ea typeface="Arial" panose="020B0604020202020204" pitchFamily="34" charset="0"/>
            </a:endParaRPr>
          </a:p>
        </p:txBody>
      </p:sp>
      <p:sp>
        <p:nvSpPr>
          <p:cNvPr id="9225" name="TextBox 10"/>
          <p:cNvSpPr txBox="1"/>
          <p:nvPr/>
        </p:nvSpPr>
        <p:spPr>
          <a:xfrm>
            <a:off x="7543800" y="3200400"/>
            <a:ext cx="4191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18</a:t>
            </a:r>
            <a:endParaRPr lang="en-IN" altLang="en-US" sz="1800" dirty="0">
              <a:ea typeface="Arial" panose="020B0604020202020204" pitchFamily="34" charset="0"/>
            </a:endParaRPr>
          </a:p>
        </p:txBody>
      </p:sp>
      <p:sp>
        <p:nvSpPr>
          <p:cNvPr id="9226" name="TextBox 11"/>
          <p:cNvSpPr txBox="1"/>
          <p:nvPr/>
        </p:nvSpPr>
        <p:spPr>
          <a:xfrm>
            <a:off x="5410200" y="3733800"/>
            <a:ext cx="309563"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l-GR" altLang="en-US" sz="1800" b="1" dirty="0">
                <a:solidFill>
                  <a:schemeClr val="bg1"/>
                </a:solidFill>
                <a:cs typeface="Arial" panose="020B0604020202020204" pitchFamily="34" charset="0"/>
              </a:rPr>
              <a:t>θ</a:t>
            </a:r>
            <a:endParaRPr lang="en-IN" altLang="en-US" sz="1800" dirty="0">
              <a:solidFill>
                <a:schemeClr val="bg1"/>
              </a:solidFill>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0244"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10245"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cs typeface="Arial" panose="020B0604020202020204" pitchFamily="34" charset="0"/>
              </a:rPr>
              <a:t>© Department of Analytical Skills</a:t>
            </a:r>
            <a:endParaRPr lang="en-US" altLang="en-US" sz="1400" dirty="0">
              <a:ea typeface="Arial" panose="020B0604020202020204" pitchFamily="34" charset="0"/>
            </a:endParaRPr>
          </a:p>
        </p:txBody>
      </p:sp>
      <p:sp>
        <p:nvSpPr>
          <p:cNvPr id="10246" name="Rectangle 6"/>
          <p:cNvSpPr/>
          <p:nvPr/>
        </p:nvSpPr>
        <p:spPr>
          <a:xfrm>
            <a:off x="533400" y="533400"/>
            <a:ext cx="8229600" cy="103108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r>
              <a:rPr lang="en-IN" altLang="en-US" sz="2400" b="1" dirty="0">
                <a:latin typeface="Verdana" panose="020B0604030504040204" pitchFamily="34" charset="0"/>
                <a:cs typeface="Arial" panose="020B0604020202020204" pitchFamily="34" charset="0"/>
              </a:rPr>
              <a:t>2.ii) One angle and one of the sides given</a:t>
            </a:r>
            <a:endParaRPr lang="en-IN" altLang="en-US" sz="24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b="1" dirty="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Example: </a:t>
            </a:r>
            <a:r>
              <a:rPr lang="en-IN" altLang="en-US" sz="2000" dirty="0">
                <a:latin typeface="Verdana" panose="020B0604030504040204" pitchFamily="34" charset="0"/>
                <a:cs typeface="Arial" panose="020B0604020202020204" pitchFamily="34" charset="0"/>
              </a:rPr>
              <a:t>From a point P on a level ground, the angle of elevation of the top tower is 30º. If the tower is 100 m high, then what is the distance of point P from the foot of the tower.</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Given:</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Perpendicular = 100 m</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Angle            = 30º</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Base              =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Solution:</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tan </a:t>
            </a:r>
            <a:r>
              <a:rPr lang="el-GR" altLang="en-US" sz="2000" b="1" dirty="0">
                <a:latin typeface="Verdana" panose="020B0604030504040204" pitchFamily="34" charset="0"/>
                <a:cs typeface="Arial" panose="020B0604020202020204" pitchFamily="34" charset="0"/>
              </a:rPr>
              <a:t>θ</a:t>
            </a:r>
            <a:r>
              <a:rPr lang="en-IN" altLang="en-US" sz="2000" b="1" dirty="0">
                <a:latin typeface="Verdana" panose="020B0604030504040204" pitchFamily="34" charset="0"/>
                <a:cs typeface="Arial" panose="020B0604020202020204" pitchFamily="34" charset="0"/>
              </a:rPr>
              <a:t>    = perpendicular/base</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tan 30º = 100/base</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1/ √3    = 100/base</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Base     = 100 √3</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            </a:t>
            </a:r>
            <a:r>
              <a:rPr lang="en-IN" altLang="en-US" sz="2000" b="1" dirty="0">
                <a:latin typeface="Verdana" panose="020B0604030504040204" pitchFamily="34" charset="0"/>
                <a:cs typeface="Arial" panose="020B0604020202020204" pitchFamily="34" charset="0"/>
              </a:rPr>
              <a:t>= 173 m</a:t>
            </a:r>
            <a:r>
              <a:rPr lang="en-IN" altLang="en-US" sz="2000" dirty="0">
                <a:latin typeface="Verdana" panose="020B0604030504040204" pitchFamily="34" charset="0"/>
                <a:cs typeface="Arial" panose="020B0604020202020204" pitchFamily="34" charset="0"/>
              </a:rPr>
              <a:t>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ea typeface="Arial" panose="020B0604020202020204" pitchFamily="34" charset="0"/>
            </a:endParaRPr>
          </a:p>
        </p:txBody>
      </p:sp>
      <p:sp>
        <p:nvSpPr>
          <p:cNvPr id="8" name="Right Triangle 7"/>
          <p:cNvSpPr/>
          <p:nvPr/>
        </p:nvSpPr>
        <p:spPr>
          <a:xfrm flipH="1">
            <a:off x="4953000" y="2667000"/>
            <a:ext cx="2514600" cy="13716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0248" name="TextBox 9"/>
          <p:cNvSpPr txBox="1"/>
          <p:nvPr/>
        </p:nvSpPr>
        <p:spPr>
          <a:xfrm>
            <a:off x="7543800" y="3124200"/>
            <a:ext cx="5349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100</a:t>
            </a:r>
            <a:endParaRPr lang="en-IN" altLang="en-US" sz="1800" dirty="0">
              <a:ea typeface="Arial" panose="020B0604020202020204" pitchFamily="34" charset="0"/>
            </a:endParaRPr>
          </a:p>
        </p:txBody>
      </p:sp>
      <p:sp>
        <p:nvSpPr>
          <p:cNvPr id="10249" name="TextBox 10"/>
          <p:cNvSpPr txBox="1"/>
          <p:nvPr/>
        </p:nvSpPr>
        <p:spPr>
          <a:xfrm>
            <a:off x="5410200" y="3733800"/>
            <a:ext cx="5159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solidFill>
                  <a:schemeClr val="bg1"/>
                </a:solidFill>
                <a:cs typeface="Arial" panose="020B0604020202020204" pitchFamily="34" charset="0"/>
              </a:rPr>
              <a:t>30º</a:t>
            </a:r>
            <a:endParaRPr lang="en-IN" altLang="en-US" sz="1800" dirty="0">
              <a:solidFill>
                <a:schemeClr val="bg1"/>
              </a:solidFill>
              <a:ea typeface="Arial" panose="020B0604020202020204" pitchFamily="34" charset="0"/>
            </a:endParaRPr>
          </a:p>
        </p:txBody>
      </p:sp>
      <p:sp>
        <p:nvSpPr>
          <p:cNvPr id="10250" name="TextBox 11"/>
          <p:cNvSpPr txBox="1"/>
          <p:nvPr/>
        </p:nvSpPr>
        <p:spPr>
          <a:xfrm>
            <a:off x="6019800" y="4191000"/>
            <a:ext cx="622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cs typeface="Arial" panose="020B0604020202020204" pitchFamily="34" charset="0"/>
              </a:rPr>
              <a:t>base</a:t>
            </a:r>
            <a:endParaRPr lang="en-IN" altLang="en-US" sz="1800" dirty="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ctrTitle"/>
          </p:nvPr>
        </p:nvSpPr>
        <p:spPr>
          <a:ln/>
        </p:spPr>
        <p:txBody>
          <a:bodyPr vert="horz" wrap="square" lIns="91440" tIns="45720" rIns="91440" bIns="45720" anchor="ctr" anchorCtr="0"/>
          <a:p>
            <a:pPr eaLnBrk="1" hangingPunct="1">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1268" name="Picture 5" descr="new.png"/>
          <p:cNvPicPr>
            <a:picLocks noChangeAspect="1"/>
          </p:cNvPicPr>
          <p:nvPr/>
        </p:nvPicPr>
        <p:blipFill>
          <a:blip r:embed="rId1"/>
          <a:stretch>
            <a:fillRect/>
          </a:stretch>
        </p:blipFill>
        <p:spPr>
          <a:xfrm>
            <a:off x="0" y="0"/>
            <a:ext cx="9144000" cy="6872288"/>
          </a:xfrm>
          <a:prstGeom prst="rect">
            <a:avLst/>
          </a:prstGeom>
          <a:noFill/>
          <a:ln w="9525">
            <a:noFill/>
          </a:ln>
        </p:spPr>
      </p:pic>
      <p:sp>
        <p:nvSpPr>
          <p:cNvPr id="11269" name="TextBox 8"/>
          <p:cNvSpPr txBox="1"/>
          <p:nvPr/>
        </p:nvSpPr>
        <p:spPr>
          <a:xfrm>
            <a:off x="0" y="6550025"/>
            <a:ext cx="3733800" cy="307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cs typeface="Arial" panose="020B0604020202020204" pitchFamily="34" charset="0"/>
              </a:rPr>
              <a:t>© Department of Analytical Skills</a:t>
            </a:r>
            <a:endParaRPr lang="en-US" altLang="en-US" sz="1400" dirty="0">
              <a:ea typeface="Arial" panose="020B0604020202020204" pitchFamily="34" charset="0"/>
            </a:endParaRPr>
          </a:p>
        </p:txBody>
      </p:sp>
      <p:sp>
        <p:nvSpPr>
          <p:cNvPr id="11270" name="Rectangle 6"/>
          <p:cNvSpPr/>
          <p:nvPr/>
        </p:nvSpPr>
        <p:spPr>
          <a:xfrm>
            <a:off x="304800" y="762000"/>
            <a:ext cx="8534400" cy="81565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2400" b="1" dirty="0">
                <a:latin typeface="Verdana" panose="020B0604030504040204" pitchFamily="34" charset="0"/>
                <a:cs typeface="Arial" panose="020B0604020202020204" pitchFamily="34" charset="0"/>
              </a:rPr>
              <a:t>2.iii) Two heights and one angle</a:t>
            </a:r>
            <a:endParaRPr lang="en-IN" altLang="en-US" sz="24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b="1" dirty="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Example: </a:t>
            </a:r>
            <a:r>
              <a:rPr lang="en-IN" altLang="en-US" sz="2000" dirty="0">
                <a:latin typeface="Verdana" panose="020B0604030504040204" pitchFamily="34" charset="0"/>
                <a:cs typeface="Arial" panose="020B0604020202020204" pitchFamily="34" charset="0"/>
              </a:rPr>
              <a:t>An observer 1.6 m tall is 203√3 m  away from a tower. The angle of elevation from his eye to the top of the tower is 30º. Find the height of the tower.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Given:</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Base = 203√3 m</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Angle = 30º</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Height  = perpendicular + 1.6 =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Solution:</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tan </a:t>
            </a:r>
            <a:r>
              <a:rPr lang="el-GR" altLang="en-US" sz="2000" b="1" dirty="0">
                <a:latin typeface="Verdana" panose="020B0604030504040204" pitchFamily="34" charset="0"/>
                <a:cs typeface="Arial" panose="020B0604020202020204" pitchFamily="34" charset="0"/>
              </a:rPr>
              <a:t>θ</a:t>
            </a:r>
            <a:r>
              <a:rPr lang="en-IN" altLang="en-US" sz="2000" b="1" dirty="0">
                <a:latin typeface="Verdana" panose="020B0604030504040204" pitchFamily="34" charset="0"/>
                <a:cs typeface="Arial" panose="020B0604020202020204" pitchFamily="34" charset="0"/>
              </a:rPr>
              <a:t>               = perpendicular / base</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tan</a:t>
            </a:r>
            <a:r>
              <a:rPr lang="en-IN" altLang="en-US" sz="2000" b="1" dirty="0">
                <a:latin typeface="Verdana" panose="020B0604030504040204" pitchFamily="34" charset="0"/>
                <a:cs typeface="Arial" panose="020B0604020202020204" pitchFamily="34" charset="0"/>
              </a:rPr>
              <a:t> </a:t>
            </a:r>
            <a:r>
              <a:rPr lang="en-IN" altLang="en-US" sz="2000" dirty="0">
                <a:latin typeface="Verdana" panose="020B0604030504040204" pitchFamily="34" charset="0"/>
                <a:cs typeface="Arial" panose="020B0604020202020204" pitchFamily="34" charset="0"/>
              </a:rPr>
              <a:t>30º            = perpendicular / 203√3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1/ √3               = perpendicular / 203√3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dirty="0">
                <a:latin typeface="Verdana" panose="020B0604030504040204" pitchFamily="34" charset="0"/>
                <a:cs typeface="Arial" panose="020B0604020202020204" pitchFamily="34" charset="0"/>
              </a:rPr>
              <a:t>Perpendicular    = 203√3 / √3 </a:t>
            </a:r>
            <a:endParaRPr lang="en-IN" altLang="en-US" sz="2000" dirty="0">
              <a:latin typeface="Verdana" panose="020B0604030504040204" pitchFamily="34" charset="0"/>
              <a:cs typeface="Arial" panose="020B0604020202020204" pitchFamily="34" charset="0"/>
            </a:endParaRPr>
          </a:p>
          <a:p>
            <a:pPr marL="0" lvl="0" indent="0" eaLnBrk="1" hangingPunct="1">
              <a:spcBef>
                <a:spcPct val="0"/>
              </a:spcBef>
              <a:buFontTx/>
              <a:buNone/>
            </a:pPr>
            <a:r>
              <a:rPr lang="en-IN" altLang="en-US" sz="2000" b="1" dirty="0">
                <a:latin typeface="Verdana" panose="020B0604030504040204" pitchFamily="34" charset="0"/>
                <a:cs typeface="Arial" panose="020B0604020202020204" pitchFamily="34" charset="0"/>
              </a:rPr>
              <a:t>Perpendicular = 203 m </a:t>
            </a:r>
            <a:endParaRPr lang="en-IN" altLang="en-US" sz="2000" b="1" dirty="0">
              <a:latin typeface="Verdana" panose="020B0604030504040204" pitchFamily="34" charset="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cs typeface="Arial" panose="020B0604020202020204" pitchFamily="34" charset="0"/>
            </a:endParaRPr>
          </a:p>
          <a:p>
            <a:pPr marL="0" lvl="0" indent="0" eaLnBrk="1" hangingPunct="1">
              <a:spcBef>
                <a:spcPct val="0"/>
              </a:spcBef>
              <a:buFontTx/>
              <a:buNone/>
            </a:pPr>
            <a:endParaRPr lang="en-IN" altLang="en-US" sz="2000" dirty="0">
              <a:latin typeface="Century" panose="02040604050505020304" pitchFamily="18" charset="0"/>
              <a:cs typeface="Times New Roman" panose="02020603050405020304" pitchFamily="18" charset="0"/>
            </a:endParaRPr>
          </a:p>
          <a:p>
            <a:pPr marL="0" lvl="0" indent="0" eaLnBrk="1" hangingPunct="1">
              <a:spcBef>
                <a:spcPct val="0"/>
              </a:spcBef>
              <a:buFontTx/>
              <a:buNone/>
            </a:pPr>
            <a:endParaRPr lang="en-US" altLang="en-US" sz="2000" dirty="0">
              <a:latin typeface="Century" panose="02040604050505020304" pitchFamily="18" charset="0"/>
              <a:ea typeface="Times New Roman" panose="02020603050405020304" pitchFamily="18" charset="0"/>
            </a:endParaRPr>
          </a:p>
        </p:txBody>
      </p:sp>
      <p:sp>
        <p:nvSpPr>
          <p:cNvPr id="8" name="Rectangle 7"/>
          <p:cNvSpPr/>
          <p:nvPr/>
        </p:nvSpPr>
        <p:spPr>
          <a:xfrm>
            <a:off x="5638800" y="3733800"/>
            <a:ext cx="2514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Right Triangle 9"/>
          <p:cNvSpPr/>
          <p:nvPr/>
        </p:nvSpPr>
        <p:spPr>
          <a:xfrm flipH="1">
            <a:off x="5638800" y="2362200"/>
            <a:ext cx="2514600" cy="13716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1273" name="TextBox 10"/>
          <p:cNvSpPr txBox="1"/>
          <p:nvPr/>
        </p:nvSpPr>
        <p:spPr>
          <a:xfrm>
            <a:off x="5867400" y="3429000"/>
            <a:ext cx="5159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solidFill>
                  <a:schemeClr val="bg1"/>
                </a:solidFill>
                <a:cs typeface="Arial" panose="020B0604020202020204" pitchFamily="34" charset="0"/>
              </a:rPr>
              <a:t>30º</a:t>
            </a:r>
            <a:endParaRPr lang="en-IN" altLang="en-US" sz="1800" dirty="0">
              <a:solidFill>
                <a:schemeClr val="bg1"/>
              </a:solidFill>
              <a:ea typeface="Arial" panose="020B0604020202020204" pitchFamily="34" charset="0"/>
            </a:endParaRPr>
          </a:p>
        </p:txBody>
      </p:sp>
      <p:sp>
        <p:nvSpPr>
          <p:cNvPr id="11274" name="TextBox 11"/>
          <p:cNvSpPr txBox="1"/>
          <p:nvPr/>
        </p:nvSpPr>
        <p:spPr>
          <a:xfrm>
            <a:off x="6553200" y="4267200"/>
            <a:ext cx="801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latin typeface="Century" panose="02040604050505020304" pitchFamily="18" charset="0"/>
                <a:cs typeface="Times New Roman" panose="02020603050405020304" pitchFamily="18" charset="0"/>
              </a:rPr>
              <a:t>203</a:t>
            </a:r>
            <a:r>
              <a:rPr lang="en-IN" altLang="en-US" sz="1800" dirty="0">
                <a:cs typeface="Arial" panose="020B0604020202020204" pitchFamily="34" charset="0"/>
              </a:rPr>
              <a:t>√3</a:t>
            </a:r>
            <a:endParaRPr lang="en-IN" altLang="en-US" sz="1800" dirty="0">
              <a:ea typeface="Arial" panose="020B0604020202020204" pitchFamily="34" charset="0"/>
            </a:endParaRPr>
          </a:p>
        </p:txBody>
      </p:sp>
      <p:sp>
        <p:nvSpPr>
          <p:cNvPr id="11275" name="TextBox 12"/>
          <p:cNvSpPr txBox="1"/>
          <p:nvPr/>
        </p:nvSpPr>
        <p:spPr>
          <a:xfrm rot="-5400000">
            <a:off x="7575550" y="2786063"/>
            <a:ext cx="167640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latin typeface="Century" panose="02040604050505020304" pitchFamily="18" charset="0"/>
                <a:cs typeface="Times New Roman" panose="02020603050405020304" pitchFamily="18" charset="0"/>
              </a:rPr>
              <a:t>perpendicular</a:t>
            </a:r>
            <a:endParaRPr lang="en-IN" altLang="en-US" sz="1800" dirty="0">
              <a:ea typeface="Arial" panose="020B0604020202020204" pitchFamily="34" charset="0"/>
            </a:endParaRPr>
          </a:p>
        </p:txBody>
      </p:sp>
      <p:sp>
        <p:nvSpPr>
          <p:cNvPr id="11276" name="TextBox 13"/>
          <p:cNvSpPr txBox="1"/>
          <p:nvPr/>
        </p:nvSpPr>
        <p:spPr>
          <a:xfrm>
            <a:off x="5029200" y="3810000"/>
            <a:ext cx="5048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IN" altLang="en-US" sz="1800" dirty="0">
                <a:latin typeface="Century" panose="02040604050505020304" pitchFamily="18" charset="0"/>
                <a:cs typeface="Times New Roman" panose="02020603050405020304" pitchFamily="18" charset="0"/>
              </a:rPr>
              <a:t>1.6</a:t>
            </a:r>
            <a:endParaRPr lang="en-IN" altLang="en-US" sz="1800" dirty="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8294</Words>
  <Application>WPS Presentation</Application>
  <PresentationFormat>On-screen Show (4:3)</PresentationFormat>
  <Paragraphs>520</Paragraphs>
  <Slides>32</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Calibri</vt:lpstr>
      <vt:lpstr>DigifaceWide</vt:lpstr>
      <vt:lpstr>Segoe Print</vt:lpstr>
      <vt:lpstr>Verdana</vt:lpstr>
      <vt:lpstr>Wingdings 2</vt:lpstr>
      <vt:lpstr>Century</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Acer</cp:lastModifiedBy>
  <cp:revision>368</cp:revision>
  <dcterms:created xsi:type="dcterms:W3CDTF">2015-08-04T04:11:25Z</dcterms:created>
  <dcterms:modified xsi:type="dcterms:W3CDTF">2023-03-07T14:09:41Z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45E7AD9D0C544AC58102E67DBA943BA8</vt:lpwstr>
  </property>
  <property fmtid="{D5CDD505-2E9C-101B-9397-08002B2CF9AE}" pid="3" name="KSOProductBuildVer">
    <vt:lpwstr>1033-11.2.0.11486</vt:lpwstr>
  </property>
</Properties>
</file>