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88" r:id="rId2"/>
    <p:sldId id="296" r:id="rId3"/>
    <p:sldId id="289" r:id="rId4"/>
    <p:sldId id="291" r:id="rId5"/>
    <p:sldId id="292" r:id="rId6"/>
    <p:sldId id="300" r:id="rId7"/>
    <p:sldId id="301" r:id="rId8"/>
    <p:sldId id="304" r:id="rId9"/>
    <p:sldId id="302" r:id="rId10"/>
    <p:sldId id="299" r:id="rId11"/>
    <p:sldId id="303" r:id="rId12"/>
    <p:sldId id="256" r:id="rId13"/>
    <p:sldId id="282" r:id="rId14"/>
    <p:sldId id="268" r:id="rId15"/>
    <p:sldId id="257" r:id="rId16"/>
    <p:sldId id="283" r:id="rId17"/>
    <p:sldId id="294" r:id="rId18"/>
    <p:sldId id="295" r:id="rId19"/>
    <p:sldId id="272" r:id="rId20"/>
    <p:sldId id="258" r:id="rId21"/>
    <p:sldId id="271" r:id="rId22"/>
    <p:sldId id="293" r:id="rId23"/>
    <p:sldId id="259" r:id="rId24"/>
    <p:sldId id="261" r:id="rId25"/>
    <p:sldId id="284" r:id="rId26"/>
    <p:sldId id="286" r:id="rId27"/>
    <p:sldId id="270" r:id="rId28"/>
    <p:sldId id="262" r:id="rId29"/>
    <p:sldId id="269" r:id="rId30"/>
    <p:sldId id="264" r:id="rId31"/>
    <p:sldId id="273" r:id="rId32"/>
    <p:sldId id="274" r:id="rId33"/>
    <p:sldId id="278" r:id="rId34"/>
    <p:sldId id="275" r:id="rId35"/>
    <p:sldId id="279" r:id="rId36"/>
    <p:sldId id="280" r:id="rId37"/>
    <p:sldId id="281" r:id="rId38"/>
    <p:sldId id="277" r:id="rId39"/>
    <p:sldId id="305" r:id="rId40"/>
    <p:sldId id="306" r:id="rId41"/>
    <p:sldId id="307" r:id="rId42"/>
    <p:sldId id="308" r:id="rId43"/>
    <p:sldId id="310"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3474-1444-4BBB-B40F-E0216BE06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77B4C9-3671-4119-AF5A-6A2AC6846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2EAED-E393-4BB5-A24C-0C6867F4BE35}"/>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5" name="Footer Placeholder 4">
            <a:extLst>
              <a:ext uri="{FF2B5EF4-FFF2-40B4-BE49-F238E27FC236}">
                <a16:creationId xmlns:a16="http://schemas.microsoft.com/office/drawing/2014/main" id="{36D18659-CA66-4519-A2D3-DA0FB6855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0E3D9-1960-471E-AD93-B6A5C80BD789}"/>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7675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F9FA-F491-4B5F-9AD3-63BAB81A95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B12DE-C270-4F2E-B1BB-580E61D46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21AC7-0A05-46C7-B583-89C00BA1D4C3}"/>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5" name="Footer Placeholder 4">
            <a:extLst>
              <a:ext uri="{FF2B5EF4-FFF2-40B4-BE49-F238E27FC236}">
                <a16:creationId xmlns:a16="http://schemas.microsoft.com/office/drawing/2014/main" id="{66E852F3-A00E-463E-99F7-C05DEDB07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75E8A-C810-4EB9-BD1A-0AF8DBEE8697}"/>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290006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2809F-0698-4F3E-AF1F-7F665AFBC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F0EA35-9364-4E3E-90FB-D81C16841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D500D-2FFC-47D6-B660-92DF4AD93B2E}"/>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5" name="Footer Placeholder 4">
            <a:extLst>
              <a:ext uri="{FF2B5EF4-FFF2-40B4-BE49-F238E27FC236}">
                <a16:creationId xmlns:a16="http://schemas.microsoft.com/office/drawing/2014/main" id="{D71F3B19-8FB5-4783-B9A6-A1F36F8DE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41EB0-C2CC-4ACC-A98F-7AA2BFEF2312}"/>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88578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852F-E573-43D7-A5D6-43C34EB45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F1C37-17A7-4ED8-AEED-D954E192B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B739C-D5DB-4662-ABF1-58DC79E9E12D}"/>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5" name="Footer Placeholder 4">
            <a:extLst>
              <a:ext uri="{FF2B5EF4-FFF2-40B4-BE49-F238E27FC236}">
                <a16:creationId xmlns:a16="http://schemas.microsoft.com/office/drawing/2014/main" id="{46D1F306-4857-4316-A478-C4372CF67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6E110-B0AD-46F2-A297-347CA5FCA42B}"/>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227093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2A80-F177-4191-B5EB-A568D9C43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DD5FD9-CC03-4AEE-87A6-48C9401E6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4ABF5-9EA7-44C4-A2CB-71F6DBCC7E99}"/>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5" name="Footer Placeholder 4">
            <a:extLst>
              <a:ext uri="{FF2B5EF4-FFF2-40B4-BE49-F238E27FC236}">
                <a16:creationId xmlns:a16="http://schemas.microsoft.com/office/drawing/2014/main" id="{010A6443-EDF0-4A97-B504-7F3B195D0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14A63-58B3-4035-A3BF-2B0F0983DC93}"/>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1645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3654-C45F-4148-8C0D-9C4458784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F6ACA1-6598-4706-ADE2-12759D677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B47D89-36A0-47F8-98FD-360571B16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1DED98-858C-4E01-92C5-9216351A15D5}"/>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6" name="Footer Placeholder 5">
            <a:extLst>
              <a:ext uri="{FF2B5EF4-FFF2-40B4-BE49-F238E27FC236}">
                <a16:creationId xmlns:a16="http://schemas.microsoft.com/office/drawing/2014/main" id="{9D2E1C45-E37B-45DE-95B3-8B9A57C9D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DB683-0D43-4052-84DB-5234580DA51A}"/>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4168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E46E-7E55-46DF-8B7E-D31889DFC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8B1F6-43B5-4CC3-9C23-1B75EB9D3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5B67EA-4B28-4DB6-92D9-71E321771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FFEDA7-5E96-461F-8086-C687C1B36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AA58F-82CA-4FD6-AFCF-C785DB1B1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433893-E0BC-4A57-B8F8-30B6830A06A9}"/>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8" name="Footer Placeholder 7">
            <a:extLst>
              <a:ext uri="{FF2B5EF4-FFF2-40B4-BE49-F238E27FC236}">
                <a16:creationId xmlns:a16="http://schemas.microsoft.com/office/drawing/2014/main" id="{64C71D54-5765-4675-84CA-24BB67F3CD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AC3DE1-82D7-463B-A7F6-DA66CA746A35}"/>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32789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EF72-3FC0-4308-808B-74F7C9DDB9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F1BB7D-E34A-4975-909F-AF24E90934C1}"/>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4" name="Footer Placeholder 3">
            <a:extLst>
              <a:ext uri="{FF2B5EF4-FFF2-40B4-BE49-F238E27FC236}">
                <a16:creationId xmlns:a16="http://schemas.microsoft.com/office/drawing/2014/main" id="{0CED6644-C956-4F60-964C-7677031FF6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C15528-FF9F-46E2-9EF1-C140933C152B}"/>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426995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2988B-9CD9-4DA9-8CF7-6354FC8668C3}"/>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3" name="Footer Placeholder 2">
            <a:extLst>
              <a:ext uri="{FF2B5EF4-FFF2-40B4-BE49-F238E27FC236}">
                <a16:creationId xmlns:a16="http://schemas.microsoft.com/office/drawing/2014/main" id="{21190D7C-BBC6-4CF2-B351-C1700E90B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5A4DD7-35E9-497F-89F6-2CEE08C9A1B8}"/>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23751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84AA-A823-4873-B727-A624EEDA9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AC422-CF1E-4AB8-BFA3-8C066D1A1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C8376D-C0F4-40B1-9C8D-C0051820D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BE032-4CE4-4C53-906D-4BF3C85F371E}"/>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6" name="Footer Placeholder 5">
            <a:extLst>
              <a:ext uri="{FF2B5EF4-FFF2-40B4-BE49-F238E27FC236}">
                <a16:creationId xmlns:a16="http://schemas.microsoft.com/office/drawing/2014/main" id="{BC2D2FCD-601A-4AF1-9929-269159060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3265DB-1751-49FF-AB39-92F48B19914D}"/>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329631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152A-0B3A-46BE-838A-2EBD06086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885C74-A605-4E62-9A77-30175C46C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431FFB-3591-4A29-B2E4-BBBFAF15C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13848-8659-4EF5-A0B9-DEAF4F3662D9}"/>
              </a:ext>
            </a:extLst>
          </p:cNvPr>
          <p:cNvSpPr>
            <a:spLocks noGrp="1"/>
          </p:cNvSpPr>
          <p:nvPr>
            <p:ph type="dt" sz="half" idx="10"/>
          </p:nvPr>
        </p:nvSpPr>
        <p:spPr/>
        <p:txBody>
          <a:bodyPr/>
          <a:lstStyle/>
          <a:p>
            <a:fld id="{9AD43F40-155F-4466-AE07-9396B9229DD3}" type="datetimeFigureOut">
              <a:rPr lang="en-IN" smtClean="0"/>
              <a:t>23-02-2023</a:t>
            </a:fld>
            <a:endParaRPr lang="en-IN"/>
          </a:p>
        </p:txBody>
      </p:sp>
      <p:sp>
        <p:nvSpPr>
          <p:cNvPr id="6" name="Footer Placeholder 5">
            <a:extLst>
              <a:ext uri="{FF2B5EF4-FFF2-40B4-BE49-F238E27FC236}">
                <a16:creationId xmlns:a16="http://schemas.microsoft.com/office/drawing/2014/main" id="{0D3E2A8F-4D58-43BB-8EA9-FAD2F393A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2FB56-433F-4F58-8C71-6A92EE8299A8}"/>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417207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D9FB1-2B8A-4ED1-B968-24EA96859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F53CC-94E9-4DA2-BD83-29F636EB3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19B48-A131-4D31-9E09-6C043F6EF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43F40-155F-4466-AE07-9396B9229DD3}" type="datetimeFigureOut">
              <a:rPr lang="en-IN" smtClean="0"/>
              <a:t>23-02-2023</a:t>
            </a:fld>
            <a:endParaRPr lang="en-IN"/>
          </a:p>
        </p:txBody>
      </p:sp>
      <p:sp>
        <p:nvSpPr>
          <p:cNvPr id="5" name="Footer Placeholder 4">
            <a:extLst>
              <a:ext uri="{FF2B5EF4-FFF2-40B4-BE49-F238E27FC236}">
                <a16:creationId xmlns:a16="http://schemas.microsoft.com/office/drawing/2014/main" id="{6E883571-82B8-4FF0-8274-1D28F207C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9E7463-286B-4555-976B-ABA710E37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00A6D-FFE8-4566-84E9-03CFAC0DD072}" type="slidenum">
              <a:rPr lang="en-IN" smtClean="0"/>
              <a:t>‹#›</a:t>
            </a:fld>
            <a:endParaRPr lang="en-IN"/>
          </a:p>
        </p:txBody>
      </p:sp>
    </p:spTree>
    <p:extLst>
      <p:ext uri="{BB962C8B-B14F-4D97-AF65-F5344CB8AC3E}">
        <p14:creationId xmlns:p14="http://schemas.microsoft.com/office/powerpoint/2010/main" val="239838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sh.cyberciti.biz/guide/etc/profile" TargetMode="External"/><Relationship Id="rId2" Type="http://schemas.openxmlformats.org/officeDocument/2006/relationships/hyperlink" Target="https://bash.cyberciti.biz/guide/etc/bashr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7D2A-8A60-DE42-9C12-084DB8D57DB3}"/>
              </a:ext>
            </a:extLst>
          </p:cNvPr>
          <p:cNvSpPr>
            <a:spLocks noGrp="1"/>
          </p:cNvSpPr>
          <p:nvPr>
            <p:ph type="ctrTitle"/>
          </p:nvPr>
        </p:nvSpPr>
        <p:spPr>
          <a:xfrm>
            <a:off x="609600" y="0"/>
            <a:ext cx="11074400" cy="1087120"/>
          </a:xfrm>
        </p:spPr>
        <p:txBody>
          <a:bodyPr>
            <a:normAutofit/>
          </a:bodyPr>
          <a:lstStyle/>
          <a:p>
            <a:r>
              <a:rPr lang="en-US" sz="4400" dirty="0">
                <a:effectLst/>
                <a:latin typeface="Times New Roman" panose="02020603050405020304" pitchFamily="18" charset="0"/>
                <a:cs typeface="Times New Roman" panose="02020603050405020304" pitchFamily="18" charset="0"/>
              </a:rPr>
              <a:t>CSE308:COMPUTING PRACTICUM-IV</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1FCA77-BC96-7960-72DF-D0C94705C13B}"/>
              </a:ext>
            </a:extLst>
          </p:cNvPr>
          <p:cNvSpPr>
            <a:spLocks noGrp="1"/>
          </p:cNvSpPr>
          <p:nvPr>
            <p:ph type="subTitle" idx="1"/>
          </p:nvPr>
        </p:nvSpPr>
        <p:spPr>
          <a:xfrm>
            <a:off x="873760" y="1849120"/>
            <a:ext cx="9794240" cy="4927600"/>
          </a:xfrm>
        </p:spPr>
        <p:txBody>
          <a:bodyPr>
            <a:noAutofit/>
          </a:bodyPr>
          <a:lstStyle/>
          <a:p>
            <a:pPr eaLnBrk="1" fontAlgn="auto" hangingPunct="1">
              <a:spcBef>
                <a:spcPts val="0"/>
              </a:spcBef>
              <a:spcAft>
                <a:spcPts val="0"/>
              </a:spcAft>
              <a:defRPr/>
            </a:pPr>
            <a:r>
              <a:rPr lang="en-US" sz="3200" dirty="0">
                <a:effectLst/>
                <a:latin typeface="Times New Roman" panose="02020603050405020304" pitchFamily="18" charset="0"/>
                <a:cs typeface="Times New Roman" panose="02020603050405020304" pitchFamily="18" charset="0"/>
              </a:rPr>
              <a:t>Unit 4: </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Controlling Access to Files with ACLs</a:t>
            </a:r>
          </a:p>
          <a:p>
            <a:pPr algn="l" eaLnBrk="1" fontAlgn="auto" hangingPunct="1">
              <a:spcBef>
                <a:spcPts val="0"/>
              </a:spcBef>
              <a:spcAft>
                <a:spcPts val="0"/>
              </a:spcAft>
              <a:defRPr/>
            </a:pPr>
            <a:endParaRPr lang="en-US" sz="2400" dirty="0">
              <a:latin typeface="Verdana" panose="020B0604030504040204" pitchFamily="34" charset="0"/>
            </a:endParaRPr>
          </a:p>
          <a:p>
            <a:pPr algn="l" eaLnBrk="1" fontAlgn="auto" hangingPunct="1">
              <a:spcBef>
                <a:spcPts val="0"/>
              </a:spcBef>
              <a:spcAft>
                <a:spcPts val="0"/>
              </a:spcAft>
              <a:defRPr/>
            </a:pPr>
            <a:endParaRPr lang="en-US" dirty="0">
              <a:latin typeface="Verdana" panose="020B0604030504040204" pitchFamily="34" charset="0"/>
            </a:endParaRPr>
          </a:p>
          <a:p>
            <a:pPr marL="342900" indent="-342900" algn="l" eaLnBrk="1" fontAlgn="auto" hangingPunct="1">
              <a:spcBef>
                <a:spcPts val="0"/>
              </a:spcBef>
              <a:spcAft>
                <a:spcPts val="0"/>
              </a:spcAft>
              <a:buFont typeface="Arial" panose="020B0604020202020204" pitchFamily="34" charset="0"/>
              <a:buChar char="•"/>
              <a:defRPr/>
            </a:pPr>
            <a:r>
              <a:rPr lang="en-US" sz="2400" dirty="0">
                <a:latin typeface="Verdana" panose="020B0604030504040204" pitchFamily="34" charset="0"/>
              </a:rPr>
              <a:t>  </a:t>
            </a:r>
            <a:r>
              <a:rPr lang="en-US" sz="2400" dirty="0">
                <a:latin typeface="Times New Roman" panose="02020603050405020304" pitchFamily="18" charset="0"/>
                <a:cs typeface="Times New Roman" panose="02020603050405020304" pitchFamily="18" charset="0"/>
              </a:rPr>
              <a:t>Interpreting File ACLs</a:t>
            </a:r>
          </a:p>
          <a:p>
            <a:pPr marL="342900" indent="-342900" algn="l" eaLnBrk="1" fontAlgn="auto" hangingPunct="1">
              <a:spcBef>
                <a:spcPts val="0"/>
              </a:spcBef>
              <a:spcAft>
                <a:spcPts val="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Securing Files with ACLs</a:t>
            </a:r>
          </a:p>
          <a:p>
            <a:pPr algn="l"/>
            <a:endParaRPr lang="en-US" sz="3200" dirty="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a:p>
            <a:pPr algn="r"/>
            <a:endParaRPr lang="en-US" sz="3200" dirty="0">
              <a:effectLst/>
              <a:latin typeface="Times New Roman" panose="02020603050405020304" pitchFamily="18" charset="0"/>
              <a:cs typeface="Times New Roman" panose="02020603050405020304" pitchFamily="18" charset="0"/>
            </a:endParaRPr>
          </a:p>
          <a:p>
            <a:pPr algn="r"/>
            <a:endParaRPr lang="en-US" sz="3200" dirty="0">
              <a:effectLst/>
              <a:latin typeface="Times New Roman" panose="02020603050405020304" pitchFamily="18" charset="0"/>
              <a:cs typeface="Times New Roman" panose="02020603050405020304" pitchFamily="18" charset="0"/>
            </a:endParaRPr>
          </a:p>
          <a:p>
            <a:pPr algn="l"/>
            <a:r>
              <a:rPr lang="en-US" sz="2800" dirty="0">
                <a:effectLst/>
                <a:latin typeface="Times New Roman" panose="02020603050405020304" pitchFamily="18" charset="0"/>
                <a:cs typeface="Times New Roman" panose="02020603050405020304" pitchFamily="18" charset="0"/>
              </a:rPr>
              <a:t>Outcome: </a:t>
            </a:r>
            <a:r>
              <a:rPr lang="en-US" sz="2800" dirty="0">
                <a:latin typeface="Times New Roman" panose="02020603050405020304" pitchFamily="18" charset="0"/>
                <a:cs typeface="Times New Roman" panose="02020603050405020304" pitchFamily="18" charset="0"/>
              </a:rPr>
              <a:t>Apply ACLs on files and enhance system security using </a:t>
            </a:r>
            <a:r>
              <a:rPr lang="en-US" sz="2800" dirty="0" err="1">
                <a:latin typeface="Times New Roman" panose="02020603050405020304" pitchFamily="18" charset="0"/>
                <a:cs typeface="Times New Roman" panose="02020603050405020304" pitchFamily="18" charset="0"/>
              </a:rPr>
              <a:t>SELinux</a:t>
            </a:r>
            <a:r>
              <a:rPr lang="en-US" sz="2800" dirty="0">
                <a:latin typeface="Times New Roman" panose="02020603050405020304" pitchFamily="18" charset="0"/>
                <a:cs typeface="Times New Roman" panose="02020603050405020304" pitchFamily="18" charset="0"/>
              </a:rPr>
              <a:t> </a:t>
            </a:r>
          </a:p>
          <a:p>
            <a:pPr algn="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71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C5DD-A689-01FE-1F4E-0CDA211704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8224B2-06FA-C18F-E1BC-072A97F8C4B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4511C0F-DEBF-858B-70F0-F4F2D5F55B66}"/>
              </a:ext>
            </a:extLst>
          </p:cNvPr>
          <p:cNvPicPr>
            <a:picLocks noChangeAspect="1"/>
          </p:cNvPicPr>
          <p:nvPr/>
        </p:nvPicPr>
        <p:blipFill>
          <a:blip r:embed="rId2"/>
          <a:stretch>
            <a:fillRect/>
          </a:stretch>
        </p:blipFill>
        <p:spPr>
          <a:xfrm>
            <a:off x="919162" y="365125"/>
            <a:ext cx="10434638" cy="5711825"/>
          </a:xfrm>
          <a:prstGeom prst="rect">
            <a:avLst/>
          </a:prstGeom>
        </p:spPr>
      </p:pic>
    </p:spTree>
    <p:extLst>
      <p:ext uri="{BB962C8B-B14F-4D97-AF65-F5344CB8AC3E}">
        <p14:creationId xmlns:p14="http://schemas.microsoft.com/office/powerpoint/2010/main" val="228933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3592-3759-F096-7DF8-79FA91FA3A57}"/>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50A928D-9B98-BADD-EF7D-FC357763470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71AD640-D0CE-5A63-60C2-5BA8936E0157}"/>
              </a:ext>
            </a:extLst>
          </p:cNvPr>
          <p:cNvPicPr>
            <a:picLocks noChangeAspect="1"/>
          </p:cNvPicPr>
          <p:nvPr/>
        </p:nvPicPr>
        <p:blipFill>
          <a:blip r:embed="rId2"/>
          <a:stretch>
            <a:fillRect/>
          </a:stretch>
        </p:blipFill>
        <p:spPr>
          <a:xfrm>
            <a:off x="495300" y="365125"/>
            <a:ext cx="10934700" cy="5949950"/>
          </a:xfrm>
          <a:prstGeom prst="rect">
            <a:avLst/>
          </a:prstGeom>
        </p:spPr>
      </p:pic>
    </p:spTree>
    <p:extLst>
      <p:ext uri="{BB962C8B-B14F-4D97-AF65-F5344CB8AC3E}">
        <p14:creationId xmlns:p14="http://schemas.microsoft.com/office/powerpoint/2010/main" val="400745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BFA-E9E8-4B10-BBA4-CA04E0136DAB}"/>
              </a:ext>
            </a:extLst>
          </p:cNvPr>
          <p:cNvSpPr>
            <a:spLocks noGrp="1"/>
          </p:cNvSpPr>
          <p:nvPr>
            <p:ph type="ctrTitle"/>
          </p:nvPr>
        </p:nvSpPr>
        <p:spPr>
          <a:xfrm>
            <a:off x="1419225" y="760413"/>
            <a:ext cx="9144000" cy="743382"/>
          </a:xfrm>
        </p:spPr>
        <p:txBody>
          <a:bodyPr>
            <a:noAutofit/>
          </a:bodyPr>
          <a:lstStyle/>
          <a:p>
            <a:r>
              <a:rPr lang="en-IN" sz="4800" dirty="0">
                <a:latin typeface="Times New Roman" panose="02020603050405020304" pitchFamily="18" charset="0"/>
                <a:cs typeface="Times New Roman" panose="02020603050405020304" pitchFamily="18" charset="0"/>
              </a:rPr>
              <a:t>Access Control List (ACL)</a:t>
            </a:r>
          </a:p>
        </p:txBody>
      </p:sp>
      <p:sp>
        <p:nvSpPr>
          <p:cNvPr id="3" name="Subtitle 2">
            <a:extLst>
              <a:ext uri="{FF2B5EF4-FFF2-40B4-BE49-F238E27FC236}">
                <a16:creationId xmlns:a16="http://schemas.microsoft.com/office/drawing/2014/main" id="{103B3FE9-F0F4-46C0-AA8E-2EB995AA4805}"/>
              </a:ext>
            </a:extLst>
          </p:cNvPr>
          <p:cNvSpPr>
            <a:spLocks noGrp="1"/>
          </p:cNvSpPr>
          <p:nvPr>
            <p:ph type="subTitle" idx="1"/>
          </p:nvPr>
        </p:nvSpPr>
        <p:spPr>
          <a:xfrm>
            <a:off x="1524000" y="1865745"/>
            <a:ext cx="9144000" cy="4350328"/>
          </a:xfrm>
        </p:spPr>
        <p:txBody>
          <a:bodyPr>
            <a:normAutofit/>
          </a:bodyPr>
          <a:lstStyle/>
          <a:p>
            <a:pPr algn="just"/>
            <a:r>
              <a:rPr lang="en-US" dirty="0">
                <a:latin typeface="Times New Roman" panose="02020603050405020304" pitchFamily="18" charset="0"/>
                <a:cs typeface="Times New Roman" panose="02020603050405020304" pitchFamily="18" charset="0"/>
              </a:rPr>
              <a:t>As a System Admin, our first priority will be to protect and secure data from unauthorized access.</a:t>
            </a:r>
          </a:p>
          <a:p>
            <a:pPr algn="just"/>
            <a:r>
              <a:rPr lang="en-IN" dirty="0">
                <a:latin typeface="Times New Roman" panose="02020603050405020304" pitchFamily="18" charset="0"/>
                <a:cs typeface="Times New Roman" panose="02020603050405020304" pitchFamily="18" charset="0"/>
              </a:rPr>
              <a:t>The ACLs </a:t>
            </a:r>
            <a:r>
              <a:rPr lang="en-US" dirty="0">
                <a:latin typeface="Times New Roman" panose="02020603050405020304" pitchFamily="18" charset="0"/>
                <a:cs typeface="Times New Roman" panose="02020603050405020304" pitchFamily="18" charset="0"/>
              </a:rPr>
              <a:t>allow us to define permissions for specific users and groups.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ACLs are configured and treated the same way on both files and directories.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t>
            </a:r>
            <a:r>
              <a:rPr lang="en-US" b="0" i="0" dirty="0">
                <a:effectLst/>
                <a:latin typeface="Times New Roman" panose="02020603050405020304" pitchFamily="18" charset="0"/>
                <a:cs typeface="Times New Roman" panose="02020603050405020304" pitchFamily="18" charset="0"/>
              </a:rPr>
              <a:t>e cannot set up different permission sets for different users on same directory or file. Thus, </a:t>
            </a:r>
            <a:r>
              <a:rPr lang="en-US" b="1" i="0" dirty="0">
                <a:effectLst/>
                <a:latin typeface="Times New Roman" panose="02020603050405020304" pitchFamily="18" charset="0"/>
                <a:cs typeface="Times New Roman" panose="02020603050405020304" pitchFamily="18" charset="0"/>
              </a:rPr>
              <a:t>Access Control Lists</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ACLs</a:t>
            </a:r>
            <a:r>
              <a:rPr lang="en-US" b="0" i="0" dirty="0">
                <a:effectLst/>
                <a:latin typeface="Times New Roman" panose="02020603050405020304" pitchFamily="18" charset="0"/>
                <a:cs typeface="Times New Roman" panose="02020603050405020304" pitchFamily="18" charset="0"/>
              </a:rPr>
              <a:t>) were implemented.</a:t>
            </a:r>
          </a:p>
        </p:txBody>
      </p:sp>
    </p:spTree>
    <p:extLst>
      <p:ext uri="{BB962C8B-B14F-4D97-AF65-F5344CB8AC3E}">
        <p14:creationId xmlns:p14="http://schemas.microsoft.com/office/powerpoint/2010/main" val="365701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BFA-E9E8-4B10-BBA4-CA04E0136DAB}"/>
              </a:ext>
            </a:extLst>
          </p:cNvPr>
          <p:cNvSpPr>
            <a:spLocks noGrp="1"/>
          </p:cNvSpPr>
          <p:nvPr>
            <p:ph type="ctrTitle"/>
          </p:nvPr>
        </p:nvSpPr>
        <p:spPr>
          <a:xfrm>
            <a:off x="1435223" y="447660"/>
            <a:ext cx="9144000" cy="743382"/>
          </a:xfrm>
        </p:spPr>
        <p:txBody>
          <a:bodyPr>
            <a:noAutofit/>
          </a:bodyPr>
          <a:lstStyle/>
          <a:p>
            <a:r>
              <a:rPr lang="en-IN" sz="5000" dirty="0">
                <a:latin typeface="Times New Roman" panose="02020603050405020304" pitchFamily="18" charset="0"/>
                <a:cs typeface="Times New Roman" panose="02020603050405020304" pitchFamily="18" charset="0"/>
              </a:rPr>
              <a:t>Access Control List (ACL)</a:t>
            </a:r>
          </a:p>
        </p:txBody>
      </p:sp>
      <p:sp>
        <p:nvSpPr>
          <p:cNvPr id="3" name="Subtitle 2">
            <a:extLst>
              <a:ext uri="{FF2B5EF4-FFF2-40B4-BE49-F238E27FC236}">
                <a16:creationId xmlns:a16="http://schemas.microsoft.com/office/drawing/2014/main" id="{103B3FE9-F0F4-46C0-AA8E-2EB995AA4805}"/>
              </a:ext>
            </a:extLst>
          </p:cNvPr>
          <p:cNvSpPr>
            <a:spLocks noGrp="1"/>
          </p:cNvSpPr>
          <p:nvPr>
            <p:ph type="subTitle" idx="1"/>
          </p:nvPr>
        </p:nvSpPr>
        <p:spPr>
          <a:xfrm>
            <a:off x="994299" y="1253836"/>
            <a:ext cx="9673701" cy="4350328"/>
          </a:xfrm>
        </p:spPr>
        <p:txBody>
          <a:bodyPr>
            <a:noAutofit/>
          </a:bodyPr>
          <a:lstStyle/>
          <a:p>
            <a:pPr algn="just" fontAlgn="base"/>
            <a:endParaRPr lang="en-US" sz="2500" b="1" i="0" dirty="0">
              <a:effectLst/>
              <a:latin typeface="Times New Roman" panose="02020603050405020304" pitchFamily="18" charset="0"/>
              <a:cs typeface="Times New Roman" panose="02020603050405020304" pitchFamily="18" charset="0"/>
            </a:endParaRPr>
          </a:p>
          <a:p>
            <a:pPr algn="just" fontAlgn="base"/>
            <a:r>
              <a:rPr lang="en-US" sz="2500" b="1" i="0" dirty="0">
                <a:effectLst/>
                <a:latin typeface="Times New Roman" panose="02020603050405020304" pitchFamily="18" charset="0"/>
                <a:cs typeface="Times New Roman" panose="02020603050405020304" pitchFamily="18" charset="0"/>
              </a:rPr>
              <a:t>Use of ACL :</a:t>
            </a:r>
          </a:p>
          <a:p>
            <a:pPr marL="342900" indent="-342900" algn="just" fontAlgn="base">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Think of a scenario in which a particular user is not a member of group created by you but still you want to give some read or write access, how can you do it without making user a member of group, here comes in picture Access Control Lists, ACL helps us to do this trick.</a:t>
            </a:r>
          </a:p>
          <a:p>
            <a:pPr marL="342900" indent="-342900" algn="just" fontAlgn="base">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Basically, ACLs are used to make a flexible permission mechanism in Linux.</a:t>
            </a:r>
          </a:p>
          <a:p>
            <a:pPr marL="342900" indent="-342900" algn="just" fontAlgn="base">
              <a:buFont typeface="Arial" panose="020B0604020202020204" pitchFamily="34" charset="0"/>
              <a:buChar char="•"/>
            </a:pPr>
            <a:r>
              <a:rPr lang="en-US" sz="2500" b="0" i="0" dirty="0">
                <a:effectLst/>
                <a:latin typeface="Times New Roman" panose="02020603050405020304" pitchFamily="18" charset="0"/>
                <a:cs typeface="Times New Roman" panose="02020603050405020304" pitchFamily="18" charset="0"/>
              </a:rPr>
              <a:t>From Linux man pages, ACLs are used to define more fine-grained discretionary access rights for files and directories.</a:t>
            </a:r>
          </a:p>
        </p:txBody>
      </p:sp>
    </p:spTree>
    <p:extLst>
      <p:ext uri="{BB962C8B-B14F-4D97-AF65-F5344CB8AC3E}">
        <p14:creationId xmlns:p14="http://schemas.microsoft.com/office/powerpoint/2010/main" val="171426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BFA-E9E8-4B10-BBA4-CA04E0136DAB}"/>
              </a:ext>
            </a:extLst>
          </p:cNvPr>
          <p:cNvSpPr>
            <a:spLocks noGrp="1"/>
          </p:cNvSpPr>
          <p:nvPr>
            <p:ph type="ctrTitle"/>
          </p:nvPr>
        </p:nvSpPr>
        <p:spPr>
          <a:xfrm>
            <a:off x="1257300" y="741363"/>
            <a:ext cx="9144000" cy="743382"/>
          </a:xfrm>
        </p:spPr>
        <p:txBody>
          <a:bodyPr>
            <a:normAutofit fontScale="90000"/>
          </a:bodyPr>
          <a:lstStyle/>
          <a:p>
            <a:r>
              <a:rPr lang="en-IN" sz="6000" dirty="0">
                <a:latin typeface="Times New Roman" panose="02020603050405020304" pitchFamily="18" charset="0"/>
                <a:cs typeface="Times New Roman" panose="02020603050405020304" pitchFamily="18" charset="0"/>
              </a:rPr>
              <a:t>Access Control List (ACL)</a:t>
            </a:r>
            <a:endParaRPr lang="en-IN" dirty="0"/>
          </a:p>
        </p:txBody>
      </p:sp>
      <p:sp>
        <p:nvSpPr>
          <p:cNvPr id="3" name="Subtitle 2">
            <a:extLst>
              <a:ext uri="{FF2B5EF4-FFF2-40B4-BE49-F238E27FC236}">
                <a16:creationId xmlns:a16="http://schemas.microsoft.com/office/drawing/2014/main" id="{103B3FE9-F0F4-46C0-AA8E-2EB995AA4805}"/>
              </a:ext>
            </a:extLst>
          </p:cNvPr>
          <p:cNvSpPr>
            <a:spLocks noGrp="1"/>
          </p:cNvSpPr>
          <p:nvPr>
            <p:ph type="subTitle" idx="1"/>
          </p:nvPr>
        </p:nvSpPr>
        <p:spPr>
          <a:xfrm>
            <a:off x="1524000" y="1865745"/>
            <a:ext cx="9144000" cy="4350328"/>
          </a:xfrm>
        </p:spPr>
        <p:txBody>
          <a:bodyPr>
            <a:normAutofit/>
          </a:bodyPr>
          <a:lstStyle/>
          <a:p>
            <a:pPr algn="just"/>
            <a:r>
              <a:rPr lang="en-US" sz="2600" dirty="0">
                <a:latin typeface="Times New Roman" panose="02020603050405020304" pitchFamily="18" charset="0"/>
                <a:cs typeface="Times New Roman" panose="02020603050405020304" pitchFamily="18" charset="0"/>
              </a:rPr>
              <a:t>ACLs are categorized into two groups based on their types, and are referred to as access ACLs and default ACLs.</a:t>
            </a:r>
          </a:p>
          <a:p>
            <a:pPr algn="just"/>
            <a:endParaRPr lang="en-US" sz="2600" dirty="0">
              <a:latin typeface="Times New Roman" panose="02020603050405020304" pitchFamily="18" charset="0"/>
              <a:cs typeface="Times New Roman" panose="02020603050405020304" pitchFamily="18" charset="0"/>
            </a:endParaRPr>
          </a:p>
          <a:p>
            <a:pPr marL="457200" indent="-457200" algn="just">
              <a:buAutoNum type="arabicPeriod"/>
            </a:pPr>
            <a:r>
              <a:rPr lang="en-US" sz="2600" dirty="0">
                <a:latin typeface="Times New Roman" panose="02020603050405020304" pitchFamily="18" charset="0"/>
                <a:cs typeface="Times New Roman" panose="02020603050405020304" pitchFamily="18" charset="0"/>
              </a:rPr>
              <a:t>Access ACLs are set on individual files and directories </a:t>
            </a:r>
          </a:p>
          <a:p>
            <a:pPr marL="457200" indent="-457200" algn="just">
              <a:buAutoNum type="arabicPeriod"/>
            </a:pPr>
            <a:r>
              <a:rPr lang="en-US" sz="2600" dirty="0">
                <a:latin typeface="Times New Roman" panose="02020603050405020304" pitchFamily="18" charset="0"/>
                <a:cs typeface="Times New Roman" panose="02020603050405020304" pitchFamily="18" charset="0"/>
              </a:rPr>
              <a:t>Default ACLs can only be applied at the directory level.</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33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5D21-0B91-4D5D-A1FC-3C1637B11D7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ACL Management Commands</a:t>
            </a:r>
          </a:p>
        </p:txBody>
      </p:sp>
      <p:sp>
        <p:nvSpPr>
          <p:cNvPr id="3" name="Content Placeholder 2">
            <a:extLst>
              <a:ext uri="{FF2B5EF4-FFF2-40B4-BE49-F238E27FC236}">
                <a16:creationId xmlns:a16="http://schemas.microsoft.com/office/drawing/2014/main" id="{0693B18F-CD18-4FC8-9FDA-8651C4177DE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ACL support is loaded on the system at the time of OS installation via the </a:t>
            </a:r>
            <a:r>
              <a:rPr lang="en-US" dirty="0" err="1">
                <a:latin typeface="Times New Roman" panose="02020603050405020304" pitchFamily="18" charset="0"/>
                <a:cs typeface="Times New Roman" panose="02020603050405020304" pitchFamily="18" charset="0"/>
              </a:rPr>
              <a:t>acl</a:t>
            </a:r>
            <a:r>
              <a:rPr lang="en-US" dirty="0">
                <a:latin typeface="Times New Roman" panose="02020603050405020304" pitchFamily="18" charset="0"/>
                <a:cs typeface="Times New Roman" panose="02020603050405020304" pitchFamily="18" charset="0"/>
              </a:rPr>
              <a:t> software package. </a:t>
            </a:r>
          </a:p>
          <a:p>
            <a:r>
              <a:rPr lang="en-US" dirty="0">
                <a:latin typeface="Times New Roman" panose="02020603050405020304" pitchFamily="18" charset="0"/>
                <a:cs typeface="Times New Roman" panose="02020603050405020304" pitchFamily="18" charset="0"/>
              </a:rPr>
              <a:t>This package includes two management commands— </a:t>
            </a:r>
            <a:r>
              <a:rPr lang="en-US" dirty="0" err="1">
                <a:latin typeface="Times New Roman" panose="02020603050405020304" pitchFamily="18" charset="0"/>
                <a:cs typeface="Times New Roman" panose="02020603050405020304" pitchFamily="18" charset="0"/>
              </a:rPr>
              <a:t>getfacl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setfacl</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Command Description</a:t>
            </a:r>
          </a:p>
          <a:p>
            <a:r>
              <a:rPr lang="en-US" dirty="0" err="1">
                <a:latin typeface="Times New Roman" panose="02020603050405020304" pitchFamily="18" charset="0"/>
                <a:cs typeface="Times New Roman" panose="02020603050405020304" pitchFamily="18" charset="0"/>
              </a:rPr>
              <a:t>getfacl</a:t>
            </a:r>
            <a:r>
              <a:rPr lang="en-US" dirty="0">
                <a:latin typeface="Times New Roman" panose="02020603050405020304" pitchFamily="18" charset="0"/>
                <a:cs typeface="Times New Roman" panose="02020603050405020304" pitchFamily="18" charset="0"/>
              </a:rPr>
              <a:t> ---Displays ACL settings for a file or directory.</a:t>
            </a:r>
          </a:p>
          <a:p>
            <a:r>
              <a:rPr lang="en-US" dirty="0" err="1">
                <a:latin typeface="Times New Roman" panose="02020603050405020304" pitchFamily="18" charset="0"/>
                <a:cs typeface="Times New Roman" panose="02020603050405020304" pitchFamily="18" charset="0"/>
              </a:rPr>
              <a:t>setfacl</a:t>
            </a:r>
            <a:r>
              <a:rPr lang="en-US" dirty="0">
                <a:latin typeface="Times New Roman" panose="02020603050405020304" pitchFamily="18" charset="0"/>
                <a:cs typeface="Times New Roman" panose="02020603050405020304" pitchFamily="18" charset="0"/>
              </a:rPr>
              <a:t> ---Sets, modifies, substitutes, and deletes ACL settings on a file or directory.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04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BFA-E9E8-4B10-BBA4-CA04E0136DAB}"/>
              </a:ext>
            </a:extLst>
          </p:cNvPr>
          <p:cNvSpPr>
            <a:spLocks noGrp="1"/>
          </p:cNvSpPr>
          <p:nvPr>
            <p:ph type="ctrTitle"/>
          </p:nvPr>
        </p:nvSpPr>
        <p:spPr>
          <a:xfrm>
            <a:off x="1277107" y="379413"/>
            <a:ext cx="9144000" cy="743382"/>
          </a:xfrm>
        </p:spPr>
        <p:txBody>
          <a:bodyPr>
            <a:normAutofit fontScale="90000"/>
          </a:bodyPr>
          <a:lstStyle/>
          <a:p>
            <a:r>
              <a:rPr lang="en-IN" sz="6000" dirty="0">
                <a:latin typeface="Times New Roman" panose="02020603050405020304" pitchFamily="18" charset="0"/>
                <a:cs typeface="Times New Roman" panose="02020603050405020304" pitchFamily="18" charset="0"/>
              </a:rPr>
              <a:t>Access Control List (ACL)</a:t>
            </a:r>
            <a:endParaRPr lang="en-IN" dirty="0"/>
          </a:p>
        </p:txBody>
      </p:sp>
      <p:sp>
        <p:nvSpPr>
          <p:cNvPr id="5" name="Rectangle 2">
            <a:extLst>
              <a:ext uri="{FF2B5EF4-FFF2-40B4-BE49-F238E27FC236}">
                <a16:creationId xmlns:a16="http://schemas.microsoft.com/office/drawing/2014/main" id="{D3DDB828-BACD-4C22-9E3E-D9AABC869C53}"/>
              </a:ext>
            </a:extLst>
          </p:cNvPr>
          <p:cNvSpPr>
            <a:spLocks noGrp="1" noChangeArrowheads="1"/>
          </p:cNvSpPr>
          <p:nvPr>
            <p:ph type="subTitle" idx="1"/>
          </p:nvPr>
        </p:nvSpPr>
        <p:spPr bwMode="auto">
          <a:xfrm>
            <a:off x="593598" y="1865745"/>
            <a:ext cx="10511019" cy="4465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setfacl</a:t>
            </a: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getfacl</a:t>
            </a: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are used for setting up ACL and showing ACL respectively.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getfacl</a:t>
            </a: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test/file.txt </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p>
          <a:p>
            <a:pPr lvl="0" algn="l">
              <a:lnSpc>
                <a:spcPct val="100000"/>
              </a:lnSpc>
            </a:pP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file: test/</a:t>
            </a:r>
            <a:r>
              <a:rPr lang="en-US" altLang="en-US" sz="2600" dirty="0">
                <a:solidFill>
                  <a:srgbClr val="273239"/>
                </a:solidFill>
                <a:latin typeface="Times New Roman" panose="02020603050405020304" pitchFamily="18" charset="0"/>
                <a:cs typeface="Times New Roman" panose="02020603050405020304" pitchFamily="18" charset="0"/>
              </a:rPr>
              <a:t>file.txt</a:t>
            </a: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owner: navjot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group: navjot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user::</a:t>
            </a:r>
            <a:r>
              <a:rPr kumimoji="0" lang="en-US" altLang="en-US" sz="26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rw</a:t>
            </a: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group::</a:t>
            </a:r>
            <a:r>
              <a:rPr kumimoji="0" lang="en-US" altLang="en-US" sz="26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rw</a:t>
            </a:r>
            <a:r>
              <a:rPr kumimoji="0" lang="en-US" altLang="en-US" sz="26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other::r--</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a:t>
            </a:r>
          </a:p>
        </p:txBody>
      </p:sp>
    </p:spTree>
    <p:extLst>
      <p:ext uri="{BB962C8B-B14F-4D97-AF65-F5344CB8AC3E}">
        <p14:creationId xmlns:p14="http://schemas.microsoft.com/office/powerpoint/2010/main" val="239427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110F-FD5A-5EC6-896E-C30DB19B51B9}"/>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Access Control List (ACL)</a:t>
            </a:r>
            <a:endParaRPr lang="en-IN" dirty="0"/>
          </a:p>
        </p:txBody>
      </p:sp>
      <p:sp>
        <p:nvSpPr>
          <p:cNvPr id="3" name="Content Placeholder 2">
            <a:extLst>
              <a:ext uri="{FF2B5EF4-FFF2-40B4-BE49-F238E27FC236}">
                <a16:creationId xmlns:a16="http://schemas.microsoft.com/office/drawing/2014/main" id="{DEF3468E-F7D5-64FF-F93B-7F7C5458914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2CC1296-E735-17E4-4420-D8F33DEE9806}"/>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61055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8536-0D2B-B514-9FC9-A70EB3C5FEB7}"/>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Access Control List (ACL)</a:t>
            </a:r>
            <a:endParaRPr lang="en-IN" dirty="0"/>
          </a:p>
        </p:txBody>
      </p:sp>
      <p:sp>
        <p:nvSpPr>
          <p:cNvPr id="3" name="Content Placeholder 2">
            <a:extLst>
              <a:ext uri="{FF2B5EF4-FFF2-40B4-BE49-F238E27FC236}">
                <a16:creationId xmlns:a16="http://schemas.microsoft.com/office/drawing/2014/main" id="{D3F23FDD-987F-905C-2120-8CAD0BEEF2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3D2A009-33DC-7357-E55F-C975B63E43A3}"/>
              </a:ext>
            </a:extLst>
          </p:cNvPr>
          <p:cNvPicPr>
            <a:picLocks noChangeAspect="1"/>
          </p:cNvPicPr>
          <p:nvPr/>
        </p:nvPicPr>
        <p:blipFill>
          <a:blip r:embed="rId2"/>
          <a:stretch>
            <a:fillRect/>
          </a:stretch>
        </p:blipFill>
        <p:spPr>
          <a:xfrm>
            <a:off x="95250" y="1257300"/>
            <a:ext cx="10934700" cy="4824413"/>
          </a:xfrm>
          <a:prstGeom prst="rect">
            <a:avLst/>
          </a:prstGeom>
        </p:spPr>
      </p:pic>
    </p:spTree>
    <p:extLst>
      <p:ext uri="{BB962C8B-B14F-4D97-AF65-F5344CB8AC3E}">
        <p14:creationId xmlns:p14="http://schemas.microsoft.com/office/powerpoint/2010/main" val="98162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3B18F-CD18-4FC8-9FDA-8651C4177DE1}"/>
              </a:ext>
            </a:extLst>
          </p:cNvPr>
          <p:cNvSpPr>
            <a:spLocks noGrp="1"/>
          </p:cNvSpPr>
          <p:nvPr>
            <p:ph idx="1"/>
          </p:nvPr>
        </p:nvSpPr>
        <p:spPr>
          <a:xfrm>
            <a:off x="1370861" y="1807870"/>
            <a:ext cx="9166934" cy="4351338"/>
          </a:xfrm>
        </p:spPr>
        <p:txBody>
          <a:bodyPr/>
          <a:lstStyle/>
          <a:p>
            <a:pPr marL="0" indent="0">
              <a:buNone/>
            </a:pPr>
            <a:r>
              <a:rPr lang="en-US" dirty="0">
                <a:latin typeface="Times New Roman" panose="02020603050405020304" pitchFamily="18" charset="0"/>
                <a:cs typeface="Times New Roman" panose="02020603050405020304" pitchFamily="18" charset="0"/>
              </a:rPr>
              <a:t>Which of the following is used to assign permissions on a file or directory:</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AutoNum type="alphaUcPeriod"/>
            </a:pPr>
            <a:r>
              <a:rPr lang="en-US" dirty="0" err="1">
                <a:latin typeface="Times New Roman" panose="02020603050405020304" pitchFamily="18" charset="0"/>
                <a:cs typeface="Times New Roman" panose="02020603050405020304" pitchFamily="18" charset="0"/>
              </a:rPr>
              <a:t>getfacl</a:t>
            </a:r>
            <a:r>
              <a:rPr lang="en-US" dirty="0">
                <a:latin typeface="Times New Roman" panose="02020603050405020304" pitchFamily="18" charset="0"/>
                <a:cs typeface="Times New Roman" panose="02020603050405020304" pitchFamily="18" charset="0"/>
              </a:rPr>
              <a:t> </a:t>
            </a:r>
          </a:p>
          <a:p>
            <a:pPr marL="514350" indent="-514350">
              <a:buAutoNum type="alphaUcPeriod"/>
            </a:pPr>
            <a:r>
              <a:rPr lang="en-US" dirty="0" err="1">
                <a:latin typeface="Times New Roman" panose="02020603050405020304" pitchFamily="18" charset="0"/>
                <a:cs typeface="Times New Roman" panose="02020603050405020304" pitchFamily="18" charset="0"/>
              </a:rPr>
              <a:t>setfacl</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42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1311-BFCF-EF46-C1BE-77313B3E13C9}"/>
              </a:ext>
            </a:extLst>
          </p:cNvPr>
          <p:cNvSpPr>
            <a:spLocks noGrp="1"/>
          </p:cNvSpPr>
          <p:nvPr>
            <p:ph type="title"/>
          </p:nvPr>
        </p:nvSpPr>
        <p:spPr/>
        <p:txBody>
          <a:bodyPr>
            <a:normAutofit/>
          </a:bodyPr>
          <a:lstStyle/>
          <a:p>
            <a:pPr algn="ctr"/>
            <a:r>
              <a:rPr lang="en-US" sz="3800" dirty="0">
                <a:latin typeface="Times New Roman" panose="02020603050405020304" pitchFamily="18" charset="0"/>
                <a:cs typeface="Times New Roman" panose="02020603050405020304" pitchFamily="18" charset="0"/>
              </a:rPr>
              <a:t>Users and Groups in Linux</a:t>
            </a:r>
            <a:endParaRPr lang="en-IN"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829B43-5AEF-0107-6A33-CB1F7CBAAA1E}"/>
              </a:ext>
            </a:extLst>
          </p:cNvPr>
          <p:cNvSpPr>
            <a:spLocks noGrp="1"/>
          </p:cNvSpPr>
          <p:nvPr>
            <p:ph idx="1"/>
          </p:nvPr>
        </p:nvSpPr>
        <p:spPr>
          <a:xfrm>
            <a:off x="838200" y="1314450"/>
            <a:ext cx="10515600" cy="486251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Create users:-&gt;</a:t>
            </a:r>
          </a:p>
          <a:p>
            <a:r>
              <a:rPr lang="en-IN" sz="2200" dirty="0" err="1">
                <a:latin typeface="Times New Roman" panose="02020603050405020304" pitchFamily="18" charset="0"/>
                <a:cs typeface="Times New Roman" panose="02020603050405020304" pitchFamily="18" charset="0"/>
              </a:rPr>
              <a:t>useradd</a:t>
            </a:r>
            <a:r>
              <a:rPr lang="en-IN" sz="2200" dirty="0">
                <a:latin typeface="Times New Roman" panose="02020603050405020304" pitchFamily="18" charset="0"/>
                <a:cs typeface="Times New Roman" panose="02020603050405020304" pitchFamily="18" charset="0"/>
              </a:rPr>
              <a:t> [options] username </a:t>
            </a:r>
          </a:p>
          <a:p>
            <a:r>
              <a:rPr lang="en-IN" sz="2200" dirty="0" err="1">
                <a:latin typeface="Times New Roman" panose="02020603050405020304" pitchFamily="18" charset="0"/>
                <a:cs typeface="Times New Roman" panose="02020603050405020304" pitchFamily="18" charset="0"/>
              </a:rPr>
              <a:t>useradd</a:t>
            </a:r>
            <a:r>
              <a:rPr lang="en-IN" sz="2200" dirty="0">
                <a:latin typeface="Times New Roman" panose="02020603050405020304" pitchFamily="18" charset="0"/>
                <a:cs typeface="Times New Roman" panose="02020603050405020304" pitchFamily="18" charset="0"/>
              </a:rPr>
              <a:t> username </a:t>
            </a:r>
          </a:p>
          <a:p>
            <a:r>
              <a:rPr lang="en-IN" sz="2200" dirty="0" err="1">
                <a:latin typeface="Times New Roman" panose="02020603050405020304" pitchFamily="18" charset="0"/>
                <a:cs typeface="Times New Roman" panose="02020603050405020304" pitchFamily="18" charset="0"/>
              </a:rPr>
              <a:t>sudo</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useradd</a:t>
            </a:r>
            <a:r>
              <a:rPr lang="en-IN" sz="2200" dirty="0">
                <a:latin typeface="Times New Roman" panose="02020603050405020304" pitchFamily="18" charset="0"/>
                <a:cs typeface="Times New Roman" panose="02020603050405020304" pitchFamily="18" charset="0"/>
              </a:rPr>
              <a:t> username (if home directory is not created then go for </a:t>
            </a:r>
            <a:r>
              <a:rPr lang="en-IN" sz="2200" dirty="0" err="1">
                <a:latin typeface="Times New Roman" panose="02020603050405020304" pitchFamily="18" charset="0"/>
                <a:cs typeface="Times New Roman" panose="02020603050405020304" pitchFamily="18" charset="0"/>
              </a:rPr>
              <a:t>sudo</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useradd</a:t>
            </a:r>
            <a:r>
              <a:rPr lang="en-IN" sz="2200" dirty="0">
                <a:latin typeface="Times New Roman" panose="02020603050405020304" pitchFamily="18" charset="0"/>
                <a:cs typeface="Times New Roman" panose="02020603050405020304" pitchFamily="18" charset="0"/>
              </a:rPr>
              <a:t> –m username)</a:t>
            </a:r>
          </a:p>
          <a:p>
            <a:r>
              <a:rPr lang="en-IN" sz="2200" dirty="0" err="1">
                <a:latin typeface="Times New Roman" panose="02020603050405020304" pitchFamily="18" charset="0"/>
                <a:cs typeface="Times New Roman" panose="02020603050405020304" pitchFamily="18" charset="0"/>
              </a:rPr>
              <a:t>sudo</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useradd</a:t>
            </a:r>
            <a:r>
              <a:rPr lang="en-IN" sz="2200" dirty="0">
                <a:latin typeface="Times New Roman" panose="02020603050405020304" pitchFamily="18" charset="0"/>
                <a:cs typeface="Times New Roman" panose="02020603050405020304" pitchFamily="18" charset="0"/>
              </a:rPr>
              <a:t> –m –d /</a:t>
            </a:r>
            <a:r>
              <a:rPr lang="en-IN" sz="2200" dirty="0" err="1">
                <a:latin typeface="Times New Roman" panose="02020603050405020304" pitchFamily="18" charset="0"/>
                <a:cs typeface="Times New Roman" panose="02020603050405020304" pitchFamily="18" charset="0"/>
              </a:rPr>
              <a:t>abc</a:t>
            </a:r>
            <a:r>
              <a:rPr lang="en-IN" sz="2200" dirty="0">
                <a:latin typeface="Times New Roman" panose="02020603050405020304" pitchFamily="18" charset="0"/>
                <a:cs typeface="Times New Roman" panose="02020603050405020304" pitchFamily="18" charset="0"/>
              </a:rPr>
              <a:t>/username </a:t>
            </a:r>
            <a:r>
              <a:rPr lang="en-IN" sz="2200" dirty="0" err="1">
                <a:latin typeface="Times New Roman" panose="02020603050405020304" pitchFamily="18" charset="0"/>
                <a:cs typeface="Times New Roman" panose="02020603050405020304" pitchFamily="18" charset="0"/>
              </a:rPr>
              <a:t>username</a:t>
            </a:r>
            <a:r>
              <a:rPr lang="en-IN" sz="2200" dirty="0">
                <a:latin typeface="Times New Roman" panose="02020603050405020304" pitchFamily="18" charset="0"/>
                <a:cs typeface="Times New Roman" panose="02020603050405020304" pitchFamily="18" charset="0"/>
              </a:rPr>
              <a:t> (for creating specific home directory)</a:t>
            </a:r>
          </a:p>
          <a:p>
            <a:r>
              <a:rPr lang="en-IN" sz="2200" dirty="0" err="1">
                <a:latin typeface="Times New Roman" panose="02020603050405020304" pitchFamily="18" charset="0"/>
                <a:cs typeface="Times New Roman" panose="02020603050405020304" pitchFamily="18" charset="0"/>
              </a:rPr>
              <a:t>sudo</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useradd</a:t>
            </a:r>
            <a:r>
              <a:rPr lang="en-IN" sz="2200" dirty="0">
                <a:latin typeface="Times New Roman" panose="02020603050405020304" pitchFamily="18" charset="0"/>
                <a:cs typeface="Times New Roman" panose="02020603050405020304" pitchFamily="18" charset="0"/>
              </a:rPr>
              <a:t> –u 1000 username (create a user with </a:t>
            </a:r>
            <a:r>
              <a:rPr lang="en-IN" sz="2200" dirty="0" err="1">
                <a:latin typeface="Times New Roman" panose="02020603050405020304" pitchFamily="18" charset="0"/>
                <a:cs typeface="Times New Roman" panose="02020603050405020304" pitchFamily="18" charset="0"/>
              </a:rPr>
              <a:t>userid</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id –u username</a:t>
            </a:r>
          </a:p>
          <a:p>
            <a:r>
              <a:rPr lang="en-IN" sz="2200" dirty="0" err="1">
                <a:latin typeface="Times New Roman" panose="02020603050405020304" pitchFamily="18" charset="0"/>
                <a:cs typeface="Times New Roman" panose="02020603050405020304" pitchFamily="18" charset="0"/>
              </a:rPr>
              <a:t>sudo</a:t>
            </a:r>
            <a:r>
              <a:rPr lang="en-IN" sz="2200" dirty="0">
                <a:latin typeface="Times New Roman" panose="02020603050405020304" pitchFamily="18" charset="0"/>
                <a:cs typeface="Times New Roman" panose="02020603050405020304" pitchFamily="18" charset="0"/>
              </a:rPr>
              <a:t> passwd username</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84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875E-A6D4-40EF-B187-FAC5D123EAEC}"/>
              </a:ext>
            </a:extLst>
          </p:cNvPr>
          <p:cNvSpPr>
            <a:spLocks noGrp="1"/>
          </p:cNvSpPr>
          <p:nvPr>
            <p:ph type="title"/>
          </p:nvPr>
        </p:nvSpPr>
        <p:spPr>
          <a:xfrm>
            <a:off x="838200" y="88901"/>
            <a:ext cx="10515600" cy="780184"/>
          </a:xfrm>
        </p:spPr>
        <p:txBody>
          <a:bodyPr/>
          <a:lstStyle/>
          <a:p>
            <a:pPr algn="ctr"/>
            <a:r>
              <a:rPr lang="en-IN" dirty="0" err="1">
                <a:latin typeface="Times New Roman" panose="02020603050405020304" pitchFamily="18" charset="0"/>
                <a:cs typeface="Times New Roman" panose="02020603050405020304" pitchFamily="18" charset="0"/>
              </a:rPr>
              <a:t>getfacl</a:t>
            </a:r>
            <a:r>
              <a:rPr lang="en-IN" dirty="0">
                <a:latin typeface="Times New Roman" panose="02020603050405020304" pitchFamily="18" charset="0"/>
                <a:cs typeface="Times New Roman" panose="02020603050405020304" pitchFamily="18" charset="0"/>
              </a:rPr>
              <a:t>: example</a:t>
            </a:r>
          </a:p>
        </p:txBody>
      </p:sp>
      <p:sp>
        <p:nvSpPr>
          <p:cNvPr id="3" name="Content Placeholder 2">
            <a:extLst>
              <a:ext uri="{FF2B5EF4-FFF2-40B4-BE49-F238E27FC236}">
                <a16:creationId xmlns:a16="http://schemas.microsoft.com/office/drawing/2014/main" id="{E0942B64-04D7-41EE-A183-616E2DE993AD}"/>
              </a:ext>
            </a:extLst>
          </p:cNvPr>
          <p:cNvSpPr>
            <a:spLocks noGrp="1"/>
          </p:cNvSpPr>
          <p:nvPr>
            <p:ph idx="1"/>
          </p:nvPr>
        </p:nvSpPr>
        <p:spPr>
          <a:xfrm>
            <a:off x="838200" y="869085"/>
            <a:ext cx="10515600" cy="5031653"/>
          </a:xfrm>
        </p:spPr>
        <p:txBody>
          <a:bodyPr>
            <a:noAutofit/>
          </a:bodyPr>
          <a:lstStyle/>
          <a:p>
            <a:pPr marL="0" indent="0">
              <a:buNone/>
            </a:pPr>
            <a:r>
              <a:rPr lang="en-US" sz="2100" dirty="0">
                <a:latin typeface="Times New Roman" panose="02020603050405020304" pitchFamily="18" charset="0"/>
                <a:cs typeface="Times New Roman" panose="02020603050405020304" pitchFamily="18" charset="0"/>
              </a:rPr>
              <a:t>Create an empty file </a:t>
            </a:r>
            <a:r>
              <a:rPr lang="en-US" sz="2100" i="1" dirty="0">
                <a:latin typeface="Times New Roman" panose="02020603050405020304" pitchFamily="18" charset="0"/>
                <a:cs typeface="Times New Roman" panose="02020603050405020304" pitchFamily="18" charset="0"/>
              </a:rPr>
              <a:t>file1 </a:t>
            </a:r>
            <a:r>
              <a:rPr lang="en-US" sz="2100" dirty="0">
                <a:latin typeface="Times New Roman" panose="02020603050405020304" pitchFamily="18" charset="0"/>
                <a:cs typeface="Times New Roman" panose="02020603050405020304" pitchFamily="18" charset="0"/>
              </a:rPr>
              <a:t>in </a:t>
            </a:r>
            <a:r>
              <a:rPr lang="en-US" sz="2100" i="1" dirty="0">
                <a:latin typeface="Times New Roman" panose="02020603050405020304" pitchFamily="18" charset="0"/>
                <a:cs typeface="Times New Roman" panose="02020603050405020304" pitchFamily="18" charset="0"/>
              </a:rPr>
              <a:t>/root </a:t>
            </a:r>
            <a:r>
              <a:rPr lang="en-US" sz="2100" dirty="0">
                <a:latin typeface="Times New Roman" panose="02020603050405020304" pitchFamily="18" charset="0"/>
                <a:cs typeface="Times New Roman" panose="02020603050405020304" pitchFamily="18" charset="0"/>
              </a:rPr>
              <a:t>and then displays the ACLs on it:</a:t>
            </a:r>
          </a:p>
          <a:p>
            <a:pPr marL="0" indent="0">
              <a:buNone/>
            </a:pPr>
            <a:r>
              <a:rPr lang="en-IN" sz="2100" dirty="0">
                <a:latin typeface="Times New Roman" panose="02020603050405020304" pitchFamily="18" charset="0"/>
                <a:cs typeface="Times New Roman" panose="02020603050405020304" pitchFamily="18" charset="0"/>
              </a:rPr>
              <a:t># </a:t>
            </a:r>
            <a:r>
              <a:rPr lang="en-IN" sz="2100" b="1" dirty="0" err="1">
                <a:latin typeface="Times New Roman" panose="02020603050405020304" pitchFamily="18" charset="0"/>
                <a:cs typeface="Times New Roman" panose="02020603050405020304" pitchFamily="18" charset="0"/>
              </a:rPr>
              <a:t>pwd</a:t>
            </a:r>
            <a:endParaRPr lang="en-IN" sz="2100" b="1"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      /root</a:t>
            </a:r>
          </a:p>
          <a:p>
            <a:pPr marL="0" indent="0">
              <a:buNone/>
            </a:pP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touch file1</a:t>
            </a:r>
          </a:p>
          <a:p>
            <a:pPr marL="0" indent="0">
              <a:buNone/>
            </a:pPr>
            <a:r>
              <a:rPr lang="en-IN" sz="2100" dirty="0">
                <a:latin typeface="Times New Roman" panose="02020603050405020304" pitchFamily="18" charset="0"/>
                <a:cs typeface="Times New Roman" panose="02020603050405020304" pitchFamily="18" charset="0"/>
              </a:rPr>
              <a:t># </a:t>
            </a:r>
            <a:r>
              <a:rPr lang="en-IN" sz="2100" b="1" dirty="0" err="1">
                <a:latin typeface="Times New Roman" panose="02020603050405020304" pitchFamily="18" charset="0"/>
                <a:cs typeface="Times New Roman" panose="02020603050405020304" pitchFamily="18" charset="0"/>
              </a:rPr>
              <a:t>getfacl</a:t>
            </a:r>
            <a:r>
              <a:rPr lang="en-IN" sz="2100" b="1" dirty="0">
                <a:latin typeface="Times New Roman" panose="02020603050405020304" pitchFamily="18" charset="0"/>
                <a:cs typeface="Times New Roman" panose="02020603050405020304" pitchFamily="18" charset="0"/>
              </a:rPr>
              <a:t> file1</a:t>
            </a:r>
          </a:p>
          <a:p>
            <a:pPr marL="0" indent="0">
              <a:buNone/>
            </a:pPr>
            <a:endParaRPr lang="en-IN" sz="2100"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 file: file1</a:t>
            </a:r>
          </a:p>
          <a:p>
            <a:pPr marL="0" indent="0">
              <a:buNone/>
            </a:pPr>
            <a:r>
              <a:rPr lang="en-IN" sz="2100" dirty="0">
                <a:latin typeface="Times New Roman" panose="02020603050405020304" pitchFamily="18" charset="0"/>
                <a:cs typeface="Times New Roman" panose="02020603050405020304" pitchFamily="18" charset="0"/>
              </a:rPr>
              <a:t># owner: root</a:t>
            </a:r>
          </a:p>
          <a:p>
            <a:pPr marL="0" indent="0">
              <a:buNone/>
            </a:pPr>
            <a:r>
              <a:rPr lang="en-IN" sz="2100" dirty="0">
                <a:latin typeface="Times New Roman" panose="02020603050405020304" pitchFamily="18" charset="0"/>
                <a:cs typeface="Times New Roman" panose="02020603050405020304" pitchFamily="18" charset="0"/>
              </a:rPr>
              <a:t># group: root</a:t>
            </a:r>
          </a:p>
          <a:p>
            <a:pPr marL="0" indent="0">
              <a:buNone/>
            </a:pPr>
            <a:r>
              <a:rPr lang="en-IN" sz="2100" dirty="0">
                <a:latin typeface="Times New Roman" panose="02020603050405020304" pitchFamily="18" charset="0"/>
                <a:cs typeface="Times New Roman" panose="02020603050405020304" pitchFamily="18" charset="0"/>
              </a:rPr>
              <a:t>      user::</a:t>
            </a:r>
            <a:r>
              <a:rPr lang="en-IN" sz="2100" dirty="0" err="1">
                <a:latin typeface="Times New Roman" panose="02020603050405020304" pitchFamily="18" charset="0"/>
                <a:cs typeface="Times New Roman" panose="02020603050405020304" pitchFamily="18" charset="0"/>
              </a:rPr>
              <a:t>rw</a:t>
            </a:r>
            <a:endParaRPr lang="en-IN" sz="2100"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      group::r--</a:t>
            </a:r>
          </a:p>
          <a:p>
            <a:pPr marL="0" indent="0">
              <a:buNone/>
            </a:pPr>
            <a:r>
              <a:rPr lang="en-IN" sz="2100" dirty="0">
                <a:latin typeface="Times New Roman" panose="02020603050405020304" pitchFamily="18" charset="0"/>
                <a:cs typeface="Times New Roman" panose="02020603050405020304" pitchFamily="18" charset="0"/>
              </a:rPr>
              <a:t>      other::r--</a:t>
            </a:r>
          </a:p>
          <a:p>
            <a:pPr marL="0" indent="0">
              <a:buNone/>
            </a:pPr>
            <a:r>
              <a:rPr lang="en-US" sz="2100" i="1" dirty="0">
                <a:solidFill>
                  <a:srgbClr val="FF0000"/>
                </a:solidFill>
                <a:latin typeface="Times New Roman" panose="02020603050405020304" pitchFamily="18" charset="0"/>
                <a:cs typeface="Times New Roman" panose="02020603050405020304" pitchFamily="18" charset="0"/>
              </a:rPr>
              <a:t>The output shows the names of the file, the owner, and the owning group as comments and then it displays the present permissions placed on the file: read and write for the owner and read-only for everyone else.</a:t>
            </a:r>
            <a:endParaRPr lang="en-IN" sz="21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80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42B64-04D7-41EE-A183-616E2DE993AD}"/>
              </a:ext>
            </a:extLst>
          </p:cNvPr>
          <p:cNvSpPr>
            <a:spLocks noGrp="1"/>
          </p:cNvSpPr>
          <p:nvPr>
            <p:ph idx="1"/>
          </p:nvPr>
        </p:nvSpPr>
        <p:spPr>
          <a:xfrm>
            <a:off x="838200" y="1145310"/>
            <a:ext cx="10515600" cy="503165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Which of the following displays ACL on a file or directory</a:t>
            </a:r>
          </a:p>
          <a:p>
            <a:endParaRPr lang="en-IN" dirty="0">
              <a:latin typeface="Times New Roman" panose="02020603050405020304" pitchFamily="18" charset="0"/>
              <a:cs typeface="Times New Roman" panose="02020603050405020304" pitchFamily="18" charset="0"/>
            </a:endParaRPr>
          </a:p>
          <a:p>
            <a:pPr marL="514350" indent="-514350">
              <a:buAutoNum type="alphaUcPeriod"/>
            </a:pPr>
            <a:r>
              <a:rPr lang="en-IN" dirty="0" err="1">
                <a:latin typeface="Times New Roman" panose="02020603050405020304" pitchFamily="18" charset="0"/>
                <a:cs typeface="Times New Roman" panose="02020603050405020304" pitchFamily="18" charset="0"/>
              </a:rPr>
              <a:t>getfacl</a:t>
            </a:r>
            <a:endParaRPr lang="en-IN" dirty="0">
              <a:latin typeface="Times New Roman" panose="02020603050405020304" pitchFamily="18" charset="0"/>
              <a:cs typeface="Times New Roman" panose="02020603050405020304" pitchFamily="18" charset="0"/>
            </a:endParaRPr>
          </a:p>
          <a:p>
            <a:pPr marL="514350" indent="-514350">
              <a:buAutoNum type="alphaUcPeriod"/>
            </a:pPr>
            <a:r>
              <a:rPr lang="en-IN" dirty="0" err="1">
                <a:latin typeface="Times New Roman" panose="02020603050405020304" pitchFamily="18" charset="0"/>
                <a:cs typeface="Times New Roman" panose="02020603050405020304" pitchFamily="18" charset="0"/>
              </a:rPr>
              <a:t>setfacl</a:t>
            </a:r>
            <a:endParaRPr lang="en-IN" dirty="0">
              <a:latin typeface="Times New Roman" panose="02020603050405020304" pitchFamily="18" charset="0"/>
              <a:cs typeface="Times New Roman" panose="02020603050405020304" pitchFamily="18" charset="0"/>
            </a:endParaRPr>
          </a:p>
          <a:p>
            <a:pPr marL="514350" indent="-514350">
              <a:buAutoNum type="alphaUcPeriod"/>
            </a:pPr>
            <a:r>
              <a:rPr lang="en-IN" dirty="0">
                <a:latin typeface="Times New Roman" panose="02020603050405020304" pitchFamily="18" charset="0"/>
                <a:cs typeface="Times New Roman" panose="02020603050405020304" pitchFamily="18" charset="0"/>
              </a:rPr>
              <a:t>Both</a:t>
            </a:r>
          </a:p>
          <a:p>
            <a:pPr marL="514350" indent="-514350">
              <a:buAutoNum type="alphaUcPeriod"/>
            </a:pPr>
            <a:r>
              <a:rPr lang="en-IN" dirty="0">
                <a:latin typeface="Times New Roman" panose="02020603050405020304" pitchFamily="18" charset="0"/>
                <a:cs typeface="Times New Roman" panose="02020603050405020304" pitchFamily="18" charset="0"/>
              </a:rPr>
              <a:t>None </a:t>
            </a:r>
          </a:p>
        </p:txBody>
      </p:sp>
    </p:spTree>
    <p:extLst>
      <p:ext uri="{BB962C8B-B14F-4D97-AF65-F5344CB8AC3E}">
        <p14:creationId xmlns:p14="http://schemas.microsoft.com/office/powerpoint/2010/main" val="2659965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44AD-1BBE-94E2-0345-1BEC044AA995}"/>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setfacl</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F127EA0-8C0E-2B55-DA9B-9FA09AE5BD07}"/>
              </a:ext>
            </a:extLst>
          </p:cNvPr>
          <p:cNvPicPr>
            <a:picLocks noGrp="1" noChangeAspect="1"/>
          </p:cNvPicPr>
          <p:nvPr>
            <p:ph idx="1"/>
          </p:nvPr>
        </p:nvPicPr>
        <p:blipFill>
          <a:blip r:embed="rId2"/>
          <a:stretch>
            <a:fillRect/>
          </a:stretch>
        </p:blipFill>
        <p:spPr>
          <a:xfrm>
            <a:off x="161924" y="1600994"/>
            <a:ext cx="11191876" cy="3790156"/>
          </a:xfrm>
        </p:spPr>
      </p:pic>
      <p:pic>
        <p:nvPicPr>
          <p:cNvPr id="7" name="Picture 6">
            <a:extLst>
              <a:ext uri="{FF2B5EF4-FFF2-40B4-BE49-F238E27FC236}">
                <a16:creationId xmlns:a16="http://schemas.microsoft.com/office/drawing/2014/main" id="{BB8C5F45-EC2E-25D3-CAEF-51D19B848ED2}"/>
              </a:ext>
            </a:extLst>
          </p:cNvPr>
          <p:cNvPicPr>
            <a:picLocks noChangeAspect="1"/>
          </p:cNvPicPr>
          <p:nvPr/>
        </p:nvPicPr>
        <p:blipFill>
          <a:blip r:embed="rId3"/>
          <a:stretch>
            <a:fillRect/>
          </a:stretch>
        </p:blipFill>
        <p:spPr>
          <a:xfrm>
            <a:off x="161923" y="5391150"/>
            <a:ext cx="11191876" cy="838200"/>
          </a:xfrm>
          <a:prstGeom prst="rect">
            <a:avLst/>
          </a:prstGeom>
        </p:spPr>
      </p:pic>
    </p:spTree>
    <p:extLst>
      <p:ext uri="{BB962C8B-B14F-4D97-AF65-F5344CB8AC3E}">
        <p14:creationId xmlns:p14="http://schemas.microsoft.com/office/powerpoint/2010/main" val="24495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F44-CD37-4501-99AE-5C58E844414D}"/>
              </a:ext>
            </a:extLst>
          </p:cNvPr>
          <p:cNvSpPr>
            <a:spLocks noGrp="1"/>
          </p:cNvSpPr>
          <p:nvPr>
            <p:ph type="title"/>
          </p:nvPr>
        </p:nvSpPr>
        <p:spPr/>
        <p:txBody>
          <a:bodyPr/>
          <a:lstStyle/>
          <a:p>
            <a:pPr algn="ctr"/>
            <a:r>
              <a:rPr lang="en-US" b="1" i="0" dirty="0" err="1">
                <a:solidFill>
                  <a:srgbClr val="3A3A3A"/>
                </a:solidFill>
                <a:effectLst/>
                <a:latin typeface="Times New Roman" panose="02020603050405020304" pitchFamily="18" charset="0"/>
                <a:cs typeface="Times New Roman" panose="02020603050405020304" pitchFamily="18" charset="0"/>
              </a:rPr>
              <a:t>setfacl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D2E899-70D9-40C5-9287-860147A9F38D}"/>
              </a:ext>
            </a:extLst>
          </p:cNvPr>
          <p:cNvSpPr>
            <a:spLocks noGrp="1"/>
          </p:cNvSpPr>
          <p:nvPr>
            <p:ph idx="1"/>
          </p:nvPr>
        </p:nvSpPr>
        <p:spPr/>
        <p:txBody>
          <a:bodyPr>
            <a:normAutofit/>
          </a:bodyPr>
          <a:lstStyle/>
          <a:p>
            <a:r>
              <a:rPr lang="en-US" b="0" i="0" dirty="0">
                <a:effectLst/>
                <a:latin typeface="Times New Roman" panose="02020603050405020304" pitchFamily="18" charset="0"/>
                <a:cs typeface="Times New Roman" panose="02020603050405020304" pitchFamily="18" charset="0"/>
              </a:rPr>
              <a:t>To set the default ACLs for a specific file or directory, use the ‘</a:t>
            </a:r>
            <a:r>
              <a:rPr lang="en-US" b="1" i="0" dirty="0" err="1">
                <a:effectLst/>
                <a:latin typeface="Times New Roman" panose="02020603050405020304" pitchFamily="18" charset="0"/>
                <a:cs typeface="Times New Roman" panose="02020603050405020304" pitchFamily="18" charset="0"/>
              </a:rPr>
              <a:t>setfacl</a:t>
            </a:r>
            <a:r>
              <a:rPr lang="en-US" b="0" i="0" dirty="0">
                <a:effectLst/>
                <a:latin typeface="Times New Roman" panose="02020603050405020304" pitchFamily="18" charset="0"/>
                <a:cs typeface="Times New Roman" panose="02020603050405020304" pitchFamily="18" charset="0"/>
              </a:rPr>
              <a:t>‘ command.</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setfacl</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–m</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&lt;for whom you need to set permissions u/g/o&gt; : &lt;name of user /group)&gt; : &lt;permissions&gt;  &lt;file/directory name&gt;</a:t>
            </a:r>
          </a:p>
          <a:p>
            <a:pPr marL="0" indent="0">
              <a:buNone/>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buNone/>
            </a:pP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setfacl</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-m </a:t>
            </a:r>
            <a:r>
              <a:rPr lang="en-US" altLang="en-US" dirty="0">
                <a:latin typeface="Times New Roman" panose="02020603050405020304" pitchFamily="18" charset="0"/>
                <a:cs typeface="Times New Roman" panose="02020603050405020304" pitchFamily="18" charset="0"/>
              </a:rPr>
              <a:t>u</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:user1:rwx /LPU </a:t>
            </a:r>
          </a:p>
          <a:p>
            <a:endParaRPr 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88C20117-8E5C-48F3-9E6D-3BC6F5A28BEF}"/>
              </a:ext>
            </a:extLst>
          </p:cNvPr>
          <p:cNvSpPr>
            <a:spLocks noChangeArrowheads="1"/>
          </p:cNvSpPr>
          <p:nvPr/>
        </p:nvSpPr>
        <p:spPr bwMode="auto">
          <a:xfrm>
            <a:off x="0" y="-102199"/>
            <a:ext cx="65" cy="661598"/>
          </a:xfrm>
          <a:prstGeom prst="rect">
            <a:avLst/>
          </a:prstGeom>
          <a:solidFill>
            <a:srgbClr val="2125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32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0200-8DE7-4B9B-B01E-238BBB06096E}"/>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setfacl</a:t>
            </a:r>
            <a:r>
              <a:rPr lang="en-IN" dirty="0">
                <a:latin typeface="Times New Roman" panose="02020603050405020304" pitchFamily="18" charset="0"/>
                <a:cs typeface="Times New Roman" panose="02020603050405020304" pitchFamily="18" charset="0"/>
              </a:rPr>
              <a:t> Command Options</a:t>
            </a:r>
          </a:p>
        </p:txBody>
      </p:sp>
      <p:sp>
        <p:nvSpPr>
          <p:cNvPr id="3" name="Content Placeholder 2">
            <a:extLst>
              <a:ext uri="{FF2B5EF4-FFF2-40B4-BE49-F238E27FC236}">
                <a16:creationId xmlns:a16="http://schemas.microsoft.com/office/drawing/2014/main" id="{655E8649-8331-4BDC-8C68-88602F186B5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a:t>
            </a:r>
            <a:r>
              <a:rPr lang="en-US" i="1" dirty="0" err="1">
                <a:latin typeface="Times New Roman" panose="02020603050405020304" pitchFamily="18" charset="0"/>
                <a:cs typeface="Times New Roman" panose="02020603050405020304" pitchFamily="18" charset="0"/>
              </a:rPr>
              <a:t>setfacl</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 provides several switches to use depending on what we want to achieve. </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Switch 	Description</a:t>
            </a:r>
          </a:p>
          <a:p>
            <a:r>
              <a:rPr lang="en-US" dirty="0">
                <a:latin typeface="Times New Roman" panose="02020603050405020304" pitchFamily="18" charset="0"/>
                <a:cs typeface="Times New Roman" panose="02020603050405020304" pitchFamily="18" charset="0"/>
              </a:rPr>
              <a:t>-d 		Applies to the default ACLs.</a:t>
            </a:r>
          </a:p>
          <a:p>
            <a:r>
              <a:rPr lang="en-IN" dirty="0">
                <a:latin typeface="Times New Roman" panose="02020603050405020304" pitchFamily="18" charset="0"/>
                <a:cs typeface="Times New Roman" panose="02020603050405020304" pitchFamily="18" charset="0"/>
              </a:rPr>
              <a:t>-k 		Removes all default ACL settings.</a:t>
            </a:r>
          </a:p>
          <a:p>
            <a:r>
              <a:rPr lang="en-US" dirty="0">
                <a:latin typeface="Times New Roman" panose="02020603050405020304" pitchFamily="18" charset="0"/>
                <a:cs typeface="Times New Roman" panose="02020603050405020304" pitchFamily="18" charset="0"/>
              </a:rPr>
              <a:t>-m 		Manage, sets or modifies ACL settings.</a:t>
            </a:r>
          </a:p>
          <a:p>
            <a:r>
              <a:rPr lang="en-US" dirty="0">
                <a:latin typeface="Times New Roman" panose="02020603050405020304" pitchFamily="18" charset="0"/>
                <a:cs typeface="Times New Roman" panose="02020603050405020304" pitchFamily="18" charset="0"/>
              </a:rPr>
              <a:t>-R 		Applies recursively to all files and sub-directories.</a:t>
            </a:r>
          </a:p>
          <a:p>
            <a:r>
              <a:rPr lang="en-US" dirty="0">
                <a:latin typeface="Times New Roman" panose="02020603050405020304" pitchFamily="18" charset="0"/>
                <a:cs typeface="Times New Roman" panose="02020603050405020304" pitchFamily="18" charset="0"/>
              </a:rPr>
              <a:t>-x 		Removes an ACL setting.</a:t>
            </a:r>
          </a:p>
        </p:txBody>
      </p:sp>
    </p:spTree>
    <p:extLst>
      <p:ext uri="{BB962C8B-B14F-4D97-AF65-F5344CB8AC3E}">
        <p14:creationId xmlns:p14="http://schemas.microsoft.com/office/powerpoint/2010/main" val="25121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0200-8DE7-4B9B-B01E-238BBB06096E}"/>
              </a:ext>
            </a:extLst>
          </p:cNvPr>
          <p:cNvSpPr>
            <a:spLocks noGrp="1"/>
          </p:cNvSpPr>
          <p:nvPr>
            <p:ph type="title"/>
          </p:nvPr>
        </p:nvSpPr>
        <p:spPr>
          <a:xfrm>
            <a:off x="838200" y="365125"/>
            <a:ext cx="9829800" cy="771217"/>
          </a:xfrm>
        </p:spPr>
        <p:txBody>
          <a:bodyPr/>
          <a:lstStyle/>
          <a:p>
            <a:pPr algn="ctr"/>
            <a:r>
              <a:rPr lang="en-IN" dirty="0" err="1">
                <a:latin typeface="Times New Roman" panose="02020603050405020304" pitchFamily="18" charset="0"/>
                <a:cs typeface="Times New Roman" panose="02020603050405020304" pitchFamily="18" charset="0"/>
              </a:rPr>
              <a:t>setfacl</a:t>
            </a:r>
            <a:r>
              <a:rPr lang="en-IN" dirty="0">
                <a:latin typeface="Times New Roman" panose="02020603050405020304" pitchFamily="18" charset="0"/>
                <a:cs typeface="Times New Roman" panose="02020603050405020304" pitchFamily="18" charset="0"/>
              </a:rPr>
              <a:t> Command Options</a:t>
            </a:r>
          </a:p>
        </p:txBody>
      </p:sp>
      <p:sp>
        <p:nvSpPr>
          <p:cNvPr id="3" name="Content Placeholder 2">
            <a:extLst>
              <a:ext uri="{FF2B5EF4-FFF2-40B4-BE49-F238E27FC236}">
                <a16:creationId xmlns:a16="http://schemas.microsoft.com/office/drawing/2014/main" id="{655E8649-8331-4BDC-8C68-88602F186B50}"/>
              </a:ext>
            </a:extLst>
          </p:cNvPr>
          <p:cNvSpPr>
            <a:spLocks noGrp="1"/>
          </p:cNvSpPr>
          <p:nvPr>
            <p:ph idx="1"/>
          </p:nvPr>
        </p:nvSpPr>
        <p:spPr>
          <a:xfrm>
            <a:off x="838200" y="1239698"/>
            <a:ext cx="10515600" cy="496579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List of commands for setting up ACL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To add permission for user</a:t>
            </a:r>
          </a:p>
          <a:p>
            <a:pPr marL="0" indent="0">
              <a:buNone/>
            </a:pP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-m "u:user:permissions" /path/to/file</a:t>
            </a:r>
          </a:p>
          <a:p>
            <a:pPr marL="0" indent="0">
              <a:buNone/>
            </a:pPr>
            <a:r>
              <a:rPr lang="en-US" sz="2400" b="1" dirty="0">
                <a:latin typeface="Times New Roman" panose="02020603050405020304" pitchFamily="18" charset="0"/>
                <a:cs typeface="Times New Roman" panose="02020603050405020304" pitchFamily="18" charset="0"/>
              </a:rPr>
              <a:t>For example :   </a:t>
            </a:r>
            <a:r>
              <a:rPr lang="en-US" sz="2400" b="1" dirty="0" err="1">
                <a:latin typeface="Times New Roman" panose="02020603050405020304" pitchFamily="18" charset="0"/>
                <a:cs typeface="Times New Roman" panose="02020603050405020304" pitchFamily="18" charset="0"/>
              </a:rPr>
              <a:t>setfacl</a:t>
            </a:r>
            <a:r>
              <a:rPr lang="en-US" sz="2400" b="1" dirty="0">
                <a:latin typeface="Times New Roman" panose="02020603050405020304" pitchFamily="18" charset="0"/>
                <a:cs typeface="Times New Roman" panose="02020603050405020304" pitchFamily="18" charset="0"/>
              </a:rPr>
              <a:t> -m u:navjot:rwx test/file.txt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To add permissions for a group</a:t>
            </a:r>
          </a:p>
          <a:p>
            <a:pPr marL="0" indent="0">
              <a:buNone/>
            </a:pP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-m "g:group:permissions" /path/to/file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61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0200-8DE7-4B9B-B01E-238BBB06096E}"/>
              </a:ext>
            </a:extLst>
          </p:cNvPr>
          <p:cNvSpPr>
            <a:spLocks noGrp="1"/>
          </p:cNvSpPr>
          <p:nvPr>
            <p:ph type="title"/>
          </p:nvPr>
        </p:nvSpPr>
        <p:spPr>
          <a:xfrm>
            <a:off x="838200" y="365125"/>
            <a:ext cx="6565777" cy="771217"/>
          </a:xfrm>
        </p:spPr>
        <p:txBody>
          <a:bodyPr/>
          <a:lstStyle/>
          <a:p>
            <a:r>
              <a:rPr lang="en-IN" dirty="0" err="1">
                <a:latin typeface="Times New Roman" panose="02020603050405020304" pitchFamily="18" charset="0"/>
                <a:cs typeface="Times New Roman" panose="02020603050405020304" pitchFamily="18" charset="0"/>
              </a:rPr>
              <a:t>setfacl</a:t>
            </a:r>
            <a:r>
              <a:rPr lang="en-IN" dirty="0">
                <a:latin typeface="Times New Roman" panose="02020603050405020304" pitchFamily="18" charset="0"/>
                <a:cs typeface="Times New Roman" panose="02020603050405020304" pitchFamily="18" charset="0"/>
              </a:rPr>
              <a:t> Command Options</a:t>
            </a:r>
          </a:p>
        </p:txBody>
      </p:sp>
      <p:sp>
        <p:nvSpPr>
          <p:cNvPr id="3" name="Content Placeholder 2">
            <a:extLst>
              <a:ext uri="{FF2B5EF4-FFF2-40B4-BE49-F238E27FC236}">
                <a16:creationId xmlns:a16="http://schemas.microsoft.com/office/drawing/2014/main" id="{655E8649-8331-4BDC-8C68-88602F186B50}"/>
              </a:ext>
            </a:extLst>
          </p:cNvPr>
          <p:cNvSpPr>
            <a:spLocks noGrp="1"/>
          </p:cNvSpPr>
          <p:nvPr>
            <p:ph idx="1"/>
          </p:nvPr>
        </p:nvSpPr>
        <p:spPr>
          <a:xfrm>
            <a:off x="838200" y="1239698"/>
            <a:ext cx="10515600" cy="496579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3) To allow all files or directories to inherit ACL entries from the directory it is within</a:t>
            </a:r>
          </a:p>
          <a:p>
            <a:pPr marL="0" indent="0">
              <a:buNone/>
            </a:pP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-dm "entry" /path/to/</a:t>
            </a:r>
            <a:r>
              <a:rPr lang="en-US" sz="2400" dirty="0" err="1">
                <a:latin typeface="Times New Roman" panose="02020603050405020304" pitchFamily="18" charset="0"/>
                <a:cs typeface="Times New Roman" panose="02020603050405020304" pitchFamily="18" charset="0"/>
              </a:rPr>
              <a:t>dir</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Example :          </a:t>
            </a:r>
            <a:r>
              <a:rPr lang="en-US" sz="2400" b="1" dirty="0" err="1">
                <a:latin typeface="Times New Roman" panose="02020603050405020304" pitchFamily="18" charset="0"/>
                <a:cs typeface="Times New Roman" panose="02020603050405020304" pitchFamily="18" charset="0"/>
              </a:rPr>
              <a:t>setfacl</a:t>
            </a:r>
            <a:r>
              <a:rPr lang="en-US" sz="2400" b="1" dirty="0">
                <a:latin typeface="Times New Roman" panose="02020603050405020304" pitchFamily="18" charset="0"/>
                <a:cs typeface="Times New Roman" panose="02020603050405020304" pitchFamily="18" charset="0"/>
              </a:rPr>
              <a:t> -m u:navjot:r-x test/file.txt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To remove a specific entry</a:t>
            </a:r>
          </a:p>
          <a:p>
            <a:pPr marL="0" indent="0">
              <a:buNone/>
            </a:pP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-x "entry" /path/to/file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5) To remove all entries</a:t>
            </a:r>
          </a:p>
          <a:p>
            <a:pPr marL="0" indent="0">
              <a:buNone/>
            </a:pP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-b path/to/file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533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p:txBody>
          <a:bodyPr>
            <a:normAutofit/>
          </a:bodyPr>
          <a:lstStyle/>
          <a:p>
            <a:pPr algn="ctr"/>
            <a:r>
              <a:rPr lang="en-US" sz="3200" i="0" dirty="0">
                <a:effectLst/>
                <a:latin typeface="Times New Roman" panose="02020603050405020304" pitchFamily="18" charset="0"/>
                <a:cs typeface="Times New Roman" panose="02020603050405020304" pitchFamily="18" charset="0"/>
              </a:rPr>
              <a:t>Remove ACLs</a:t>
            </a:r>
            <a:br>
              <a:rPr lang="en-US" sz="3200" i="0" dirty="0">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p:txBody>
          <a:bodyPr>
            <a:normAutofit/>
          </a:bodyPr>
          <a:lstStyle/>
          <a:p>
            <a:pPr algn="l"/>
            <a:r>
              <a:rPr lang="en-US" b="0" i="0" dirty="0">
                <a:effectLst/>
                <a:latin typeface="Times New Roman" panose="02020603050405020304" pitchFamily="18" charset="0"/>
                <a:cs typeface="Times New Roman" panose="02020603050405020304" pitchFamily="18" charset="0"/>
              </a:rPr>
              <a:t>For removing ACL from any file/directory, we use </a:t>
            </a:r>
            <a:r>
              <a:rPr lang="en-US" b="1" i="0" dirty="0">
                <a:effectLst/>
                <a:latin typeface="Times New Roman" panose="02020603050405020304" pitchFamily="18" charset="0"/>
                <a:cs typeface="Times New Roman" panose="02020603050405020304" pitchFamily="18" charset="0"/>
              </a:rPr>
              <a:t>x</a:t>
            </a:r>
            <a:r>
              <a:rPr lang="en-US" b="0" i="0" dirty="0">
                <a:effectLst/>
                <a:latin typeface="Times New Roman" panose="02020603050405020304" pitchFamily="18" charset="0"/>
                <a:cs typeface="Times New Roman" panose="02020603050405020304" pitchFamily="18" charset="0"/>
              </a:rPr>
              <a:t> and</a:t>
            </a:r>
            <a:r>
              <a:rPr lang="en-US" b="1" i="0" dirty="0">
                <a:effectLst/>
                <a:latin typeface="Times New Roman" panose="02020603050405020304" pitchFamily="18" charset="0"/>
                <a:cs typeface="Times New Roman" panose="02020603050405020304" pitchFamily="18" charset="0"/>
              </a:rPr>
              <a:t> b</a:t>
            </a:r>
            <a:r>
              <a:rPr lang="en-US" b="0" i="0" dirty="0">
                <a:effectLst/>
                <a:latin typeface="Times New Roman" panose="02020603050405020304" pitchFamily="18" charset="0"/>
                <a:cs typeface="Times New Roman" panose="02020603050405020304" pitchFamily="18" charset="0"/>
              </a:rPr>
              <a:t> options as shown:</a:t>
            </a:r>
          </a:p>
          <a:p>
            <a:pPr algn="l"/>
            <a:endParaRPr lang="en-US" dirty="0">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setfacl</a:t>
            </a:r>
            <a:r>
              <a:rPr lang="en-US" b="0" i="0" dirty="0">
                <a:effectLst/>
                <a:latin typeface="Times New Roman" panose="02020603050405020304" pitchFamily="18" charset="0"/>
                <a:cs typeface="Times New Roman" panose="02020603050405020304" pitchFamily="18" charset="0"/>
              </a:rPr>
              <a:t> -x ACL file/directory  	# remove only specified ACL from file/directory.</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setfacl</a:t>
            </a:r>
            <a:r>
              <a:rPr lang="en-US" b="0" i="0" dirty="0">
                <a:effectLst/>
                <a:latin typeface="Times New Roman" panose="02020603050405020304" pitchFamily="18" charset="0"/>
                <a:cs typeface="Times New Roman" panose="02020603050405020304" pitchFamily="18" charset="0"/>
              </a:rPr>
              <a:t> -b  file/directory   		#removing all ACL from file/</a:t>
            </a:r>
            <a:r>
              <a:rPr lang="en-US" b="0" i="0" dirty="0" err="1">
                <a:effectLst/>
                <a:latin typeface="Times New Roman" panose="02020603050405020304" pitchFamily="18" charset="0"/>
                <a:cs typeface="Times New Roman" panose="02020603050405020304" pitchFamily="18" charset="0"/>
              </a:rPr>
              <a:t>direcoty</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036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FE89-4E9A-4DCD-93A6-7F6320BDFD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Role of the mask Value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33512F-8A16-4386-B262-254E3FEAAD4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value of mask determines the maximum allowable permissions placed for a specific user or group on a file or </a:t>
            </a:r>
            <a:r>
              <a:rPr lang="en-IN" dirty="0">
                <a:latin typeface="Times New Roman" panose="02020603050405020304" pitchFamily="18" charset="0"/>
                <a:cs typeface="Times New Roman" panose="02020603050405020304" pitchFamily="18" charset="0"/>
              </a:rPr>
              <a:t>directory.</a:t>
            </a:r>
          </a:p>
          <a:p>
            <a:r>
              <a:rPr lang="en-US" i="1" dirty="0">
                <a:solidFill>
                  <a:srgbClr val="FF0000"/>
                </a:solidFill>
                <a:latin typeface="Times New Roman" panose="02020603050405020304" pitchFamily="18" charset="0"/>
                <a:cs typeface="Times New Roman" panose="02020603050405020304" pitchFamily="18" charset="0"/>
              </a:rPr>
              <a:t>If it is set to </a:t>
            </a:r>
            <a:r>
              <a:rPr lang="en-US" i="1" dirty="0" err="1">
                <a:solidFill>
                  <a:srgbClr val="FF0000"/>
                </a:solidFill>
                <a:latin typeface="Times New Roman" panose="02020603050405020304" pitchFamily="18" charset="0"/>
                <a:cs typeface="Times New Roman" panose="02020603050405020304" pitchFamily="18" charset="0"/>
              </a:rPr>
              <a:t>rw</a:t>
            </a:r>
            <a:r>
              <a:rPr lang="en-US" i="1" dirty="0">
                <a:solidFill>
                  <a:srgbClr val="FF0000"/>
                </a:solidFill>
                <a:latin typeface="Times New Roman" panose="02020603050405020304" pitchFamily="18" charset="0"/>
                <a:cs typeface="Times New Roman" panose="02020603050405020304" pitchFamily="18" charset="0"/>
              </a:rPr>
              <a:t>, for instance, no specific user or group will exceed those permissions.</a:t>
            </a:r>
          </a:p>
          <a:p>
            <a:r>
              <a:rPr lang="en-US" dirty="0">
                <a:latin typeface="Times New Roman" panose="02020603050405020304" pitchFamily="18" charset="0"/>
                <a:cs typeface="Times New Roman" panose="02020603050405020304" pitchFamily="18" charset="0"/>
              </a:rPr>
              <a:t>Each time ACLs are modified for a file or directory, the mask is recalculated automatically and applied unless we supply our own desired mask value with the command.</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84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308F4-8444-4DC3-AEF4-7993C9657CC6}"/>
              </a:ext>
            </a:extLst>
          </p:cNvPr>
          <p:cNvSpPr>
            <a:spLocks noGrp="1"/>
          </p:cNvSpPr>
          <p:nvPr>
            <p:ph idx="1"/>
          </p:nvPr>
        </p:nvSpPr>
        <p:spPr>
          <a:xfrm>
            <a:off x="838200" y="794327"/>
            <a:ext cx="10515600" cy="5382636"/>
          </a:xfrm>
        </p:spPr>
        <p:txBody>
          <a:bodyPr>
            <a:normAutofit/>
          </a:bodyPr>
          <a:lstStyle/>
          <a:p>
            <a:pPr marL="0" indent="0">
              <a:buNone/>
            </a:pPr>
            <a:r>
              <a:rPr lang="pt-BR" dirty="0">
                <a:latin typeface="Times New Roman" panose="02020603050405020304" pitchFamily="18" charset="0"/>
                <a:cs typeface="Times New Roman" panose="02020603050405020304" pitchFamily="18" charset="0"/>
              </a:rPr>
              <a:t># </a:t>
            </a:r>
            <a:r>
              <a:rPr lang="pt-BR" b="1" dirty="0">
                <a:latin typeface="Times New Roman" panose="02020603050405020304" pitchFamily="18" charset="0"/>
                <a:cs typeface="Times New Roman" panose="02020603050405020304" pitchFamily="18" charset="0"/>
              </a:rPr>
              <a:t>setfacl –m u:user1:rw file1</a:t>
            </a:r>
          </a:p>
          <a:p>
            <a:pPr marL="0" indent="0">
              <a:buNone/>
            </a:pP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getfacl</a:t>
            </a:r>
            <a:r>
              <a:rPr lang="en-IN" b="1" dirty="0">
                <a:latin typeface="Times New Roman" panose="02020603050405020304" pitchFamily="18" charset="0"/>
                <a:cs typeface="Times New Roman" panose="02020603050405020304" pitchFamily="18" charset="0"/>
              </a:rPr>
              <a:t> –c file1     // </a:t>
            </a:r>
            <a:r>
              <a:rPr lang="en-IN" dirty="0">
                <a:solidFill>
                  <a:srgbClr val="FF0000"/>
                </a:solidFill>
                <a:latin typeface="Times New Roman" panose="02020603050405020304" pitchFamily="18" charset="0"/>
                <a:cs typeface="Times New Roman" panose="02020603050405020304" pitchFamily="18" charset="0"/>
              </a:rPr>
              <a:t>instruct the command not to display the header 				      information.</a:t>
            </a:r>
          </a:p>
          <a:p>
            <a:pPr marL="0" indent="0">
              <a:buNone/>
            </a:pPr>
            <a:r>
              <a:rPr lang="en-IN" dirty="0">
                <a:latin typeface="Times New Roman" panose="02020603050405020304" pitchFamily="18" charset="0"/>
                <a:cs typeface="Times New Roman" panose="02020603050405020304" pitchFamily="18" charset="0"/>
              </a:rPr>
              <a:t>user::</a:t>
            </a:r>
            <a:r>
              <a:rPr lang="en-IN" dirty="0" err="1">
                <a:latin typeface="Times New Roman" panose="02020603050405020304" pitchFamily="18" charset="0"/>
                <a:cs typeface="Times New Roman" panose="02020603050405020304" pitchFamily="18" charset="0"/>
              </a:rPr>
              <a:t>rw</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user:user1:rw- 			#</a:t>
            </a:r>
            <a:r>
              <a:rPr lang="en-IN" dirty="0" err="1">
                <a:latin typeface="Times New Roman" panose="02020603050405020304" pitchFamily="18" charset="0"/>
                <a:cs typeface="Times New Roman" panose="02020603050405020304" pitchFamily="18" charset="0"/>
              </a:rPr>
              <a:t>effective:r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group::r--</a:t>
            </a:r>
          </a:p>
          <a:p>
            <a:pPr marL="0" indent="0">
              <a:buNone/>
            </a:pPr>
            <a:r>
              <a:rPr lang="en-IN" dirty="0">
                <a:latin typeface="Times New Roman" panose="02020603050405020304" pitchFamily="18" charset="0"/>
                <a:cs typeface="Times New Roman" panose="02020603050405020304" pitchFamily="18" charset="0"/>
              </a:rPr>
              <a:t>mask::r--</a:t>
            </a:r>
          </a:p>
          <a:p>
            <a:pPr marL="0" indent="0">
              <a:buNone/>
            </a:pPr>
            <a:r>
              <a:rPr lang="en-IN" dirty="0">
                <a:latin typeface="Times New Roman" panose="02020603050405020304" pitchFamily="18" charset="0"/>
                <a:cs typeface="Times New Roman" panose="02020603050405020304" pitchFamily="18" charset="0"/>
              </a:rPr>
              <a:t>other::--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71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F7C0-1C9D-9018-C963-954192B988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Linux File Ownership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BC0B10-038E-0CBD-AEEF-1F240EECBE4B}"/>
              </a:ext>
            </a:extLst>
          </p:cNvPr>
          <p:cNvSpPr>
            <a:spLocks noGrp="1"/>
          </p:cNvSpPr>
          <p:nvPr>
            <p:ph idx="1"/>
          </p:nvPr>
        </p:nvSpPr>
        <p:spPr>
          <a:xfrm>
            <a:off x="838200" y="1495425"/>
            <a:ext cx="10515600" cy="4681538"/>
          </a:xfrm>
        </p:spPr>
        <p:txBody>
          <a:bodyPr>
            <a:normAutofit/>
          </a:bodyPr>
          <a:lstStyle/>
          <a:p>
            <a:r>
              <a:rPr lang="en-US" dirty="0" err="1">
                <a:latin typeface="Times New Roman" panose="02020603050405020304" pitchFamily="18" charset="0"/>
                <a:cs typeface="Times New Roman" panose="02020603050405020304" pitchFamily="18" charset="0"/>
              </a:rPr>
              <a:t>Chmod</a:t>
            </a:r>
            <a:r>
              <a:rPr lang="en-US" dirty="0">
                <a:latin typeface="Times New Roman" panose="02020603050405020304" pitchFamily="18" charset="0"/>
                <a:cs typeface="Times New Roman" panose="02020603050405020304" pitchFamily="18" charset="0"/>
              </a:rPr>
              <a:t> : 1-ownership 2-group permission 3- others user permission</a:t>
            </a:r>
          </a:p>
          <a:p>
            <a:pPr lvl="2"/>
            <a:r>
              <a:rPr lang="en-IN" sz="2600" dirty="0">
                <a:latin typeface="Times New Roman" panose="02020603050405020304" pitchFamily="18" charset="0"/>
                <a:cs typeface="Times New Roman" panose="02020603050405020304" pitchFamily="18" charset="0"/>
              </a:rPr>
              <a:t>-</a:t>
            </a:r>
            <a:r>
              <a:rPr lang="en-IN" sz="2600" dirty="0" err="1">
                <a:highlight>
                  <a:srgbClr val="FFFF00"/>
                </a:highlight>
                <a:latin typeface="Times New Roman" panose="02020603050405020304" pitchFamily="18" charset="0"/>
                <a:cs typeface="Times New Roman" panose="02020603050405020304" pitchFamily="18" charset="0"/>
              </a:rPr>
              <a:t>rwx</a:t>
            </a:r>
            <a:r>
              <a:rPr lang="en-IN" sz="2600" dirty="0" err="1">
                <a:highlight>
                  <a:srgbClr val="00FFFF"/>
                </a:highlight>
                <a:latin typeface="Times New Roman" panose="02020603050405020304" pitchFamily="18" charset="0"/>
                <a:cs typeface="Times New Roman" panose="02020603050405020304" pitchFamily="18" charset="0"/>
              </a:rPr>
              <a:t>rw</a:t>
            </a:r>
            <a:r>
              <a:rPr lang="en-IN" sz="2600" dirty="0">
                <a:highlight>
                  <a:srgbClr val="00FFFF"/>
                </a:highlight>
                <a:latin typeface="Times New Roman" panose="02020603050405020304" pitchFamily="18" charset="0"/>
                <a:cs typeface="Times New Roman" panose="02020603050405020304" pitchFamily="18" charset="0"/>
              </a:rPr>
              <a:t>-</a:t>
            </a:r>
            <a:r>
              <a:rPr lang="en-IN" sz="2600" dirty="0">
                <a:highlight>
                  <a:srgbClr val="FF0000"/>
                </a:highlight>
                <a:latin typeface="Times New Roman" panose="02020603050405020304" pitchFamily="18" charset="0"/>
                <a:cs typeface="Times New Roman" panose="02020603050405020304" pitchFamily="18" charset="0"/>
              </a:rPr>
              <a:t>r--   </a:t>
            </a:r>
          </a:p>
          <a:p>
            <a:pPr lvl="2"/>
            <a:r>
              <a:rPr lang="en-IN" sz="2600" dirty="0" err="1">
                <a:highlight>
                  <a:srgbClr val="00FFFF"/>
                </a:highlight>
                <a:latin typeface="Times New Roman" panose="02020603050405020304" pitchFamily="18" charset="0"/>
                <a:cs typeface="Times New Roman" panose="02020603050405020304" pitchFamily="18" charset="0"/>
              </a:rPr>
              <a:t>d</a:t>
            </a:r>
            <a:r>
              <a:rPr lang="en-IN" sz="2600" dirty="0" err="1">
                <a:highlight>
                  <a:srgbClr val="FFFF00"/>
                </a:highlight>
                <a:latin typeface="Times New Roman" panose="02020603050405020304" pitchFamily="18" charset="0"/>
                <a:cs typeface="Times New Roman" panose="02020603050405020304" pitchFamily="18" charset="0"/>
              </a:rPr>
              <a:t>rwx</a:t>
            </a:r>
            <a:r>
              <a:rPr lang="en-IN" sz="2600" dirty="0" err="1">
                <a:highlight>
                  <a:srgbClr val="00FFFF"/>
                </a:highlight>
                <a:latin typeface="Times New Roman" panose="02020603050405020304" pitchFamily="18" charset="0"/>
                <a:cs typeface="Times New Roman" panose="02020603050405020304" pitchFamily="18" charset="0"/>
              </a:rPr>
              <a:t>rw</a:t>
            </a:r>
            <a:r>
              <a:rPr lang="en-IN" sz="2600" dirty="0">
                <a:highlight>
                  <a:srgbClr val="00FFFF"/>
                </a:highlight>
                <a:latin typeface="Times New Roman" panose="02020603050405020304" pitchFamily="18" charset="0"/>
                <a:cs typeface="Times New Roman" panose="02020603050405020304" pitchFamily="18" charset="0"/>
              </a:rPr>
              <a:t>-</a:t>
            </a:r>
            <a:r>
              <a:rPr lang="en-IN" sz="2600" dirty="0">
                <a:highlight>
                  <a:srgbClr val="FF0000"/>
                </a:highlight>
                <a:latin typeface="Times New Roman" panose="02020603050405020304" pitchFamily="18" charset="0"/>
                <a:cs typeface="Times New Roman" panose="02020603050405020304" pitchFamily="18" charset="0"/>
              </a:rPr>
              <a:t>r--   </a:t>
            </a:r>
          </a:p>
          <a:p>
            <a:pPr lvl="2"/>
            <a:r>
              <a:rPr lang="en-IN" sz="2600" dirty="0" err="1">
                <a:latin typeface="Times New Roman" panose="02020603050405020304" pitchFamily="18" charset="0"/>
                <a:cs typeface="Times New Roman" panose="02020603050405020304" pitchFamily="18" charset="0"/>
              </a:rPr>
              <a:t>Chmod</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a+x</a:t>
            </a:r>
            <a:r>
              <a:rPr lang="en-IN" sz="2600" dirty="0">
                <a:latin typeface="Times New Roman" panose="02020603050405020304" pitchFamily="18" charset="0"/>
                <a:cs typeface="Times New Roman" panose="02020603050405020304" pitchFamily="18" charset="0"/>
              </a:rPr>
              <a:t> filename</a:t>
            </a:r>
          </a:p>
          <a:p>
            <a:pPr lvl="2"/>
            <a:r>
              <a:rPr lang="en-IN" sz="2600" dirty="0" err="1">
                <a:latin typeface="Times New Roman" panose="02020603050405020304" pitchFamily="18" charset="0"/>
                <a:cs typeface="Times New Roman" panose="02020603050405020304" pitchFamily="18" charset="0"/>
              </a:rPr>
              <a:t>Chmod</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u+x</a:t>
            </a:r>
            <a:r>
              <a:rPr lang="en-IN" sz="2600" dirty="0">
                <a:latin typeface="Times New Roman" panose="02020603050405020304" pitchFamily="18" charset="0"/>
                <a:cs typeface="Times New Roman" panose="02020603050405020304" pitchFamily="18" charset="0"/>
              </a:rPr>
              <a:t> filename</a:t>
            </a:r>
          </a:p>
          <a:p>
            <a:pPr lvl="2"/>
            <a:r>
              <a:rPr lang="en-IN" sz="2600" dirty="0" err="1">
                <a:latin typeface="Times New Roman" panose="02020603050405020304" pitchFamily="18" charset="0"/>
                <a:cs typeface="Times New Roman" panose="02020603050405020304" pitchFamily="18" charset="0"/>
              </a:rPr>
              <a:t>Chmod</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u+r</a:t>
            </a:r>
            <a:r>
              <a:rPr lang="en-IN" sz="2600" dirty="0">
                <a:latin typeface="Times New Roman" panose="02020603050405020304" pitchFamily="18" charset="0"/>
                <a:cs typeface="Times New Roman" panose="02020603050405020304" pitchFamily="18" charset="0"/>
              </a:rPr>
              <a:t> filename</a:t>
            </a:r>
          </a:p>
          <a:p>
            <a:pPr lvl="2"/>
            <a:r>
              <a:rPr lang="en-IN" sz="2600" dirty="0" err="1">
                <a:latin typeface="Times New Roman" panose="02020603050405020304" pitchFamily="18" charset="0"/>
                <a:cs typeface="Times New Roman" panose="02020603050405020304" pitchFamily="18" charset="0"/>
              </a:rPr>
              <a:t>Chmod</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g+r</a:t>
            </a:r>
            <a:r>
              <a:rPr lang="en-IN" sz="2600" dirty="0">
                <a:latin typeface="Times New Roman" panose="02020603050405020304" pitchFamily="18" charset="0"/>
                <a:cs typeface="Times New Roman" panose="02020603050405020304" pitchFamily="18" charset="0"/>
              </a:rPr>
              <a:t> filename</a:t>
            </a:r>
          </a:p>
          <a:p>
            <a:pPr lvl="2"/>
            <a:r>
              <a:rPr lang="en-IN" sz="2600" dirty="0">
                <a:latin typeface="Times New Roman" panose="02020603050405020304" pitchFamily="18" charset="0"/>
                <a:cs typeface="Times New Roman" panose="02020603050405020304" pitchFamily="18" charset="0"/>
              </a:rPr>
              <a:t>4-read</a:t>
            </a:r>
          </a:p>
          <a:p>
            <a:pPr lvl="2"/>
            <a:r>
              <a:rPr lang="en-IN" sz="2600" dirty="0">
                <a:latin typeface="Times New Roman" panose="02020603050405020304" pitchFamily="18" charset="0"/>
                <a:cs typeface="Times New Roman" panose="02020603050405020304" pitchFamily="18" charset="0"/>
              </a:rPr>
              <a:t>2-write</a:t>
            </a:r>
          </a:p>
          <a:p>
            <a:pPr lvl="2"/>
            <a:r>
              <a:rPr lang="en-IN" sz="2600" dirty="0">
                <a:latin typeface="Times New Roman" panose="02020603050405020304" pitchFamily="18" charset="0"/>
                <a:cs typeface="Times New Roman" panose="02020603050405020304" pitchFamily="18" charset="0"/>
              </a:rPr>
              <a:t>1-execute</a:t>
            </a:r>
          </a:p>
        </p:txBody>
      </p:sp>
    </p:spTree>
    <p:extLst>
      <p:ext uri="{BB962C8B-B14F-4D97-AF65-F5344CB8AC3E}">
        <p14:creationId xmlns:p14="http://schemas.microsoft.com/office/powerpoint/2010/main" val="2633016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p:txBody>
          <a:bodyPr/>
          <a:lstStyle/>
          <a:p>
            <a:pPr algn="ctr"/>
            <a:r>
              <a:rPr lang="en-IN" sz="4400">
                <a:latin typeface="Times New Roman" panose="02020603050405020304" pitchFamily="18" charset="0"/>
                <a:cs typeface="Times New Roman" panose="02020603050405020304" pitchFamily="18" charset="0"/>
              </a:rPr>
              <a:t>Access Control List (ACL)</a:t>
            </a:r>
            <a:endParaRPr lang="en-IN" dirty="0"/>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p:txBody>
          <a:bodyPr>
            <a:normAutofit lnSpcReduction="10000"/>
          </a:bodyPr>
          <a:lstStyle/>
          <a:p>
            <a:pPr marL="0" indent="0">
              <a:buNone/>
            </a:pPr>
            <a:r>
              <a:rPr lang="en-IN" b="1" dirty="0" err="1">
                <a:latin typeface="Times New Roman" panose="02020603050405020304" pitchFamily="18" charset="0"/>
                <a:cs typeface="Times New Roman" panose="02020603050405020304" pitchFamily="18" charset="0"/>
              </a:rPr>
              <a:t>setfacl</a:t>
            </a:r>
            <a:r>
              <a:rPr lang="en-IN" b="1" dirty="0">
                <a:latin typeface="Times New Roman" panose="02020603050405020304" pitchFamily="18" charset="0"/>
                <a:cs typeface="Times New Roman" panose="02020603050405020304" pitchFamily="18" charset="0"/>
              </a:rPr>
              <a:t> –m m:rw file1</a:t>
            </a:r>
          </a:p>
          <a:p>
            <a:pPr marL="0" indent="0">
              <a:buNone/>
            </a:pP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getfacl</a:t>
            </a:r>
            <a:r>
              <a:rPr lang="en-IN" b="1" dirty="0">
                <a:latin typeface="Times New Roman" panose="02020603050405020304" pitchFamily="18" charset="0"/>
                <a:cs typeface="Times New Roman" panose="02020603050405020304" pitchFamily="18" charset="0"/>
              </a:rPr>
              <a:t> –c file1</a:t>
            </a:r>
          </a:p>
          <a:p>
            <a:pPr marL="0" indent="0">
              <a:buNone/>
            </a:pPr>
            <a:r>
              <a:rPr lang="en-IN" dirty="0">
                <a:latin typeface="Times New Roman" panose="02020603050405020304" pitchFamily="18" charset="0"/>
                <a:cs typeface="Times New Roman" panose="02020603050405020304" pitchFamily="18" charset="0"/>
              </a:rPr>
              <a:t>user::</a:t>
            </a:r>
            <a:r>
              <a:rPr lang="en-IN" dirty="0" err="1">
                <a:latin typeface="Times New Roman" panose="02020603050405020304" pitchFamily="18" charset="0"/>
                <a:cs typeface="Times New Roman" panose="02020603050405020304" pitchFamily="18" charset="0"/>
              </a:rPr>
              <a:t>rw</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user:user1:rw-</a:t>
            </a:r>
          </a:p>
          <a:p>
            <a:pPr marL="0" indent="0">
              <a:buNone/>
            </a:pPr>
            <a:r>
              <a:rPr lang="en-IN" dirty="0">
                <a:latin typeface="Times New Roman" panose="02020603050405020304" pitchFamily="18" charset="0"/>
                <a:cs typeface="Times New Roman" panose="02020603050405020304" pitchFamily="18" charset="0"/>
              </a:rPr>
              <a:t>group::r--</a:t>
            </a:r>
          </a:p>
          <a:p>
            <a:pPr marL="0" indent="0">
              <a:buNone/>
            </a:pPr>
            <a:r>
              <a:rPr lang="en-IN" dirty="0">
                <a:latin typeface="Times New Roman" panose="02020603050405020304" pitchFamily="18" charset="0"/>
                <a:cs typeface="Times New Roman" panose="02020603050405020304" pitchFamily="18" charset="0"/>
              </a:rPr>
              <a:t>mask::</a:t>
            </a:r>
            <a:r>
              <a:rPr lang="en-IN" dirty="0" err="1">
                <a:latin typeface="Times New Roman" panose="02020603050405020304" pitchFamily="18" charset="0"/>
                <a:cs typeface="Times New Roman" panose="02020603050405020304" pitchFamily="18" charset="0"/>
              </a:rPr>
              <a:t>rw</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other::r--</a:t>
            </a:r>
          </a:p>
          <a:p>
            <a:pPr marL="0" indent="0">
              <a:buNone/>
            </a:pPr>
            <a:r>
              <a:rPr lang="en-US" dirty="0">
                <a:latin typeface="Times New Roman" panose="02020603050405020304" pitchFamily="18" charset="0"/>
                <a:cs typeface="Times New Roman" panose="02020603050405020304" pitchFamily="18" charset="0"/>
              </a:rPr>
              <a:t>The actual permissions for </a:t>
            </a:r>
            <a:r>
              <a:rPr lang="en-US" i="1" dirty="0">
                <a:latin typeface="Times New Roman" panose="02020603050405020304" pitchFamily="18" charset="0"/>
                <a:cs typeface="Times New Roman" panose="02020603050405020304" pitchFamily="18" charset="0"/>
              </a:rPr>
              <a:t>user1 </a:t>
            </a:r>
            <a:r>
              <a:rPr lang="en-US" dirty="0">
                <a:latin typeface="Times New Roman" panose="02020603050405020304" pitchFamily="18" charset="0"/>
                <a:cs typeface="Times New Roman" panose="02020603050405020304" pitchFamily="18" charset="0"/>
              </a:rPr>
              <a:t>are now promoted to include the write bit to reflect the new higher mask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00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65126"/>
            <a:ext cx="10515600" cy="691318"/>
          </a:xfrm>
        </p:spPr>
        <p:txBody>
          <a:bodyPr>
            <a:normAutofit/>
          </a:bodyPr>
          <a:lstStyle/>
          <a:p>
            <a:pPr algn="ctr"/>
            <a:r>
              <a:rPr lang="en-US" sz="3200" i="0" dirty="0">
                <a:solidFill>
                  <a:srgbClr val="000000"/>
                </a:solidFill>
                <a:effectLst/>
                <a:latin typeface="Times New Roman" panose="02020603050405020304" pitchFamily="18" charset="0"/>
              </a:rPr>
              <a:t>Set an ACL and mask value</a:t>
            </a: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233996"/>
            <a:ext cx="10515600" cy="4942967"/>
          </a:xfrm>
        </p:spPr>
        <p:txBody>
          <a:bodyPr>
            <a:normAutofit/>
          </a:bodyPr>
          <a:lstStyle/>
          <a:p>
            <a:pPr marL="0" indent="0" algn="l">
              <a:buNone/>
            </a:pPr>
            <a:r>
              <a:rPr lang="en-US" b="0" i="0" dirty="0">
                <a:effectLst/>
                <a:latin typeface="Times New Roman" panose="02020603050405020304" pitchFamily="18" charset="0"/>
                <a:cs typeface="Times New Roman" panose="02020603050405020304" pitchFamily="18" charset="0"/>
              </a:rPr>
              <a:t>Set an ACL on a file/</a:t>
            </a:r>
            <a:r>
              <a:rPr lang="en-US" b="0" i="0" dirty="0" err="1">
                <a:effectLst/>
                <a:latin typeface="Times New Roman" panose="02020603050405020304" pitchFamily="18" charset="0"/>
                <a:cs typeface="Times New Roman" panose="02020603050405020304" pitchFamily="18" charset="0"/>
              </a:rPr>
              <a:t>dir</a:t>
            </a:r>
            <a:r>
              <a:rPr lang="en-US" b="0" i="0" dirty="0">
                <a:effectLst/>
                <a:latin typeface="Times New Roman" panose="02020603050405020304" pitchFamily="18" charset="0"/>
                <a:cs typeface="Times New Roman" panose="02020603050405020304" pitchFamily="18" charset="0"/>
              </a:rPr>
              <a:t> by using the </a:t>
            </a:r>
            <a:r>
              <a:rPr lang="en-US" b="0" i="0" dirty="0" err="1">
                <a:effectLst/>
                <a:latin typeface="Times New Roman" panose="02020603050405020304" pitchFamily="18" charset="0"/>
                <a:cs typeface="Times New Roman" panose="02020603050405020304" pitchFamily="18" charset="0"/>
              </a:rPr>
              <a:t>setfacl</a:t>
            </a:r>
            <a:r>
              <a:rPr lang="en-US" b="0" i="0" dirty="0">
                <a:effectLst/>
                <a:latin typeface="Times New Roman" panose="02020603050405020304" pitchFamily="18" charset="0"/>
                <a:cs typeface="Times New Roman" panose="02020603050405020304" pitchFamily="18" charset="0"/>
              </a:rPr>
              <a:t> command.</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1" i="0"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setfacl</a:t>
            </a:r>
            <a:r>
              <a:rPr lang="en-US" b="1" i="0" dirty="0">
                <a:effectLst/>
                <a:latin typeface="Times New Roman" panose="02020603050405020304" pitchFamily="18" charset="0"/>
                <a:cs typeface="Times New Roman" panose="02020603050405020304" pitchFamily="18" charset="0"/>
              </a:rPr>
              <a:t> -m  </a:t>
            </a:r>
            <a:r>
              <a:rPr lang="en-US" b="1" i="0" dirty="0" err="1">
                <a:effectLst/>
                <a:latin typeface="Times New Roman" panose="02020603050405020304" pitchFamily="18" charset="0"/>
                <a:cs typeface="Times New Roman" panose="02020603050405020304" pitchFamily="18" charset="0"/>
              </a:rPr>
              <a:t>mask:perms</a:t>
            </a:r>
            <a:r>
              <a:rPr lang="en-US" b="1" i="0" dirty="0">
                <a:effectLst/>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acl_entry_list</a:t>
            </a:r>
            <a:r>
              <a:rPr lang="en-US" b="1" i="0" dirty="0">
                <a:effectLst/>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dir</a:t>
            </a:r>
            <a:r>
              <a:rPr lang="en-US" b="1" i="0" dirty="0" err="1">
                <a:effectLst/>
                <a:latin typeface="Times New Roman" panose="02020603050405020304" pitchFamily="18" charset="0"/>
                <a:cs typeface="Times New Roman" panose="02020603050405020304" pitchFamily="18" charset="0"/>
              </a:rPr>
              <a:t>name</a:t>
            </a:r>
            <a:r>
              <a:rPr lang="en-US" b="1" i="0" dirty="0">
                <a:effectLst/>
                <a:latin typeface="Times New Roman" panose="02020603050405020304" pitchFamily="18" charset="0"/>
                <a:cs typeface="Times New Roman" panose="02020603050405020304" pitchFamily="18" charset="0"/>
              </a:rPr>
              <a:t> </a:t>
            </a:r>
          </a:p>
          <a:p>
            <a:pPr marL="0" indent="0" algn="l">
              <a:buNone/>
            </a:pPr>
            <a:endParaRPr lang="en-US" b="1" dirty="0">
              <a:latin typeface="Times New Roman" panose="02020603050405020304" pitchFamily="18" charset="0"/>
              <a:cs typeface="Times New Roman" panose="02020603050405020304" pitchFamily="18" charset="0"/>
            </a:endParaRPr>
          </a:p>
          <a:p>
            <a:pPr marL="0" indent="0" algn="l">
              <a:buNone/>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036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ctr">
              <a:buNone/>
            </a:pPr>
            <a:r>
              <a:rPr lang="en-US" sz="3200" i="0" dirty="0">
                <a:effectLst/>
                <a:latin typeface="Times New Roman" panose="02020603050405020304" pitchFamily="18" charset="0"/>
                <a:cs typeface="Times New Roman" panose="02020603050405020304" pitchFamily="18" charset="0"/>
              </a:rPr>
              <a:t>Examples- Setting an ACL</a:t>
            </a: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233996"/>
            <a:ext cx="10515600" cy="4942967"/>
          </a:xfrm>
        </p:spPr>
        <p:txBody>
          <a:bodyPr>
            <a:normAutofit/>
          </a:bodyPr>
          <a:lstStyle/>
          <a:p>
            <a:pPr marL="0" indent="0" algn="just">
              <a:buNone/>
            </a:pPr>
            <a:r>
              <a:rPr lang="en-US" i="0" dirty="0">
                <a:effectLst/>
                <a:latin typeface="Times New Roman" panose="02020603050405020304" pitchFamily="18" charset="0"/>
                <a:cs typeface="Times New Roman" panose="02020603050405020304" pitchFamily="18" charset="0"/>
              </a:rPr>
              <a:t>Set the owner permissions to read/write, group permissions to read only, and other permissions to none on the ch1 directory. In addition, the user “user1” is given read/write permissions on </a:t>
            </a:r>
            <a:r>
              <a:rPr lang="en-US" dirty="0">
                <a:latin typeface="Times New Roman" panose="02020603050405020304" pitchFamily="18" charset="0"/>
                <a:cs typeface="Times New Roman" panose="02020603050405020304" pitchFamily="18" charset="0"/>
              </a:rPr>
              <a:t>“ch1”</a:t>
            </a:r>
            <a:r>
              <a:rPr lang="en-US" i="0" dirty="0">
                <a:effectLst/>
                <a:latin typeface="Times New Roman" panose="02020603050405020304" pitchFamily="18" charset="0"/>
                <a:cs typeface="Times New Roman" panose="02020603050405020304" pitchFamily="18" charset="0"/>
              </a:rPr>
              <a:t> and the ACL mask permissions are set to read/write, which means no user or group can have execute permissions.</a:t>
            </a:r>
          </a:p>
          <a:p>
            <a:pPr marL="0" indent="0" algn="just">
              <a:buNone/>
            </a:pPr>
            <a:endParaRPr lang="en-US" i="0" dirty="0">
              <a:effectLst/>
              <a:latin typeface="Times New Roman" panose="02020603050405020304" pitchFamily="18" charset="0"/>
              <a:cs typeface="Times New Roman" panose="02020603050405020304" pitchFamily="18" charset="0"/>
            </a:endParaRPr>
          </a:p>
          <a:p>
            <a:pPr marL="0" indent="0" algn="just">
              <a:buNone/>
            </a:pPr>
            <a:endParaRPr lang="en-US" i="0" dirty="0">
              <a:effectLst/>
              <a:latin typeface="Times New Roman" panose="02020603050405020304" pitchFamily="18" charset="0"/>
              <a:cs typeface="Times New Roman" panose="02020603050405020304" pitchFamily="18" charset="0"/>
            </a:endParaRPr>
          </a:p>
          <a:p>
            <a:pPr marL="0" indent="0" algn="just">
              <a:buNone/>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38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ctr">
              <a:buNone/>
            </a:pPr>
            <a:r>
              <a:rPr lang="en-US" sz="3200" i="0" dirty="0">
                <a:effectLst/>
                <a:latin typeface="Times New Roman" panose="02020603050405020304" pitchFamily="18" charset="0"/>
                <a:cs typeface="Times New Roman" panose="02020603050405020304" pitchFamily="18" charset="0"/>
              </a:rPr>
              <a:t>Examples- Setting an ACL</a:t>
            </a: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233996"/>
            <a:ext cx="10515600" cy="4942967"/>
          </a:xfrm>
        </p:spPr>
        <p:txBody>
          <a:bodyPr>
            <a:normAutofit/>
          </a:bodyPr>
          <a:lstStyle/>
          <a:p>
            <a:pPr marL="0" indent="0" algn="l">
              <a:buNone/>
            </a:pPr>
            <a:r>
              <a:rPr lang="en-US" i="0" dirty="0">
                <a:effectLst/>
                <a:latin typeface="Times New Roman" panose="02020603050405020304" pitchFamily="18" charset="0"/>
                <a:cs typeface="Times New Roman" panose="02020603050405020304" pitchFamily="18" charset="0"/>
              </a:rPr>
              <a:t>Set the owner permissions to read/write, group permissions to read only, and other permissions to none on the ch1 directory. In addition, the user “user1” is given read/write permissions on </a:t>
            </a:r>
            <a:r>
              <a:rPr lang="en-US" dirty="0">
                <a:latin typeface="Times New Roman" panose="02020603050405020304" pitchFamily="18" charset="0"/>
                <a:cs typeface="Times New Roman" panose="02020603050405020304" pitchFamily="18" charset="0"/>
              </a:rPr>
              <a:t>“ch1”</a:t>
            </a:r>
            <a:r>
              <a:rPr lang="en-US" i="0" dirty="0">
                <a:effectLst/>
                <a:latin typeface="Times New Roman" panose="02020603050405020304" pitchFamily="18" charset="0"/>
                <a:cs typeface="Times New Roman" panose="02020603050405020304" pitchFamily="18" charset="0"/>
              </a:rPr>
              <a:t> and the ACL mask permissions are set to read/write, which means no user or group can have execute permissions.</a:t>
            </a:r>
          </a:p>
          <a:p>
            <a:pPr marL="0" indent="0" algn="l">
              <a:buNone/>
            </a:pPr>
            <a:endParaRPr lang="en-US" i="0" dirty="0">
              <a:effectLst/>
              <a:latin typeface="Times New Roman" panose="02020603050405020304" pitchFamily="18" charset="0"/>
              <a:cs typeface="Times New Roman" panose="02020603050405020304" pitchFamily="18" charset="0"/>
            </a:endParaRPr>
          </a:p>
          <a:p>
            <a:pPr marL="0" indent="0" algn="l">
              <a:buNone/>
            </a:pPr>
            <a:endParaRPr lang="en-US" i="0" dirty="0">
              <a:effectLst/>
              <a:latin typeface="Times New Roman" panose="02020603050405020304" pitchFamily="18" charset="0"/>
              <a:cs typeface="Times New Roman" panose="02020603050405020304" pitchFamily="18" charset="0"/>
            </a:endParaRPr>
          </a:p>
          <a:p>
            <a:pPr marL="0" indent="0" algn="l">
              <a:buNone/>
            </a:pP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setfacl</a:t>
            </a:r>
            <a:r>
              <a:rPr lang="en-US" i="0" dirty="0">
                <a:effectLst/>
                <a:latin typeface="Times New Roman" panose="02020603050405020304" pitchFamily="18" charset="0"/>
                <a:cs typeface="Times New Roman" panose="02020603050405020304" pitchFamily="18" charset="0"/>
              </a:rPr>
              <a:t> –m m:rw--,u:user1:rw- /ch1</a:t>
            </a:r>
          </a:p>
        </p:txBody>
      </p:sp>
    </p:spTree>
    <p:extLst>
      <p:ext uri="{BB962C8B-B14F-4D97-AF65-F5344CB8AC3E}">
        <p14:creationId xmlns:p14="http://schemas.microsoft.com/office/powerpoint/2010/main" val="2705464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ctr">
              <a:buNone/>
            </a:pPr>
            <a:r>
              <a:rPr lang="en-US" sz="3200" i="0" dirty="0">
                <a:effectLst/>
                <a:latin typeface="Times New Roman" panose="02020603050405020304" pitchFamily="18" charset="0"/>
                <a:cs typeface="Times New Roman" panose="02020603050405020304" pitchFamily="18" charset="0"/>
              </a:rPr>
              <a:t>Examples- Setting an ACL </a:t>
            </a: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233996"/>
            <a:ext cx="10515600" cy="494296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a:t>
            </a:r>
            <a:r>
              <a:rPr lang="en-US" i="0" dirty="0">
                <a:effectLst/>
                <a:latin typeface="Times New Roman" panose="02020603050405020304" pitchFamily="18" charset="0"/>
                <a:cs typeface="Times New Roman" panose="02020603050405020304" pitchFamily="18" charset="0"/>
              </a:rPr>
              <a:t>et the file owner permissions to read/write/execute, file group permissions to read only, other permissions to none, and the ACL mask permissions to read on the “/ch2</a:t>
            </a:r>
            <a:r>
              <a:rPr lang="en-US" dirty="0">
                <a:latin typeface="Times New Roman" panose="02020603050405020304" pitchFamily="18" charset="0"/>
                <a:cs typeface="Times New Roman" panose="02020603050405020304" pitchFamily="18" charset="0"/>
              </a:rPr>
              <a:t>” directory</a:t>
            </a:r>
            <a:r>
              <a:rPr lang="en-US" i="0" dirty="0">
                <a:effectLst/>
                <a:latin typeface="Times New Roman" panose="02020603050405020304" pitchFamily="18" charset="0"/>
                <a:cs typeface="Times New Roman" panose="02020603050405020304" pitchFamily="18" charset="0"/>
              </a:rPr>
              <a:t>. In addition, the user “user1” is given read/write permissions; however, due to the ACL mask, the effective permissions for “user1” are read only.</a:t>
            </a:r>
          </a:p>
          <a:p>
            <a:pPr marL="0" indent="0" algn="just">
              <a:buNone/>
            </a:pPr>
            <a:endParaRPr lang="en-US" i="0" dirty="0">
              <a:effectLst/>
              <a:latin typeface="Times New Roman" panose="02020603050405020304" pitchFamily="18" charset="0"/>
              <a:cs typeface="Times New Roman" panose="02020603050405020304" pitchFamily="18" charset="0"/>
            </a:endParaRPr>
          </a:p>
          <a:p>
            <a:pPr marL="0" indent="0" algn="just">
              <a:buNone/>
            </a:pPr>
            <a:endParaRPr lang="en-US" i="0" dirty="0">
              <a:effectLst/>
              <a:latin typeface="Times New Roman" panose="02020603050405020304" pitchFamily="18" charset="0"/>
              <a:cs typeface="Times New Roman" panose="02020603050405020304" pitchFamily="18" charset="0"/>
            </a:endParaRPr>
          </a:p>
          <a:p>
            <a:pPr marL="0" indent="0" algn="just">
              <a:buNone/>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744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ctr">
              <a:buNone/>
            </a:pPr>
            <a:r>
              <a:rPr lang="en-US" sz="3200" i="0" dirty="0">
                <a:effectLst/>
                <a:latin typeface="Times New Roman" panose="02020603050405020304" pitchFamily="18" charset="0"/>
                <a:cs typeface="Times New Roman" panose="02020603050405020304" pitchFamily="18" charset="0"/>
              </a:rPr>
              <a:t>Setting an Default ACL </a:t>
            </a: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571348"/>
            <a:ext cx="10515600" cy="460561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A directory can have default ACLs set on it that are automatically inherited by all new files and new subdirectories. There can be default ACL permissions set for each of the standard ACL settings, including a default mask.</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 directory still requires standard ACLs for access control because default ACLs do not implement access control for the directory; they only provide ACL permission inheritance support.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458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ctr">
              <a:buNone/>
            </a:pPr>
            <a:r>
              <a:rPr lang="en-US" sz="3200" i="0" dirty="0">
                <a:effectLst/>
                <a:latin typeface="Times New Roman" panose="02020603050405020304" pitchFamily="18" charset="0"/>
                <a:cs typeface="Times New Roman" panose="02020603050405020304" pitchFamily="18" charset="0"/>
              </a:rPr>
              <a:t>Setting an Default ACL </a:t>
            </a: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233996"/>
            <a:ext cx="10515600" cy="4942967"/>
          </a:xfrm>
        </p:spPr>
        <p:txBody>
          <a:bodyPr>
            <a:noAutofit/>
          </a:bodyPr>
          <a:lstStyle/>
          <a:p>
            <a:pPr marL="0" indent="0" algn="l">
              <a:buNone/>
            </a:pPr>
            <a:r>
              <a:rPr lang="en-US" sz="2400" dirty="0">
                <a:latin typeface="Times New Roman" panose="02020603050405020304" pitchFamily="18" charset="0"/>
                <a:cs typeface="Times New Roman" panose="02020603050405020304" pitchFamily="18" charset="0"/>
              </a:rPr>
              <a:t>An example:</a:t>
            </a:r>
          </a:p>
          <a:p>
            <a:pPr marL="0" indent="0" algn="l">
              <a:buNone/>
            </a:pPr>
            <a:endParaRPr lang="en-US" sz="2400" dirty="0">
              <a:latin typeface="Times New Roman" panose="02020603050405020304" pitchFamily="18" charset="0"/>
              <a:cs typeface="Times New Roman" panose="02020603050405020304" pitchFamily="18" charset="0"/>
            </a:endParaRPr>
          </a:p>
          <a:p>
            <a:pPr marL="0" indent="0" algn="l">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-m d:u:username:rx directory</a:t>
            </a:r>
          </a:p>
          <a:p>
            <a:pPr marL="0" indent="0" algn="l">
              <a:buNone/>
            </a:pPr>
            <a:endParaRPr lang="en-US" sz="2400" dirty="0">
              <a:latin typeface="Times New Roman" panose="02020603050405020304" pitchFamily="18" charset="0"/>
              <a:cs typeface="Times New Roman" panose="02020603050405020304" pitchFamily="18" charset="0"/>
            </a:endParaRPr>
          </a:p>
          <a:p>
            <a:pPr marL="0" indent="0" algn="l">
              <a:buNone/>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setfacl</a:t>
            </a:r>
            <a:r>
              <a:rPr lang="en-US" sz="2400" dirty="0">
                <a:latin typeface="Times New Roman" panose="02020603050405020304" pitchFamily="18" charset="0"/>
                <a:cs typeface="Times New Roman" panose="02020603050405020304" pitchFamily="18" charset="0"/>
              </a:rPr>
              <a:t> command for adding a default ACL for each of the ACL types is exactly the same as for standard ACLs, but prefaced with d: Alternatively, use the -d option on the command line.</a:t>
            </a:r>
          </a:p>
          <a:p>
            <a:pPr marL="0" indent="0" algn="l">
              <a:buNone/>
            </a:pPr>
            <a:endParaRPr lang="en-US" sz="2400" dirty="0">
              <a:latin typeface="Times New Roman" panose="02020603050405020304" pitchFamily="18" charset="0"/>
              <a:cs typeface="Times New Roman" panose="02020603050405020304" pitchFamily="18" charset="0"/>
            </a:endParaRPr>
          </a:p>
          <a:p>
            <a:pPr marL="0" indent="0" algn="l">
              <a:buNone/>
            </a:pPr>
            <a:r>
              <a:rPr lang="en-US" sz="2400" dirty="0">
                <a:latin typeface="Times New Roman" panose="02020603050405020304" pitchFamily="18" charset="0"/>
                <a:cs typeface="Times New Roman" panose="02020603050405020304" pitchFamily="18" charset="0"/>
              </a:rPr>
              <a:t> </a:t>
            </a: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65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ctr">
              <a:buNone/>
            </a:pPr>
            <a:r>
              <a:rPr lang="en-US" sz="3200" dirty="0">
                <a:latin typeface="Times New Roman" panose="02020603050405020304" pitchFamily="18" charset="0"/>
                <a:cs typeface="Times New Roman" panose="02020603050405020304" pitchFamily="18" charset="0"/>
              </a:rPr>
              <a:t>Delete</a:t>
            </a:r>
            <a:r>
              <a:rPr lang="en-US" sz="3200" i="0" dirty="0">
                <a:effectLst/>
                <a:latin typeface="Times New Roman" panose="02020603050405020304" pitchFamily="18" charset="0"/>
                <a:cs typeface="Times New Roman" panose="02020603050405020304" pitchFamily="18" charset="0"/>
              </a:rPr>
              <a:t> an Default ACL </a:t>
            </a:r>
          </a:p>
        </p:txBody>
      </p:sp>
      <p:pic>
        <p:nvPicPr>
          <p:cNvPr id="6" name="Picture 5">
            <a:extLst>
              <a:ext uri="{FF2B5EF4-FFF2-40B4-BE49-F238E27FC236}">
                <a16:creationId xmlns:a16="http://schemas.microsoft.com/office/drawing/2014/main" id="{A242058A-AA2A-47D1-A9CB-73C8059FE272}"/>
              </a:ext>
            </a:extLst>
          </p:cNvPr>
          <p:cNvPicPr>
            <a:picLocks noChangeAspect="1"/>
          </p:cNvPicPr>
          <p:nvPr/>
        </p:nvPicPr>
        <p:blipFill>
          <a:blip r:embed="rId2"/>
          <a:stretch>
            <a:fillRect/>
          </a:stretch>
        </p:blipFill>
        <p:spPr>
          <a:xfrm>
            <a:off x="838200" y="1352550"/>
            <a:ext cx="10410825" cy="3455508"/>
          </a:xfrm>
          <a:prstGeom prst="rect">
            <a:avLst/>
          </a:prstGeom>
        </p:spPr>
      </p:pic>
    </p:spTree>
    <p:extLst>
      <p:ext uri="{BB962C8B-B14F-4D97-AF65-F5344CB8AC3E}">
        <p14:creationId xmlns:p14="http://schemas.microsoft.com/office/powerpoint/2010/main" val="260171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B91E-F6C2-4FFB-B984-E653C04A2451}"/>
              </a:ext>
            </a:extLst>
          </p:cNvPr>
          <p:cNvSpPr>
            <a:spLocks noGrp="1"/>
          </p:cNvSpPr>
          <p:nvPr>
            <p:ph type="title"/>
          </p:nvPr>
        </p:nvSpPr>
        <p:spPr>
          <a:xfrm>
            <a:off x="838200" y="338493"/>
            <a:ext cx="10515600" cy="691318"/>
          </a:xfrm>
        </p:spPr>
        <p:txBody>
          <a:bodyPr>
            <a:normAutofit/>
          </a:bodyPr>
          <a:lstStyle/>
          <a:p>
            <a:pPr marL="0" indent="0" algn="l">
              <a:buNone/>
            </a:pPr>
            <a:r>
              <a:rPr lang="en-US" sz="3200" i="0" dirty="0">
                <a:effectLst/>
                <a:latin typeface="Times New Roman" panose="02020603050405020304" pitchFamily="18" charset="0"/>
                <a:cs typeface="Times New Roman" panose="02020603050405020304" pitchFamily="18" charset="0"/>
              </a:rPr>
              <a:t>Delete ACL Entries From a </a:t>
            </a:r>
            <a:r>
              <a:rPr lang="en-US" sz="3200" dirty="0">
                <a:latin typeface="Times New Roman" panose="02020603050405020304" pitchFamily="18" charset="0"/>
                <a:cs typeface="Times New Roman" panose="02020603050405020304" pitchFamily="18" charset="0"/>
              </a:rPr>
              <a:t>file/</a:t>
            </a:r>
            <a:r>
              <a:rPr lang="en-US" sz="3200" dirty="0" err="1">
                <a:latin typeface="Times New Roman" panose="02020603050405020304" pitchFamily="18" charset="0"/>
                <a:cs typeface="Times New Roman" panose="02020603050405020304" pitchFamily="18" charset="0"/>
              </a:rPr>
              <a:t>dir</a:t>
            </a:r>
            <a:endParaRPr lang="en-US" sz="3200" i="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653F0B-5B83-4676-B67D-EA894287A379}"/>
              </a:ext>
            </a:extLst>
          </p:cNvPr>
          <p:cNvSpPr>
            <a:spLocks noGrp="1"/>
          </p:cNvSpPr>
          <p:nvPr>
            <p:ph idx="1"/>
          </p:nvPr>
        </p:nvSpPr>
        <p:spPr>
          <a:xfrm>
            <a:off x="838200" y="1233996"/>
            <a:ext cx="10515600" cy="4942967"/>
          </a:xfrm>
        </p:spPr>
        <p:txBody>
          <a:bodyPr>
            <a:normAutofit/>
          </a:bodyPr>
          <a:lstStyle/>
          <a:p>
            <a:pPr marL="0" indent="0" algn="l">
              <a:buNone/>
            </a:pPr>
            <a:r>
              <a:rPr lang="en-US" i="0" dirty="0">
                <a:effectLst/>
                <a:latin typeface="Times New Roman" panose="02020603050405020304" pitchFamily="18" charset="0"/>
                <a:cs typeface="Times New Roman" panose="02020603050405020304" pitchFamily="18" charset="0"/>
              </a:rPr>
              <a:t>Delete ACL entries from a file by using the </a:t>
            </a:r>
            <a:r>
              <a:rPr lang="en-US" i="0" dirty="0" err="1">
                <a:effectLst/>
                <a:latin typeface="Times New Roman" panose="02020603050405020304" pitchFamily="18" charset="0"/>
                <a:cs typeface="Times New Roman" panose="02020603050405020304" pitchFamily="18" charset="0"/>
              </a:rPr>
              <a:t>setfacl</a:t>
            </a:r>
            <a:r>
              <a:rPr lang="en-US" i="0" dirty="0">
                <a:effectLst/>
                <a:latin typeface="Times New Roman" panose="02020603050405020304" pitchFamily="18" charset="0"/>
                <a:cs typeface="Times New Roman" panose="02020603050405020304" pitchFamily="18" charset="0"/>
              </a:rPr>
              <a:t> command.</a:t>
            </a:r>
          </a:p>
          <a:p>
            <a:pPr marL="0" indent="0" algn="l">
              <a:buNone/>
            </a:pPr>
            <a:endParaRPr lang="en-US" i="0" dirty="0">
              <a:effectLst/>
              <a:latin typeface="Times New Roman" panose="02020603050405020304" pitchFamily="18" charset="0"/>
              <a:cs typeface="Times New Roman" panose="02020603050405020304" pitchFamily="18" charset="0"/>
            </a:endParaRPr>
          </a:p>
          <a:p>
            <a:pPr marL="0" indent="0" algn="l">
              <a:buNone/>
            </a:pPr>
            <a:endParaRPr lang="en-US" i="0" dirty="0">
              <a:effectLst/>
              <a:latin typeface="Times New Roman" panose="02020603050405020304" pitchFamily="18" charset="0"/>
              <a:cs typeface="Times New Roman" panose="02020603050405020304" pitchFamily="18" charset="0"/>
            </a:endParaRPr>
          </a:p>
          <a:p>
            <a:pPr marL="0" indent="0" algn="l">
              <a:buNone/>
            </a:pP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setfacl</a:t>
            </a:r>
            <a:r>
              <a:rPr lang="en-US" i="0" dirty="0">
                <a:effectLst/>
                <a:latin typeface="Times New Roman" panose="02020603050405020304" pitchFamily="18" charset="0"/>
                <a:cs typeface="Times New Roman" panose="02020603050405020304" pitchFamily="18" charset="0"/>
              </a:rPr>
              <a:t> -d </a:t>
            </a:r>
            <a:r>
              <a:rPr lang="en-US" i="0" dirty="0" err="1">
                <a:effectLst/>
                <a:latin typeface="Times New Roman" panose="02020603050405020304" pitchFamily="18" charset="0"/>
                <a:cs typeface="Times New Roman" panose="02020603050405020304" pitchFamily="18" charset="0"/>
              </a:rPr>
              <a:t>acl_entry_list</a:t>
            </a:r>
            <a:r>
              <a:rPr lang="en-US"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Dirname</a:t>
            </a:r>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199907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9804-3055-EA4A-371A-B8BB577A6593}"/>
              </a:ext>
            </a:extLst>
          </p:cNvPr>
          <p:cNvSpPr>
            <a:spLocks noGrp="1"/>
          </p:cNvSpPr>
          <p:nvPr>
            <p:ph type="title"/>
          </p:nvPr>
        </p:nvSpPr>
        <p:spPr>
          <a:xfrm>
            <a:off x="437239" y="0"/>
            <a:ext cx="10515600" cy="1325563"/>
          </a:xfrm>
        </p:spPr>
        <p:txBody>
          <a:bodyPr/>
          <a:lstStyle/>
          <a:p>
            <a:pPr algn="ctr"/>
            <a:r>
              <a:rPr lang="en-US" dirty="0">
                <a:latin typeface="Times New Roman" panose="02020603050405020304" pitchFamily="18" charset="0"/>
                <a:cs typeface="Times New Roman" panose="02020603050405020304" pitchFamily="18" charset="0"/>
              </a:rPr>
              <a:t>Task-1</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6B64E9A-4F60-AEC5-350C-180E6492694B}"/>
              </a:ext>
            </a:extLst>
          </p:cNvPr>
          <p:cNvSpPr>
            <a:spLocks noGrp="1" noChangeArrowheads="1"/>
          </p:cNvSpPr>
          <p:nvPr>
            <p:ph idx="1"/>
          </p:nvPr>
        </p:nvSpPr>
        <p:spPr bwMode="auto">
          <a:xfrm>
            <a:off x="437239" y="1473390"/>
            <a:ext cx="113175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cases directory and its contents should belong to the managers group.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files added to the cases directory should automatically belong to the managers group.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user and group owners for the existing files should have read and write permission,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other users should have no permission at all. </a:t>
            </a:r>
          </a:p>
        </p:txBody>
      </p:sp>
      <p:pic>
        <p:nvPicPr>
          <p:cNvPr id="6" name="Picture 5">
            <a:extLst>
              <a:ext uri="{FF2B5EF4-FFF2-40B4-BE49-F238E27FC236}">
                <a16:creationId xmlns:a16="http://schemas.microsoft.com/office/drawing/2014/main" id="{9A7C7034-D100-C929-A00E-1295A8528FBB}"/>
              </a:ext>
            </a:extLst>
          </p:cNvPr>
          <p:cNvPicPr>
            <a:picLocks noChangeAspect="1"/>
          </p:cNvPicPr>
          <p:nvPr/>
        </p:nvPicPr>
        <p:blipFill>
          <a:blip r:embed="rId2"/>
          <a:stretch>
            <a:fillRect/>
          </a:stretch>
        </p:blipFill>
        <p:spPr>
          <a:xfrm>
            <a:off x="437239" y="3429000"/>
            <a:ext cx="9248775" cy="3019425"/>
          </a:xfrm>
          <a:prstGeom prst="rect">
            <a:avLst/>
          </a:prstGeom>
        </p:spPr>
      </p:pic>
    </p:spTree>
    <p:extLst>
      <p:ext uri="{BB962C8B-B14F-4D97-AF65-F5344CB8AC3E}">
        <p14:creationId xmlns:p14="http://schemas.microsoft.com/office/powerpoint/2010/main" val="323669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F7C0-1C9D-9018-C963-954192B988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Linux File Ownership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BC0B10-038E-0CBD-AEEF-1F240EECBE4B}"/>
              </a:ext>
            </a:extLst>
          </p:cNvPr>
          <p:cNvSpPr>
            <a:spLocks noGrp="1"/>
          </p:cNvSpPr>
          <p:nvPr>
            <p:ph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Chown</a:t>
            </a:r>
            <a:r>
              <a:rPr lang="en-US" dirty="0">
                <a:latin typeface="Times New Roman" panose="02020603050405020304" pitchFamily="18" charset="0"/>
                <a:cs typeface="Times New Roman" panose="02020603050405020304" pitchFamily="18" charset="0"/>
              </a:rPr>
              <a:t> : to change the ownership</a:t>
            </a:r>
          </a:p>
          <a:p>
            <a:pPr lvl="2"/>
            <a:r>
              <a:rPr lang="en-US" sz="2300" dirty="0">
                <a:latin typeface="Times New Roman" panose="02020603050405020304" pitchFamily="18" charset="0"/>
                <a:cs typeface="Times New Roman" panose="02020603050405020304" pitchFamily="18" charset="0"/>
              </a:rPr>
              <a:t>Open two terminals with different users</a:t>
            </a:r>
          </a:p>
          <a:p>
            <a:pPr lvl="2"/>
            <a:r>
              <a:rPr lang="en-US" sz="2300" dirty="0">
                <a:latin typeface="Times New Roman" panose="02020603050405020304" pitchFamily="18" charset="0"/>
                <a:cs typeface="Times New Roman" panose="02020603050405020304" pitchFamily="18" charset="0"/>
              </a:rPr>
              <a:t>Create a file in first user and check for its permissions </a:t>
            </a:r>
          </a:p>
          <a:p>
            <a:pPr lvl="2"/>
            <a:r>
              <a:rPr lang="en-US" sz="2300" dirty="0">
                <a:latin typeface="Times New Roman" panose="02020603050405020304" pitchFamily="18" charset="0"/>
                <a:cs typeface="Times New Roman" panose="02020603050405020304" pitchFamily="18" charset="0"/>
              </a:rPr>
              <a:t>Go in second terminal and open the file and check its permissions</a:t>
            </a:r>
          </a:p>
          <a:p>
            <a:pPr lvl="2"/>
            <a:r>
              <a:rPr lang="en-US" sz="2300" dirty="0">
                <a:latin typeface="Times New Roman" panose="02020603050405020304" pitchFamily="18" charset="0"/>
                <a:cs typeface="Times New Roman" panose="02020603050405020304" pitchFamily="18" charset="0"/>
              </a:rPr>
              <a:t>Try to make changes in the file by using vi editor(As you have only read permissions)</a:t>
            </a:r>
          </a:p>
          <a:p>
            <a:pPr lvl="2"/>
            <a:r>
              <a:rPr lang="en-US" sz="2300" dirty="0">
                <a:latin typeface="Times New Roman" panose="02020603050405020304" pitchFamily="18" charset="0"/>
                <a:cs typeface="Times New Roman" panose="02020603050405020304" pitchFamily="18" charset="0"/>
              </a:rPr>
              <a:t>Then one way is to change the permissions of the file but it is going to be applicable for all users.</a:t>
            </a:r>
          </a:p>
          <a:p>
            <a:pPr lvl="2"/>
            <a:r>
              <a:rPr lang="en-US" sz="2300" dirty="0" err="1">
                <a:highlight>
                  <a:srgbClr val="00FFFF"/>
                </a:highlight>
                <a:latin typeface="Times New Roman" panose="02020603050405020304" pitchFamily="18" charset="0"/>
                <a:cs typeface="Times New Roman" panose="02020603050405020304" pitchFamily="18" charset="0"/>
              </a:rPr>
              <a:t>Chown</a:t>
            </a:r>
            <a:r>
              <a:rPr lang="en-US" sz="2300" dirty="0">
                <a:highlight>
                  <a:srgbClr val="00FFFF"/>
                </a:highlight>
                <a:latin typeface="Times New Roman" panose="02020603050405020304" pitchFamily="18" charset="0"/>
                <a:cs typeface="Times New Roman" panose="02020603050405020304" pitchFamily="18" charset="0"/>
              </a:rPr>
              <a:t> –c user2 filename </a:t>
            </a:r>
            <a:r>
              <a:rPr lang="en-US" sz="2300" dirty="0">
                <a:latin typeface="Times New Roman" panose="02020603050405020304" pitchFamily="18" charset="0"/>
                <a:cs typeface="Times New Roman" panose="02020603050405020304" pitchFamily="18" charset="0"/>
              </a:rPr>
              <a:t>(Need root permissions)</a:t>
            </a:r>
          </a:p>
          <a:p>
            <a:pPr lvl="2"/>
            <a:r>
              <a:rPr lang="en-US" sz="2300" dirty="0">
                <a:latin typeface="Times New Roman" panose="02020603050405020304" pitchFamily="18" charset="0"/>
                <a:cs typeface="Times New Roman" panose="02020603050405020304" pitchFamily="18" charset="0"/>
              </a:rPr>
              <a:t>Check for its permissions its owner is changed </a:t>
            </a:r>
          </a:p>
          <a:p>
            <a:pPr lvl="2"/>
            <a:r>
              <a:rPr lang="en-US" sz="2300" dirty="0">
                <a:latin typeface="Times New Roman" panose="02020603050405020304" pitchFamily="18" charset="0"/>
                <a:cs typeface="Times New Roman" panose="02020603050405020304" pitchFamily="18" charset="0"/>
              </a:rPr>
              <a:t>Go to second terminal and can check the file permissions </a:t>
            </a:r>
          </a:p>
          <a:p>
            <a:pPr lvl="2"/>
            <a:r>
              <a:rPr lang="en-US" sz="2300" dirty="0">
                <a:latin typeface="Times New Roman" panose="02020603050405020304" pitchFamily="18" charset="0"/>
                <a:cs typeface="Times New Roman" panose="02020603050405020304" pitchFamily="18" charset="0"/>
              </a:rPr>
              <a:t>Now second user can change or manipulate the file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940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83BF-223D-CD71-DC65-5B140CCDA6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FD814-5EDD-9733-D22B-0DE08A95D33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76247A6-5EAA-D418-1B30-893E978EC2BE}"/>
              </a:ext>
            </a:extLst>
          </p:cNvPr>
          <p:cNvPicPr>
            <a:picLocks noChangeAspect="1"/>
          </p:cNvPicPr>
          <p:nvPr/>
        </p:nvPicPr>
        <p:blipFill>
          <a:blip r:embed="rId2"/>
          <a:stretch>
            <a:fillRect/>
          </a:stretch>
        </p:blipFill>
        <p:spPr>
          <a:xfrm>
            <a:off x="514349" y="1690688"/>
            <a:ext cx="11325225" cy="4621212"/>
          </a:xfrm>
          <a:prstGeom prst="rect">
            <a:avLst/>
          </a:prstGeom>
        </p:spPr>
      </p:pic>
    </p:spTree>
    <p:extLst>
      <p:ext uri="{BB962C8B-B14F-4D97-AF65-F5344CB8AC3E}">
        <p14:creationId xmlns:p14="http://schemas.microsoft.com/office/powerpoint/2010/main" val="1968827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7897-BFA0-4510-6EA2-98ADFA68C1B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Task-2</a:t>
            </a:r>
            <a:endParaRPr lang="en-IN" dirty="0"/>
          </a:p>
        </p:txBody>
      </p:sp>
      <p:sp>
        <p:nvSpPr>
          <p:cNvPr id="4" name="Rectangle 1">
            <a:extLst>
              <a:ext uri="{FF2B5EF4-FFF2-40B4-BE49-F238E27FC236}">
                <a16:creationId xmlns:a16="http://schemas.microsoft.com/office/drawing/2014/main" id="{07BFBFED-F188-5A4C-A68F-AE6BCF60E829}"/>
              </a:ext>
            </a:extLst>
          </p:cNvPr>
          <p:cNvSpPr>
            <a:spLocks noGrp="1" noChangeArrowheads="1"/>
          </p:cNvSpPr>
          <p:nvPr>
            <p:ph idx="1"/>
          </p:nvPr>
        </p:nvSpPr>
        <p:spPr bwMode="auto">
          <a:xfrm>
            <a:off x="514350" y="1342272"/>
            <a:ext cx="1102987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ACL entries to the cases directory (and its contents) that allow members of the contractors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group to have read/write access on the files and execute permission on the directory.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Restrict the contractor3 user to read access on the files and execute permission on the directory. </a:t>
            </a:r>
          </a:p>
        </p:txBody>
      </p:sp>
    </p:spTree>
    <p:extLst>
      <p:ext uri="{BB962C8B-B14F-4D97-AF65-F5344CB8AC3E}">
        <p14:creationId xmlns:p14="http://schemas.microsoft.com/office/powerpoint/2010/main" val="715978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83BF-223D-CD71-DC65-5B140CCDA6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FD814-5EDD-9733-D22B-0DE08A95D33A}"/>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676F3B9-1D48-5151-B497-3E6CBE49E92B}"/>
              </a:ext>
            </a:extLst>
          </p:cNvPr>
          <p:cNvPicPr>
            <a:picLocks noChangeAspect="1"/>
          </p:cNvPicPr>
          <p:nvPr/>
        </p:nvPicPr>
        <p:blipFill>
          <a:blip r:embed="rId2"/>
          <a:stretch>
            <a:fillRect/>
          </a:stretch>
        </p:blipFill>
        <p:spPr>
          <a:xfrm>
            <a:off x="257175" y="1690688"/>
            <a:ext cx="11420475" cy="4729162"/>
          </a:xfrm>
          <a:prstGeom prst="rect">
            <a:avLst/>
          </a:prstGeom>
        </p:spPr>
      </p:pic>
    </p:spTree>
    <p:extLst>
      <p:ext uri="{BB962C8B-B14F-4D97-AF65-F5344CB8AC3E}">
        <p14:creationId xmlns:p14="http://schemas.microsoft.com/office/powerpoint/2010/main" val="284328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7897-BFA0-4510-6EA2-98ADFA68C1B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Task-3</a:t>
            </a:r>
            <a:endParaRPr lang="en-IN" dirty="0"/>
          </a:p>
        </p:txBody>
      </p:sp>
      <p:sp>
        <p:nvSpPr>
          <p:cNvPr id="3" name="Rectangle 1">
            <a:extLst>
              <a:ext uri="{FF2B5EF4-FFF2-40B4-BE49-F238E27FC236}">
                <a16:creationId xmlns:a16="http://schemas.microsoft.com/office/drawing/2014/main" id="{138F5778-2887-8A2E-19B9-6F29AB242F02}"/>
              </a:ext>
            </a:extLst>
          </p:cNvPr>
          <p:cNvSpPr>
            <a:spLocks noChangeArrowheads="1"/>
          </p:cNvSpPr>
          <p:nvPr/>
        </p:nvSpPr>
        <p:spPr bwMode="auto">
          <a:xfrm>
            <a:off x="66675" y="1391077"/>
            <a:ext cx="1195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ACL entries that ensure any new files or directories in the cases directory have the correct permissions applied for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authorized users and groups. </a:t>
            </a:r>
          </a:p>
        </p:txBody>
      </p:sp>
      <p:sp>
        <p:nvSpPr>
          <p:cNvPr id="5" name="Content Placeholder 4">
            <a:extLst>
              <a:ext uri="{FF2B5EF4-FFF2-40B4-BE49-F238E27FC236}">
                <a16:creationId xmlns:a16="http://schemas.microsoft.com/office/drawing/2014/main" id="{2A430E27-F1A9-CAD5-76A8-E5FC9960B1B7}"/>
              </a:ext>
            </a:extLst>
          </p:cNvPr>
          <p:cNvSpPr>
            <a:spLocks noGrp="1"/>
          </p:cNvSpPr>
          <p:nvPr>
            <p:ph idx="1"/>
          </p:nvPr>
        </p:nvSpPr>
        <p:spPr/>
        <p:txBody>
          <a:bodyPr/>
          <a:lstStyle/>
          <a:p>
            <a:endParaRPr lang="en-US" dirty="0"/>
          </a:p>
          <a:p>
            <a:endParaRPr lang="en-IN" dirty="0"/>
          </a:p>
        </p:txBody>
      </p:sp>
    </p:spTree>
    <p:extLst>
      <p:ext uri="{BB962C8B-B14F-4D97-AF65-F5344CB8AC3E}">
        <p14:creationId xmlns:p14="http://schemas.microsoft.com/office/powerpoint/2010/main" val="3396183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83BF-223D-CD71-DC65-5B140CCDA6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FD814-5EDD-9733-D22B-0DE08A95D33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EA92C60-7FB1-5BC8-0093-1C27EC6F7548}"/>
              </a:ext>
            </a:extLst>
          </p:cNvPr>
          <p:cNvPicPr>
            <a:picLocks noChangeAspect="1"/>
          </p:cNvPicPr>
          <p:nvPr/>
        </p:nvPicPr>
        <p:blipFill>
          <a:blip r:embed="rId2"/>
          <a:stretch>
            <a:fillRect/>
          </a:stretch>
        </p:blipFill>
        <p:spPr>
          <a:xfrm>
            <a:off x="347663" y="1825625"/>
            <a:ext cx="11749088" cy="4765675"/>
          </a:xfrm>
          <a:prstGeom prst="rect">
            <a:avLst/>
          </a:prstGeom>
        </p:spPr>
      </p:pic>
    </p:spTree>
    <p:extLst>
      <p:ext uri="{BB962C8B-B14F-4D97-AF65-F5344CB8AC3E}">
        <p14:creationId xmlns:p14="http://schemas.microsoft.com/office/powerpoint/2010/main" val="80484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F7C0-1C9D-9018-C963-954192B988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Linux File Ownership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BC0B10-038E-0CBD-AEEF-1F240EECBE4B}"/>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Chgrp</a:t>
            </a:r>
            <a:r>
              <a:rPr lang="en-US" dirty="0">
                <a:latin typeface="Times New Roman" panose="02020603050405020304" pitchFamily="18" charset="0"/>
                <a:cs typeface="Times New Roman" panose="02020603050405020304" pitchFamily="18" charset="0"/>
              </a:rPr>
              <a:t>: to change group permission</a:t>
            </a:r>
          </a:p>
          <a:p>
            <a:r>
              <a:rPr lang="en-US" dirty="0" err="1">
                <a:highlight>
                  <a:srgbClr val="00FFFF"/>
                </a:highlight>
                <a:latin typeface="Times New Roman" panose="02020603050405020304" pitchFamily="18" charset="0"/>
                <a:cs typeface="Times New Roman" panose="02020603050405020304" pitchFamily="18" charset="0"/>
              </a:rPr>
              <a:t>Sudo</a:t>
            </a:r>
            <a:r>
              <a:rPr lang="en-US" dirty="0">
                <a:highlight>
                  <a:srgbClr val="00FFFF"/>
                </a:highlight>
                <a:latin typeface="Times New Roman" panose="02020603050405020304" pitchFamily="18" charset="0"/>
                <a:cs typeface="Times New Roman" panose="02020603050405020304" pitchFamily="18" charset="0"/>
              </a:rPr>
              <a:t> </a:t>
            </a:r>
            <a:r>
              <a:rPr lang="en-US" dirty="0" err="1">
                <a:highlight>
                  <a:srgbClr val="00FFFF"/>
                </a:highlight>
                <a:latin typeface="Times New Roman" panose="02020603050405020304" pitchFamily="18" charset="0"/>
                <a:cs typeface="Times New Roman" panose="02020603050405020304" pitchFamily="18" charset="0"/>
              </a:rPr>
              <a:t>chgrp</a:t>
            </a:r>
            <a:r>
              <a:rPr lang="en-US" dirty="0">
                <a:highlight>
                  <a:srgbClr val="00FFFF"/>
                </a:highlight>
                <a:latin typeface="Times New Roman" panose="02020603050405020304" pitchFamily="18" charset="0"/>
                <a:cs typeface="Times New Roman" panose="02020603050405020304" pitchFamily="18" charset="0"/>
              </a:rPr>
              <a:t> –c user2 filename</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04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C127-209A-3104-6A93-B86633D3C8F7}"/>
              </a:ext>
            </a:extLst>
          </p:cNvPr>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Umask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CC91C8-012F-A318-23B5-FCC426D622E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check for default permissions on directories and file</a:t>
            </a:r>
          </a:p>
          <a:p>
            <a:r>
              <a:rPr lang="en-IN" dirty="0">
                <a:latin typeface="Times New Roman" panose="02020603050405020304" pitchFamily="18" charset="0"/>
                <a:cs typeface="Times New Roman" panose="02020603050405020304" pitchFamily="18" charset="0"/>
              </a:rPr>
              <a:t>Delete the </a:t>
            </a:r>
            <a:r>
              <a:rPr lang="en-IN" dirty="0" err="1">
                <a:latin typeface="Times New Roman" panose="02020603050405020304" pitchFamily="18" charset="0"/>
                <a:cs typeface="Times New Roman" panose="02020603050405020304" pitchFamily="18" charset="0"/>
              </a:rPr>
              <a:t>umask</a:t>
            </a:r>
            <a:r>
              <a:rPr lang="en-IN" dirty="0">
                <a:latin typeface="Times New Roman" panose="02020603050405020304" pitchFamily="18" charset="0"/>
                <a:cs typeface="Times New Roman" panose="02020603050405020304" pitchFamily="18" charset="0"/>
              </a:rPr>
              <a:t> from 777 in case of directories </a:t>
            </a:r>
          </a:p>
          <a:p>
            <a:r>
              <a:rPr lang="en-IN" dirty="0">
                <a:latin typeface="Times New Roman" panose="02020603050405020304" pitchFamily="18" charset="0"/>
                <a:cs typeface="Times New Roman" panose="02020603050405020304" pitchFamily="18" charset="0"/>
              </a:rPr>
              <a:t>Delete the </a:t>
            </a:r>
            <a:r>
              <a:rPr lang="en-IN" dirty="0" err="1">
                <a:latin typeface="Times New Roman" panose="02020603050405020304" pitchFamily="18" charset="0"/>
                <a:cs typeface="Times New Roman" panose="02020603050405020304" pitchFamily="18" charset="0"/>
              </a:rPr>
              <a:t>umask</a:t>
            </a:r>
            <a:r>
              <a:rPr lang="en-IN" dirty="0">
                <a:latin typeface="Times New Roman" panose="02020603050405020304" pitchFamily="18" charset="0"/>
                <a:cs typeface="Times New Roman" panose="02020603050405020304" pitchFamily="18" charset="0"/>
              </a:rPr>
              <a:t> 666 in case of files</a:t>
            </a:r>
          </a:p>
          <a:p>
            <a:r>
              <a:rPr lang="en-IN" dirty="0">
                <a:latin typeface="Times New Roman" panose="02020603050405020304" pitchFamily="18" charset="0"/>
                <a:cs typeface="Times New Roman" panose="02020603050405020304" pitchFamily="18" charset="0"/>
              </a:rPr>
              <a:t>System never gives execute permission by default</a:t>
            </a:r>
          </a:p>
          <a:p>
            <a:r>
              <a:rPr lang="en-IN" dirty="0">
                <a:latin typeface="Times New Roman" panose="02020603050405020304" pitchFamily="18" charset="0"/>
                <a:cs typeface="Times New Roman" panose="02020603050405020304" pitchFamily="18" charset="0"/>
              </a:rPr>
              <a:t>We can change the </a:t>
            </a:r>
            <a:r>
              <a:rPr lang="en-IN" dirty="0" err="1">
                <a:latin typeface="Times New Roman" panose="02020603050405020304" pitchFamily="18" charset="0"/>
                <a:cs typeface="Times New Roman" panose="02020603050405020304" pitchFamily="18" charset="0"/>
              </a:rPr>
              <a:t>umask</a:t>
            </a:r>
            <a:r>
              <a:rPr lang="en-IN" dirty="0">
                <a:latin typeface="Times New Roman" panose="02020603050405020304" pitchFamily="18" charset="0"/>
                <a:cs typeface="Times New Roman" panose="02020603050405020304" pitchFamily="18" charset="0"/>
              </a:rPr>
              <a:t> like </a:t>
            </a:r>
            <a:r>
              <a:rPr lang="en-IN" dirty="0" err="1">
                <a:latin typeface="Times New Roman" panose="02020603050405020304" pitchFamily="18" charset="0"/>
                <a:cs typeface="Times New Roman" panose="02020603050405020304" pitchFamily="18" charset="0"/>
              </a:rPr>
              <a:t>umask</a:t>
            </a:r>
            <a:r>
              <a:rPr lang="en-IN" dirty="0">
                <a:latin typeface="Times New Roman" panose="02020603050405020304" pitchFamily="18" charset="0"/>
                <a:cs typeface="Times New Roman" panose="02020603050405020304" pitchFamily="18" charset="0"/>
              </a:rPr>
              <a:t> 0044</a:t>
            </a:r>
          </a:p>
          <a:p>
            <a:r>
              <a:rPr lang="fr-FR"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Context</a:t>
            </a:r>
            <a:r>
              <a:rPr lang="fr-FR"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for the </a:t>
            </a:r>
            <a:r>
              <a:rPr lang="fr-FR"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same</a:t>
            </a:r>
            <a:r>
              <a:rPr lang="fr-FR"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fr-FR"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is</a:t>
            </a:r>
            <a:r>
              <a:rPr lang="fr-FR"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fr-FR"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present</a:t>
            </a:r>
            <a:r>
              <a:rPr lang="fr-FR"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in /</a:t>
            </a:r>
            <a:r>
              <a:rPr lang="fr-FR"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etc</a:t>
            </a:r>
            <a:r>
              <a:rPr lang="fr-FR"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fr-FR"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bashrc</a:t>
            </a:r>
            <a:r>
              <a:rPr lang="fr-FR" dirty="0">
                <a:latin typeface="Times New Roman" panose="02020603050405020304" pitchFamily="18" charset="0"/>
                <a:cs typeface="Times New Roman" panose="02020603050405020304" pitchFamily="18" charset="0"/>
              </a:rPr>
              <a:t> or </a:t>
            </a:r>
            <a:r>
              <a:rPr lang="fr-FR"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fr-FR"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etc</a:t>
            </a:r>
            <a:r>
              <a:rPr lang="fr-FR"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/profile</a:t>
            </a:r>
            <a:r>
              <a:rPr lang="fr-FR"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87076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3A1A-A9C5-C670-02B0-CECC3D59E6B2}"/>
              </a:ext>
            </a:extLst>
          </p:cNvPr>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Umask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2187FC-FBDC-83BF-D4F6-B630307F539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6CBC456-DF2D-46DE-FDAA-5AB13FE37996}"/>
              </a:ext>
            </a:extLst>
          </p:cNvPr>
          <p:cNvPicPr>
            <a:picLocks noChangeAspect="1"/>
          </p:cNvPicPr>
          <p:nvPr/>
        </p:nvPicPr>
        <p:blipFill>
          <a:blip r:embed="rId2"/>
          <a:stretch>
            <a:fillRect/>
          </a:stretch>
        </p:blipFill>
        <p:spPr>
          <a:xfrm>
            <a:off x="838199" y="1825625"/>
            <a:ext cx="10515599" cy="4351338"/>
          </a:xfrm>
          <a:prstGeom prst="rect">
            <a:avLst/>
          </a:prstGeom>
        </p:spPr>
      </p:pic>
    </p:spTree>
    <p:extLst>
      <p:ext uri="{BB962C8B-B14F-4D97-AF65-F5344CB8AC3E}">
        <p14:creationId xmlns:p14="http://schemas.microsoft.com/office/powerpoint/2010/main" val="279507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5653-C54C-8284-FEA4-420B92DD96C7}"/>
              </a:ext>
            </a:extLst>
          </p:cNvPr>
          <p:cNvSpPr>
            <a:spLocks noGrp="1"/>
          </p:cNvSpPr>
          <p:nvPr>
            <p:ph type="title"/>
          </p:nvPr>
        </p:nvSpPr>
        <p:spPr/>
        <p:txBody>
          <a:bodyPr/>
          <a:lstStyle/>
          <a:p>
            <a:pPr algn="ctr"/>
            <a:r>
              <a:rPr lang="en-IN" dirty="0" err="1">
                <a:latin typeface="Times New Roman" panose="02020603050405020304" pitchFamily="18" charset="0"/>
                <a:cs typeface="Times New Roman" panose="02020603050405020304" pitchFamily="18" charset="0"/>
              </a:rPr>
              <a:t>Umask</a:t>
            </a:r>
            <a:endParaRPr lang="en-IN" dirty="0"/>
          </a:p>
        </p:txBody>
      </p:sp>
      <p:sp>
        <p:nvSpPr>
          <p:cNvPr id="3" name="Content Placeholder 2">
            <a:extLst>
              <a:ext uri="{FF2B5EF4-FFF2-40B4-BE49-F238E27FC236}">
                <a16:creationId xmlns:a16="http://schemas.microsoft.com/office/drawing/2014/main" id="{D36575A4-D9FE-59BD-E774-1E90D847F2A5}"/>
              </a:ext>
            </a:extLst>
          </p:cNvPr>
          <p:cNvSpPr>
            <a:spLocks noGrp="1"/>
          </p:cNvSpPr>
          <p:nvPr>
            <p:ph idx="1"/>
          </p:nvPr>
        </p:nvSpPr>
        <p:spPr/>
        <p:txBody>
          <a:bodyPr/>
          <a:lstStyle/>
          <a:p>
            <a:r>
              <a:rPr lang="en-US" dirty="0"/>
              <a:t>Help Ramesh to create a </a:t>
            </a:r>
            <a:r>
              <a:rPr lang="en-US" dirty="0" err="1"/>
              <a:t>umask</a:t>
            </a:r>
            <a:r>
              <a:rPr lang="en-US" dirty="0"/>
              <a:t> for files to get read and write permission and directories to get </a:t>
            </a:r>
            <a:r>
              <a:rPr lang="en-US" dirty="0" err="1"/>
              <a:t>read,write</a:t>
            </a:r>
            <a:r>
              <a:rPr lang="en-US" dirty="0"/>
              <a:t> and execute permissions.</a:t>
            </a:r>
          </a:p>
          <a:p>
            <a:endParaRPr lang="en-US" dirty="0"/>
          </a:p>
          <a:p>
            <a:endParaRPr lang="en-US" dirty="0"/>
          </a:p>
          <a:p>
            <a:r>
              <a:rPr lang="en-US" dirty="0" err="1">
                <a:solidFill>
                  <a:schemeClr val="bg1"/>
                </a:solidFill>
              </a:rPr>
              <a:t>Umask</a:t>
            </a:r>
            <a:r>
              <a:rPr lang="en-US" dirty="0">
                <a:solidFill>
                  <a:schemeClr val="bg1"/>
                </a:solidFill>
              </a:rPr>
              <a:t> 0</a:t>
            </a:r>
            <a:endParaRPr lang="en-IN" dirty="0">
              <a:solidFill>
                <a:schemeClr val="bg1"/>
              </a:solidFill>
            </a:endParaRPr>
          </a:p>
        </p:txBody>
      </p:sp>
    </p:spTree>
    <p:extLst>
      <p:ext uri="{BB962C8B-B14F-4D97-AF65-F5344CB8AC3E}">
        <p14:creationId xmlns:p14="http://schemas.microsoft.com/office/powerpoint/2010/main" val="223931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8B3C-C3FB-17BD-FB46-288333CC25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41436F-20FF-9A0C-CB3C-F7EB6525230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3A71ED3-F7A6-8ED2-0A0E-F92A5E0FF8C5}"/>
              </a:ext>
            </a:extLst>
          </p:cNvPr>
          <p:cNvPicPr>
            <a:picLocks noChangeAspect="1"/>
          </p:cNvPicPr>
          <p:nvPr/>
        </p:nvPicPr>
        <p:blipFill>
          <a:blip r:embed="rId2"/>
          <a:stretch>
            <a:fillRect/>
          </a:stretch>
        </p:blipFill>
        <p:spPr>
          <a:xfrm>
            <a:off x="409576" y="185737"/>
            <a:ext cx="10944224" cy="6486525"/>
          </a:xfrm>
          <a:prstGeom prst="rect">
            <a:avLst/>
          </a:prstGeom>
        </p:spPr>
      </p:pic>
    </p:spTree>
    <p:extLst>
      <p:ext uri="{BB962C8B-B14F-4D97-AF65-F5344CB8AC3E}">
        <p14:creationId xmlns:p14="http://schemas.microsoft.com/office/powerpoint/2010/main" val="181061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1984</Words>
  <Application>Microsoft Office PowerPoint</Application>
  <PresentationFormat>Widescreen</PresentationFormat>
  <Paragraphs>235</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Verdana</vt:lpstr>
      <vt:lpstr>Office Theme</vt:lpstr>
      <vt:lpstr>CSE308:COMPUTING PRACTICUM-IV</vt:lpstr>
      <vt:lpstr>Users and Groups in Linux</vt:lpstr>
      <vt:lpstr>Linux File Ownership</vt:lpstr>
      <vt:lpstr>Linux File Ownership</vt:lpstr>
      <vt:lpstr>Linux File Ownership</vt:lpstr>
      <vt:lpstr>Umask</vt:lpstr>
      <vt:lpstr>Umask</vt:lpstr>
      <vt:lpstr>Umask</vt:lpstr>
      <vt:lpstr>PowerPoint Presentation</vt:lpstr>
      <vt:lpstr>PowerPoint Presentation</vt:lpstr>
      <vt:lpstr>`</vt:lpstr>
      <vt:lpstr>Access Control List (ACL)</vt:lpstr>
      <vt:lpstr>Access Control List (ACL)</vt:lpstr>
      <vt:lpstr>Access Control List (ACL)</vt:lpstr>
      <vt:lpstr>ACL Management Commands</vt:lpstr>
      <vt:lpstr>Access Control List (ACL)</vt:lpstr>
      <vt:lpstr>Access Control List (ACL)</vt:lpstr>
      <vt:lpstr>Access Control List (ACL)</vt:lpstr>
      <vt:lpstr>PowerPoint Presentation</vt:lpstr>
      <vt:lpstr>getfacl: example</vt:lpstr>
      <vt:lpstr>PowerPoint Presentation</vt:lpstr>
      <vt:lpstr>setfacl</vt:lpstr>
      <vt:lpstr>setfacl</vt:lpstr>
      <vt:lpstr>setfacl Command Options</vt:lpstr>
      <vt:lpstr>setfacl Command Options</vt:lpstr>
      <vt:lpstr>setfacl Command Options</vt:lpstr>
      <vt:lpstr>Remove ACLs </vt:lpstr>
      <vt:lpstr>The Role of the mask Value</vt:lpstr>
      <vt:lpstr>PowerPoint Presentation</vt:lpstr>
      <vt:lpstr>Access Control List (ACL)</vt:lpstr>
      <vt:lpstr>Set an ACL and mask value</vt:lpstr>
      <vt:lpstr>Examples- Setting an ACL</vt:lpstr>
      <vt:lpstr>Examples- Setting an ACL</vt:lpstr>
      <vt:lpstr>Examples- Setting an ACL </vt:lpstr>
      <vt:lpstr>Setting an Default ACL </vt:lpstr>
      <vt:lpstr>Setting an Default ACL </vt:lpstr>
      <vt:lpstr>Delete an Default ACL </vt:lpstr>
      <vt:lpstr>Delete ACL Entries From a file/dir</vt:lpstr>
      <vt:lpstr>Task-1</vt:lpstr>
      <vt:lpstr>Solution</vt:lpstr>
      <vt:lpstr>Task-2</vt:lpstr>
      <vt:lpstr>Solution</vt:lpstr>
      <vt:lpstr>Task-3</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ACL</dc:title>
  <dc:creator>Shaifalika</dc:creator>
  <cp:lastModifiedBy>Prince Rana</cp:lastModifiedBy>
  <cp:revision>137</cp:revision>
  <dcterms:created xsi:type="dcterms:W3CDTF">2020-02-01T05:06:55Z</dcterms:created>
  <dcterms:modified xsi:type="dcterms:W3CDTF">2023-02-23T06:27:38Z</dcterms:modified>
</cp:coreProperties>
</file>