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532" r:id="rId3"/>
    <p:sldId id="533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</p:sldIdLst>
  <p:sldSz cx="7150100" cy="9582150"/>
  <p:notesSz cx="7150100" cy="9582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1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257" y="2970466"/>
            <a:ext cx="6077585" cy="2012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72515" y="5366004"/>
            <a:ext cx="5005070" cy="239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7505" y="2203894"/>
            <a:ext cx="3110293" cy="6324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82301" y="2203894"/>
            <a:ext cx="3110293" cy="6324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474-1444-4BBB-B40F-E0216BE0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763" y="3821081"/>
            <a:ext cx="5362575" cy="1083117"/>
          </a:xfrm>
        </p:spPr>
        <p:txBody>
          <a:bodyPr anchor="b"/>
          <a:lstStyle>
            <a:lvl1pPr algn="ctr">
              <a:defRPr sz="351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B4C9-3671-4119-AF5A-6A2AC6846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763" y="5032848"/>
            <a:ext cx="5362575" cy="216662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48" indent="0" algn="ctr">
              <a:buNone/>
              <a:defRPr sz="1173"/>
            </a:lvl2pPr>
            <a:lvl3pPr marL="536296" indent="0" algn="ctr">
              <a:buNone/>
              <a:defRPr sz="1056"/>
            </a:lvl3pPr>
            <a:lvl4pPr marL="804443" indent="0" algn="ctr">
              <a:buNone/>
              <a:defRPr sz="938"/>
            </a:lvl4pPr>
            <a:lvl5pPr marL="1072591" indent="0" algn="ctr">
              <a:buNone/>
              <a:defRPr sz="938"/>
            </a:lvl5pPr>
            <a:lvl6pPr marL="1340739" indent="0" algn="ctr">
              <a:buNone/>
              <a:defRPr sz="938"/>
            </a:lvl6pPr>
            <a:lvl7pPr marL="1608887" indent="0" algn="ctr">
              <a:buNone/>
              <a:defRPr sz="938"/>
            </a:lvl7pPr>
            <a:lvl8pPr marL="1877035" indent="0" algn="ctr">
              <a:buNone/>
              <a:defRPr sz="938"/>
            </a:lvl8pPr>
            <a:lvl9pPr marL="2145182" indent="0" algn="ctr">
              <a:buNone/>
              <a:defRPr sz="938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EAED-E393-4BB5-A24C-0C6867F4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505" y="8911400"/>
            <a:ext cx="1644523" cy="276999"/>
          </a:xfrm>
        </p:spPr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8659-CA66-4519-A2D3-DA0FB685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1034" y="8911400"/>
            <a:ext cx="2288032" cy="27699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E3D9-1960-471E-AD93-B6A5C80B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48072" y="8911400"/>
            <a:ext cx="1644523" cy="276999"/>
          </a:xfrm>
        </p:spPr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0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149568" cy="9581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416" y="846797"/>
            <a:ext cx="6005266" cy="61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941" y="3471126"/>
            <a:ext cx="5267325" cy="250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31034" y="8911400"/>
            <a:ext cx="2288032" cy="479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7505" y="8911400"/>
            <a:ext cx="1644523" cy="479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48072" y="8911400"/>
            <a:ext cx="1644523" cy="479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505" y="2780109"/>
            <a:ext cx="6494674" cy="637551"/>
          </a:xfrm>
        </p:spPr>
        <p:txBody>
          <a:bodyPr>
            <a:normAutofit/>
          </a:bodyPr>
          <a:lstStyle/>
          <a:p>
            <a:r>
              <a:rPr lang="en-US" sz="25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258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24" y="3864541"/>
            <a:ext cx="5743914" cy="2889832"/>
          </a:xfrm>
        </p:spPr>
        <p:txBody>
          <a:bodyPr>
            <a:noAutofit/>
          </a:bodyPr>
          <a:lstStyle/>
          <a:p>
            <a:pPr algn="l"/>
            <a: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9: </a:t>
            </a:r>
            <a:r>
              <a:rPr lang="en-US" sz="15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Accessing Network-Attached Storage</a:t>
            </a:r>
          </a:p>
          <a:p>
            <a:pPr algn="l"/>
            <a:endParaRPr lang="en-US" sz="15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Mounting Network-Attached Storage with NFS</a:t>
            </a:r>
          </a:p>
          <a:p>
            <a:pPr algn="l">
              <a:defRPr/>
            </a:pPr>
            <a: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Automounting Network-Attached Storage</a:t>
            </a:r>
          </a:p>
          <a:p>
            <a:pPr algn="l"/>
            <a:endParaRPr lang="en-US" sz="1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Demonstrate compressing and deduplicating the storage and determine network -attached storage using the NFS protocol </a:t>
            </a:r>
          </a:p>
          <a:p>
            <a:pPr algn="r"/>
            <a:b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5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3790" y="380745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34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910" y="355345"/>
            <a:ext cx="12700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40" dirty="0">
                <a:latin typeface="Arial"/>
                <a:cs typeface="Arial"/>
              </a:rPr>
              <a:t>3</a:t>
            </a:r>
            <a:r>
              <a:rPr sz="950" b="1" spc="-3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316" y="389814"/>
            <a:ext cx="3605529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client.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sz="950" spc="-100" dirty="0">
                <a:latin typeface="Arial"/>
                <a:cs typeface="Arial"/>
              </a:rPr>
              <a:t>3.1.	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/public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016" y="936204"/>
            <a:ext cx="44958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mkdir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9316" y="1376959"/>
            <a:ext cx="4658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0" dirty="0">
                <a:latin typeface="Arial"/>
                <a:cs typeface="Arial"/>
              </a:rPr>
              <a:t>3.2.	</a:t>
            </a: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verify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/share/public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NFS 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exported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mounts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correctly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/public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3016" y="1803972"/>
            <a:ext cx="4495800" cy="4914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52070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mount -t nfs serverb.lab.example.com:/shares/  public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9316" y="2408911"/>
            <a:ext cx="276860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0" dirty="0">
                <a:latin typeface="Arial"/>
                <a:cs typeface="Arial"/>
              </a:rPr>
              <a:t>3.3.	</a:t>
            </a:r>
            <a:r>
              <a:rPr sz="950" spc="20" dirty="0">
                <a:latin typeface="Arial"/>
                <a:cs typeface="Arial"/>
              </a:rPr>
              <a:t>List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contents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3016" y="2675901"/>
            <a:ext cx="4495800" cy="1096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16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admin 42 Apr </a:t>
            </a:r>
            <a:r>
              <a:rPr sz="800" dirty="0">
                <a:latin typeface="Liberation Mono"/>
                <a:cs typeface="Liberation Mono"/>
              </a:rPr>
              <a:t>8 </a:t>
            </a:r>
            <a:r>
              <a:rPr sz="800" spc="-5" dirty="0">
                <a:latin typeface="Liberation Mono"/>
                <a:cs typeface="Liberation Mono"/>
              </a:rPr>
              <a:t>22:36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Delivered.txt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admin 46 Apr </a:t>
            </a:r>
            <a:r>
              <a:rPr sz="800" dirty="0">
                <a:latin typeface="Liberation Mono"/>
                <a:cs typeface="Liberation Mono"/>
              </a:rPr>
              <a:t>8 </a:t>
            </a:r>
            <a:r>
              <a:rPr sz="800" spc="-5" dirty="0">
                <a:latin typeface="Liberation Mono"/>
                <a:cs typeface="Liberation Mono"/>
              </a:rPr>
              <a:t>22:36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NOTES.txt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admin 20 Apr </a:t>
            </a:r>
            <a:r>
              <a:rPr sz="800" dirty="0">
                <a:latin typeface="Liberation Mono"/>
                <a:cs typeface="Liberation Mono"/>
              </a:rPr>
              <a:t>8 </a:t>
            </a:r>
            <a:r>
              <a:rPr sz="800" spc="-5" dirty="0">
                <a:latin typeface="Liberation Mono"/>
                <a:cs typeface="Liberation Mono"/>
              </a:rPr>
              <a:t>22:36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README.txt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admin 27 Apr </a:t>
            </a:r>
            <a:r>
              <a:rPr sz="800" dirty="0">
                <a:latin typeface="Liberation Mono"/>
                <a:cs typeface="Liberation Mono"/>
              </a:rPr>
              <a:t>8 </a:t>
            </a:r>
            <a:r>
              <a:rPr sz="800" spc="-5" dirty="0">
                <a:latin typeface="Liberation Mono"/>
                <a:cs typeface="Liberation Mono"/>
              </a:rPr>
              <a:t>22:36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Trackings.txt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3016" y="4153268"/>
            <a:ext cx="4495800" cy="800100"/>
          </a:xfrm>
          <a:custGeom>
            <a:avLst/>
            <a:gdLst/>
            <a:ahLst/>
            <a:cxnLst/>
            <a:rect l="l" t="t" r="r" b="b"/>
            <a:pathLst>
              <a:path w="4495800" h="800100">
                <a:moveTo>
                  <a:pt x="4495800" y="0"/>
                </a:moveTo>
                <a:lnTo>
                  <a:pt x="0" y="0"/>
                </a:lnTo>
                <a:lnTo>
                  <a:pt x="0" y="799896"/>
                </a:lnTo>
                <a:lnTo>
                  <a:pt x="4495800" y="799896"/>
                </a:lnTo>
                <a:lnTo>
                  <a:pt x="4495800" y="0"/>
                </a:lnTo>
                <a:close/>
              </a:path>
            </a:pathLst>
          </a:custGeom>
          <a:solidFill>
            <a:srgbClr val="E9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9316" y="3886277"/>
            <a:ext cx="565404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lvl="1" indent="-3683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80365" algn="l"/>
                <a:tab pos="381000" algn="l"/>
              </a:tabLst>
            </a:pPr>
            <a:r>
              <a:rPr sz="950" spc="-5" dirty="0">
                <a:latin typeface="Arial"/>
                <a:cs typeface="Arial"/>
              </a:rPr>
              <a:t>Explore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options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share.</a:t>
            </a:r>
            <a:endParaRPr sz="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AutoNum type="arabicPeriod" startAt="4"/>
            </a:pPr>
            <a:endParaRPr sz="1150">
              <a:latin typeface="Arial"/>
              <a:cs typeface="Arial"/>
            </a:endParaRPr>
          </a:p>
          <a:p>
            <a:pPr marL="520700" marR="1529080">
              <a:lnSpc>
                <a:spcPct val="128400"/>
              </a:lnSpc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mount </a:t>
            </a:r>
            <a:r>
              <a:rPr sz="800" b="1" dirty="0">
                <a:latin typeface="Liberation Mono"/>
                <a:cs typeface="Liberation Mono"/>
              </a:rPr>
              <a:t>| </a:t>
            </a:r>
            <a:r>
              <a:rPr sz="800" b="1" spc="-5" dirty="0">
                <a:latin typeface="Liberation Mono"/>
                <a:cs typeface="Liberation Mono"/>
              </a:rPr>
              <a:t>grep public  serverb.lab.example.com:/shares/public </a:t>
            </a:r>
            <a:r>
              <a:rPr sz="800" spc="-5" dirty="0">
                <a:latin typeface="Liberation Mono"/>
                <a:cs typeface="Liberation Mono"/>
              </a:rPr>
              <a:t>on </a:t>
            </a:r>
            <a:r>
              <a:rPr sz="800" b="1" spc="-5" dirty="0">
                <a:latin typeface="Liberation Mono"/>
                <a:cs typeface="Liberation Mono"/>
              </a:rPr>
              <a:t>/public </a:t>
            </a:r>
            <a:r>
              <a:rPr sz="800" spc="-5" dirty="0">
                <a:latin typeface="Liberation Mono"/>
                <a:cs typeface="Liberation Mono"/>
              </a:rPr>
              <a:t>type</a:t>
            </a:r>
            <a:r>
              <a:rPr sz="800" spc="-7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nfs4</a:t>
            </a:r>
            <a:endParaRPr sz="800">
              <a:latin typeface="Liberation Mono"/>
              <a:cs typeface="Liberation Mono"/>
            </a:endParaRPr>
          </a:p>
          <a:p>
            <a:pPr marL="520700" marR="5080">
              <a:lnSpc>
                <a:spcPct val="126699"/>
              </a:lnSpc>
              <a:spcBef>
                <a:spcPts val="20"/>
              </a:spcBef>
            </a:pPr>
            <a:r>
              <a:rPr sz="800" spc="-5" dirty="0">
                <a:latin typeface="Liberation Mono"/>
                <a:cs typeface="Liberation Mono"/>
              </a:rPr>
              <a:t>(rw,relatime,</a:t>
            </a:r>
            <a:r>
              <a:rPr sz="800" b="1" spc="-5" dirty="0">
                <a:latin typeface="Liberation Mono"/>
                <a:cs typeface="Liberation Mono"/>
              </a:rPr>
              <a:t>vers=4.2</a:t>
            </a:r>
            <a:r>
              <a:rPr sz="800" spc="-5" dirty="0">
                <a:latin typeface="Liberation Mono"/>
                <a:cs typeface="Liberation Mono"/>
              </a:rPr>
              <a:t>,rsize=262144,wsize=262144,namlen=255,sync,proto=tcp,timeo=600,  retrans=2,sec=sys,clientaddr=172.25.250.10,local_lock=none,addr=172.25.250.11)</a:t>
            </a:r>
            <a:endParaRPr sz="8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9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">
              <a:latin typeface="Liberation Mono"/>
              <a:cs typeface="Liberation Mono"/>
            </a:endParaRPr>
          </a:p>
          <a:p>
            <a:pPr marL="381000" lvl="1" indent="-368300">
              <a:lnSpc>
                <a:spcPct val="100000"/>
              </a:lnSpc>
              <a:buAutoNum type="arabicPeriod" startAt="5"/>
              <a:tabLst>
                <a:tab pos="380365" algn="l"/>
                <a:tab pos="381000" algn="l"/>
              </a:tabLst>
            </a:pPr>
            <a:r>
              <a:rPr sz="950" spc="10" dirty="0">
                <a:latin typeface="Arial"/>
                <a:cs typeface="Arial"/>
              </a:rPr>
              <a:t>Unmount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18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3016" y="5334168"/>
            <a:ext cx="44958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umount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7" name="object 17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5975" y="9190903"/>
            <a:ext cx="1949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265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190" y="380745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34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7311" y="355345"/>
            <a:ext cx="1352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105" dirty="0">
                <a:latin typeface="Arial"/>
                <a:cs typeface="Arial"/>
              </a:rPr>
              <a:t>4</a:t>
            </a:r>
            <a:r>
              <a:rPr sz="950" b="1" spc="-3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716" y="389814"/>
            <a:ext cx="4344670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ensure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above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persistently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mounted.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4.1.	</a:t>
            </a:r>
            <a:r>
              <a:rPr sz="950" spc="10" dirty="0">
                <a:latin typeface="Arial"/>
                <a:cs typeface="Arial"/>
              </a:rPr>
              <a:t>Open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/etc/fstab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editing.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4416" y="936204"/>
            <a:ext cx="44958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vim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/etc/fstab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9016" y="1379499"/>
            <a:ext cx="232600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5" dirty="0">
                <a:latin typeface="Arial"/>
                <a:cs typeface="Arial"/>
              </a:rPr>
              <a:t>Add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following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line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file: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416" y="1646491"/>
            <a:ext cx="4495800" cy="3302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77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70"/>
              </a:spcBef>
            </a:pPr>
            <a:r>
              <a:rPr sz="800" spc="-5" dirty="0">
                <a:latin typeface="Liberation Mono"/>
                <a:cs typeface="Liberation Mono"/>
              </a:rPr>
              <a:t>serverb.lab.example.com:/shares/public /public nfs rw,sync </a:t>
            </a:r>
            <a:r>
              <a:rPr sz="800" dirty="0">
                <a:latin typeface="Liberation Mono"/>
                <a:cs typeface="Liberation Mono"/>
              </a:rPr>
              <a:t>0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716" y="2090703"/>
            <a:ext cx="341058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0" dirty="0">
                <a:latin typeface="Arial"/>
                <a:cs typeface="Arial"/>
              </a:rPr>
              <a:t>4.2.	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4416" y="2357695"/>
            <a:ext cx="44958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mount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4416" y="3073055"/>
            <a:ext cx="4495800" cy="1096645"/>
          </a:xfrm>
          <a:custGeom>
            <a:avLst/>
            <a:gdLst/>
            <a:ahLst/>
            <a:cxnLst/>
            <a:rect l="l" t="t" r="r" b="b"/>
            <a:pathLst>
              <a:path w="4495800" h="1096645">
                <a:moveTo>
                  <a:pt x="4495800" y="0"/>
                </a:moveTo>
                <a:lnTo>
                  <a:pt x="0" y="0"/>
                </a:lnTo>
                <a:lnTo>
                  <a:pt x="0" y="1096366"/>
                </a:lnTo>
                <a:lnTo>
                  <a:pt x="4495800" y="1096366"/>
                </a:lnTo>
                <a:lnTo>
                  <a:pt x="4495800" y="0"/>
                </a:lnTo>
                <a:close/>
              </a:path>
            </a:pathLst>
          </a:custGeom>
          <a:solidFill>
            <a:srgbClr val="E9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716" y="2806065"/>
            <a:ext cx="256794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0" dirty="0">
                <a:latin typeface="Arial"/>
                <a:cs typeface="Arial"/>
              </a:rPr>
              <a:t>4.3.	</a:t>
            </a:r>
            <a:r>
              <a:rPr sz="950" spc="20" dirty="0">
                <a:latin typeface="Arial"/>
                <a:cs typeface="Arial"/>
              </a:rPr>
              <a:t>List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contents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610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5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</a:t>
            </a:r>
            <a:endParaRPr sz="800">
              <a:latin typeface="Liberation Mono"/>
              <a:cs typeface="Liberation Mono"/>
            </a:endParaRPr>
          </a:p>
          <a:p>
            <a:pPr marL="520700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16</a:t>
            </a:r>
            <a:endParaRPr sz="800">
              <a:latin typeface="Liberation Mono"/>
              <a:cs typeface="Liberation Mono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29666" y="3496780"/>
          <a:ext cx="3477258" cy="57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746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825"/>
                        </a:lnSpc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42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25"/>
                        </a:lnSpc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8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Delivered.txt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46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4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NOTES.txt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20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4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README.txt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746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94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27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40"/>
                        </a:lnSpc>
                        <a:spcBef>
                          <a:spcPts val="10"/>
                        </a:spcBef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8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Trackings.txt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40716" y="4283431"/>
            <a:ext cx="20370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15" dirty="0">
                <a:latin typeface="Arial"/>
                <a:cs typeface="Arial"/>
              </a:rPr>
              <a:t>4.4.	</a:t>
            </a:r>
            <a:r>
              <a:rPr sz="950" spc="5" dirty="0">
                <a:latin typeface="Arial"/>
                <a:cs typeface="Arial"/>
              </a:rPr>
              <a:t>Reboot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7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machine.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4416" y="4550421"/>
            <a:ext cx="44958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systemctl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reboot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190" y="5035448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47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7311" y="5010048"/>
            <a:ext cx="12700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30" dirty="0">
                <a:latin typeface="Arial"/>
                <a:cs typeface="Arial"/>
              </a:rPr>
              <a:t>5</a:t>
            </a:r>
            <a:r>
              <a:rPr sz="950" b="1" spc="-3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0715" y="5036896"/>
            <a:ext cx="481838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25" dirty="0">
                <a:latin typeface="Arial"/>
                <a:cs typeface="Arial"/>
              </a:rPr>
              <a:t>After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has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finished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rebooting,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admin1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test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  </a:t>
            </a:r>
            <a:r>
              <a:rPr sz="950" spc="5" dirty="0">
                <a:latin typeface="Arial"/>
                <a:cs typeface="Arial"/>
              </a:rPr>
              <a:t>persistently </a:t>
            </a:r>
            <a:r>
              <a:rPr sz="950" spc="15" dirty="0">
                <a:latin typeface="Arial"/>
                <a:cs typeface="Arial"/>
              </a:rPr>
              <a:t>mounted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0365" algn="l"/>
              </a:tabLst>
            </a:pPr>
            <a:r>
              <a:rPr sz="950" spc="-100" dirty="0">
                <a:latin typeface="Arial"/>
                <a:cs typeface="Arial"/>
              </a:rPr>
              <a:t>5.1.	</a:t>
            </a: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admin1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4416" y="5743312"/>
            <a:ext cx="4495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ssh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admin1@servera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[admin1@servera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~]$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34416" y="6611070"/>
            <a:ext cx="4495800" cy="1177290"/>
          </a:xfrm>
          <a:custGeom>
            <a:avLst/>
            <a:gdLst/>
            <a:ahLst/>
            <a:cxnLst/>
            <a:rect l="l" t="t" r="r" b="b"/>
            <a:pathLst>
              <a:path w="4495800" h="1177290">
                <a:moveTo>
                  <a:pt x="4495800" y="0"/>
                </a:moveTo>
                <a:lnTo>
                  <a:pt x="0" y="0"/>
                </a:lnTo>
                <a:lnTo>
                  <a:pt x="0" y="1176735"/>
                </a:lnTo>
                <a:lnTo>
                  <a:pt x="4495800" y="1176735"/>
                </a:lnTo>
                <a:lnTo>
                  <a:pt x="4495800" y="0"/>
                </a:lnTo>
                <a:close/>
              </a:path>
            </a:pathLst>
          </a:custGeom>
          <a:solidFill>
            <a:srgbClr val="E9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0716" y="6344077"/>
            <a:ext cx="262763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5.2.	</a:t>
            </a: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/public</a:t>
            </a:r>
            <a:endParaRPr sz="9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Liberation Mono"/>
              <a:cs typeface="Liberation Mono"/>
            </a:endParaRPr>
          </a:p>
          <a:p>
            <a:pPr marL="520700">
              <a:lnSpc>
                <a:spcPct val="100000"/>
              </a:lnSpc>
            </a:pPr>
            <a:r>
              <a:rPr sz="800" spc="-5" dirty="0">
                <a:latin typeface="Liberation Mono"/>
                <a:cs typeface="Liberation Mono"/>
              </a:rPr>
              <a:t>[admin1@servera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5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</a:t>
            </a:r>
            <a:endParaRPr sz="800">
              <a:latin typeface="Liberation Mono"/>
              <a:cs typeface="Liberation Mono"/>
            </a:endParaRPr>
          </a:p>
          <a:p>
            <a:pPr marL="520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16</a:t>
            </a:r>
            <a:endParaRPr sz="800">
              <a:latin typeface="Liberation Mono"/>
              <a:cs typeface="Liberation Mon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429666" y="7034796"/>
          <a:ext cx="3477258" cy="57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746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825"/>
                        </a:lnSpc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42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825"/>
                        </a:lnSpc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8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Delivered.txt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46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4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NOTES.txt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20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4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README.txt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746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-rw-r--r--. </a:t>
                      </a:r>
                      <a:r>
                        <a:rPr sz="800" dirty="0">
                          <a:latin typeface="Liberation Mono"/>
                          <a:cs typeface="Liberation Mono"/>
                        </a:rPr>
                        <a:t>1</a:t>
                      </a:r>
                      <a:r>
                        <a:rPr sz="800" spc="-6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root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940"/>
                        </a:lnSpc>
                        <a:spcBef>
                          <a:spcPts val="10"/>
                        </a:spcBef>
                      </a:pPr>
                      <a:r>
                        <a:rPr sz="800" spc="-5" dirty="0">
                          <a:latin typeface="Liberation Mono"/>
                          <a:cs typeface="Liberation Mono"/>
                        </a:rPr>
                        <a:t>admin 27</a:t>
                      </a:r>
                      <a:r>
                        <a:rPr sz="800" spc="-65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Apr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940"/>
                        </a:lnSpc>
                        <a:spcBef>
                          <a:spcPts val="10"/>
                        </a:spcBef>
                      </a:pPr>
                      <a:r>
                        <a:rPr sz="800" dirty="0">
                          <a:latin typeface="Liberation Mono"/>
                          <a:cs typeface="Liberation Mono"/>
                        </a:rPr>
                        <a:t>8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22:36</a:t>
                      </a:r>
                      <a:r>
                        <a:rPr sz="800" spc="-80" dirty="0">
                          <a:latin typeface="Liberation Mono"/>
                          <a:cs typeface="Liberation Mono"/>
                        </a:rPr>
                        <a:t> </a:t>
                      </a:r>
                      <a:r>
                        <a:rPr sz="800" spc="-5" dirty="0">
                          <a:latin typeface="Liberation Mono"/>
                          <a:cs typeface="Liberation Mono"/>
                        </a:rPr>
                        <a:t>Trackings.txt</a:t>
                      </a:r>
                      <a:endParaRPr sz="800">
                        <a:latin typeface="Liberation Mono"/>
                        <a:cs typeface="Liberation Mono"/>
                      </a:endParaRPr>
                    </a:p>
                  </a:txBody>
                  <a:tcPr marL="0" marR="0" marT="1270" marB="0">
                    <a:solidFill>
                      <a:srgbClr val="E9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1448716" y="7616814"/>
            <a:ext cx="25247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Liberation Mono"/>
                <a:cs typeface="Liberation Mono"/>
              </a:rPr>
              <a:t>[admin1@servera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7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/public/NOTES.txt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25" name="object 25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5916" y="9190903"/>
            <a:ext cx="19812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35" dirty="0">
                <a:solidFill>
                  <a:srgbClr val="FFFFFF"/>
                </a:solidFill>
                <a:latin typeface="Arial"/>
                <a:cs typeface="Arial"/>
              </a:rPr>
              <a:t>266</a:t>
            </a:r>
            <a:endParaRPr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016" y="382487"/>
            <a:ext cx="4495800" cy="6946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930"/>
              </a:lnSpc>
            </a:pPr>
            <a:r>
              <a:rPr sz="800" spc="-5" dirty="0">
                <a:latin typeface="Liberation Mono"/>
                <a:cs typeface="Liberation Mono"/>
              </a:rPr>
              <a:t>###In this file you can log all your</a:t>
            </a:r>
            <a:r>
              <a:rPr sz="800" spc="-2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notes###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[admin1@servera ~]$ </a:t>
            </a:r>
            <a:r>
              <a:rPr sz="800" b="1" spc="-5" dirty="0">
                <a:latin typeface="Liberation Mono"/>
                <a:cs typeface="Liberation Mono"/>
              </a:rPr>
              <a:t>echo "This is </a:t>
            </a:r>
            <a:r>
              <a:rPr sz="800" b="1" dirty="0">
                <a:latin typeface="Liberation Mono"/>
                <a:cs typeface="Liberation Mono"/>
              </a:rPr>
              <a:t>a </a:t>
            </a:r>
            <a:r>
              <a:rPr sz="800" b="1" spc="-5" dirty="0">
                <a:latin typeface="Liberation Mono"/>
                <a:cs typeface="Liberation Mono"/>
              </a:rPr>
              <a:t>test"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3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[admin1@servera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/public/Test.txt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This is </a:t>
            </a:r>
            <a:r>
              <a:rPr sz="800" dirty="0">
                <a:latin typeface="Liberation Mono"/>
                <a:cs typeface="Liberation Mono"/>
              </a:rPr>
              <a:t>a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test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316" y="1190622"/>
            <a:ext cx="1634489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5.3.	</a:t>
            </a: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off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3016" y="1457615"/>
            <a:ext cx="44958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[admin1@servera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Connection to servera</a:t>
            </a:r>
            <a:r>
              <a:rPr sz="800" spc="-1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closed.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016" y="2140859"/>
            <a:ext cx="4998720" cy="5454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-40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netstorage-nfs finish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script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complete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416" y="2782559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netstorage-nfs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finish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016" y="3224543"/>
            <a:ext cx="191262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concludes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guided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2" name="object 12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26165" y="9190903"/>
            <a:ext cx="1949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267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416" y="472173"/>
            <a:ext cx="5243195" cy="6121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520"/>
              </a:spcBef>
            </a:pPr>
            <a:r>
              <a:rPr spc="35" dirty="0"/>
              <a:t>AUTOMOUNTING</a:t>
            </a:r>
            <a:r>
              <a:rPr spc="-204" dirty="0"/>
              <a:t> </a:t>
            </a:r>
            <a:r>
              <a:rPr spc="-20" dirty="0"/>
              <a:t>NETWORK-ATTACHED  </a:t>
            </a:r>
            <a:r>
              <a:rPr spc="-30" dirty="0"/>
              <a:t>STORAGE</a:t>
            </a:r>
          </a:p>
        </p:txBody>
      </p:sp>
      <p:sp>
        <p:nvSpPr>
          <p:cNvPr id="4" name="object 4"/>
          <p:cNvSpPr/>
          <p:nvPr/>
        </p:nvSpPr>
        <p:spPr>
          <a:xfrm>
            <a:off x="585116" y="1108557"/>
            <a:ext cx="5257800" cy="101600"/>
          </a:xfrm>
          <a:custGeom>
            <a:avLst/>
            <a:gdLst/>
            <a:ahLst/>
            <a:cxnLst/>
            <a:rect l="l" t="t" r="r" b="b"/>
            <a:pathLst>
              <a:path w="5257800" h="101600">
                <a:moveTo>
                  <a:pt x="0" y="101600"/>
                </a:moveTo>
                <a:lnTo>
                  <a:pt x="108332" y="101600"/>
                </a:lnTo>
                <a:lnTo>
                  <a:pt x="208280" y="0"/>
                </a:lnTo>
                <a:lnTo>
                  <a:pt x="308102" y="101600"/>
                </a:lnTo>
                <a:lnTo>
                  <a:pt x="5257800" y="101600"/>
                </a:lnTo>
              </a:path>
            </a:pathLst>
          </a:custGeom>
          <a:ln w="6350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415" y="1271103"/>
            <a:ext cx="5186045" cy="597344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b="1" spc="5" dirty="0">
                <a:solidFill>
                  <a:srgbClr val="E32132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50" spc="25" dirty="0">
                <a:latin typeface="Arial"/>
                <a:cs typeface="Arial"/>
              </a:rPr>
              <a:t>After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completing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section,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Describe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benefits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7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20" dirty="0">
                <a:latin typeface="Arial"/>
                <a:cs typeface="Arial"/>
              </a:rPr>
              <a:t>Automount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maps,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including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wildcards.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E32132"/>
                </a:solidFill>
                <a:latin typeface="Arial"/>
                <a:cs typeface="Arial"/>
              </a:rPr>
              <a:t>MOUNTING</a:t>
            </a:r>
            <a:r>
              <a:rPr sz="1600" b="1" spc="-135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E32132"/>
                </a:solidFill>
                <a:latin typeface="Arial"/>
                <a:cs typeface="Arial"/>
              </a:rPr>
              <a:t>NFS</a:t>
            </a:r>
            <a:r>
              <a:rPr sz="1600" b="1" spc="-135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E32132"/>
                </a:solidFill>
                <a:latin typeface="Arial"/>
                <a:cs typeface="Arial"/>
              </a:rPr>
              <a:t>SHARES</a:t>
            </a:r>
            <a:r>
              <a:rPr sz="1600" b="1" spc="-135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E32132"/>
                </a:solidFill>
                <a:latin typeface="Arial"/>
                <a:cs typeface="Arial"/>
              </a:rPr>
              <a:t>WITH</a:t>
            </a:r>
            <a:r>
              <a:rPr sz="1600" b="1" spc="-130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E32132"/>
                </a:solidFill>
                <a:latin typeface="Arial"/>
                <a:cs typeface="Arial"/>
              </a:rPr>
              <a:t>THE</a:t>
            </a:r>
            <a:r>
              <a:rPr sz="1600" b="1" spc="-135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E32132"/>
                </a:solidFill>
                <a:latin typeface="Arial"/>
                <a:cs typeface="Arial"/>
              </a:rPr>
              <a:t>AUTOMOUNTER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5200"/>
              </a:lnSpc>
              <a:spcBef>
                <a:spcPts val="490"/>
              </a:spcBef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automounter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</a:t>
            </a:r>
            <a:r>
              <a:rPr sz="950" spc="10" dirty="0">
                <a:latin typeface="Liberation Mono"/>
                <a:cs typeface="Liberation Mono"/>
              </a:rPr>
              <a:t>autofs</a:t>
            </a:r>
            <a:r>
              <a:rPr sz="950" spc="10" dirty="0">
                <a:latin typeface="Arial"/>
                <a:cs typeface="Arial"/>
              </a:rPr>
              <a:t>)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mounts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"on-demand,"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 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unmount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longer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being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b="1" spc="10" dirty="0">
                <a:latin typeface="Arial"/>
                <a:cs typeface="Arial"/>
              </a:rPr>
              <a:t>Automounter</a:t>
            </a:r>
            <a:r>
              <a:rPr sz="950" b="1" spc="-8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Benefits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20" dirty="0">
                <a:latin typeface="Arial"/>
                <a:cs typeface="Arial"/>
              </a:rPr>
              <a:t>Users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root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privileges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umount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commands.</a:t>
            </a:r>
            <a:endParaRPr sz="950">
              <a:latin typeface="Arial"/>
              <a:cs typeface="Arial"/>
            </a:endParaRPr>
          </a:p>
          <a:p>
            <a:pPr marL="133350" marR="31750" indent="-120650">
              <a:lnSpc>
                <a:spcPct val="105200"/>
              </a:lnSpc>
              <a:spcBef>
                <a:spcPts val="835"/>
              </a:spcBef>
              <a:buChar char="•"/>
              <a:tabLst>
                <a:tab pos="133350" algn="l"/>
              </a:tabLst>
            </a:pP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available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machine,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subject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 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permissions.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700">
              <a:latin typeface="Arial"/>
              <a:cs typeface="Arial"/>
            </a:endParaRPr>
          </a:p>
          <a:p>
            <a:pPr marL="133350" marR="119380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permanently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connected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like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entries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/etc/fstab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freeing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network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  system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resources.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7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side;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server-side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required.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7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uses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same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options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including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security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options.</a:t>
            </a:r>
            <a:endParaRPr sz="950">
              <a:latin typeface="Arial"/>
              <a:cs typeface="Arial"/>
            </a:endParaRPr>
          </a:p>
          <a:p>
            <a:pPr marL="133350" marR="281305" indent="-120650">
              <a:lnSpc>
                <a:spcPct val="105200"/>
              </a:lnSpc>
              <a:spcBef>
                <a:spcPts val="835"/>
              </a:spcBef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supports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both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mount-point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mapping,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flexibility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  </a:t>
            </a:r>
            <a:r>
              <a:rPr sz="950" spc="25" dirty="0">
                <a:latin typeface="Arial"/>
                <a:cs typeface="Arial"/>
              </a:rPr>
              <a:t>mount-point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locations.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7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Font typeface="Arial"/>
              <a:buChar char="•"/>
              <a:tabLst>
                <a:tab pos="133350" algn="l"/>
              </a:tabLst>
            </a:pP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creates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removes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points,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eliminating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manual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management.</a:t>
            </a:r>
            <a:endParaRPr sz="950">
              <a:latin typeface="Arial"/>
              <a:cs typeface="Arial"/>
            </a:endParaRPr>
          </a:p>
          <a:p>
            <a:pPr marL="133350" marR="230504" indent="-120650">
              <a:lnSpc>
                <a:spcPct val="105200"/>
              </a:lnSpc>
              <a:spcBef>
                <a:spcPts val="835"/>
              </a:spcBef>
              <a:buChar char="•"/>
              <a:tabLst>
                <a:tab pos="133350" algn="l"/>
              </a:tabLst>
            </a:pP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default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network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system,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but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other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network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systems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  </a:t>
            </a: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mounted.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7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Font typeface="Arial"/>
              <a:buChar char="•"/>
              <a:tabLst>
                <a:tab pos="133350" algn="l"/>
              </a:tabLst>
            </a:pP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managed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like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other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system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services.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20" dirty="0">
                <a:latin typeface="Arial"/>
                <a:cs typeface="Arial"/>
              </a:rPr>
              <a:t>Create </a:t>
            </a:r>
            <a:r>
              <a:rPr sz="1400" b="1" spc="-15" dirty="0">
                <a:latin typeface="Arial"/>
                <a:cs typeface="Arial"/>
              </a:rPr>
              <a:t>an</a:t>
            </a:r>
            <a:r>
              <a:rPr sz="1400" b="1" spc="-24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automount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Arial"/>
                <a:cs typeface="Arial"/>
              </a:rPr>
              <a:t>Configuring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multiple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step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process: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53365" algn="l"/>
              </a:tabLst>
            </a:pPr>
            <a:r>
              <a:rPr sz="950" spc="-150" dirty="0">
                <a:latin typeface="Arial"/>
                <a:cs typeface="Arial"/>
              </a:rPr>
              <a:t>1.	</a:t>
            </a:r>
            <a:r>
              <a:rPr sz="950" spc="-5" dirty="0">
                <a:latin typeface="Arial"/>
                <a:cs typeface="Arial"/>
              </a:rPr>
              <a:t>Install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i="1" spc="5" dirty="0">
                <a:latin typeface="Arial"/>
                <a:cs typeface="Arial"/>
              </a:rPr>
              <a:t>autofs</a:t>
            </a:r>
            <a:r>
              <a:rPr sz="950" i="1" spc="-16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package.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116" y="7340793"/>
            <a:ext cx="49911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yum install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autofs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416" y="7782777"/>
            <a:ext cx="518096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package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contains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everything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Arial"/>
              <a:cs typeface="Arial"/>
            </a:endParaRPr>
          </a:p>
          <a:p>
            <a:pPr marL="254000" marR="5080" indent="-241300">
              <a:lnSpc>
                <a:spcPct val="105200"/>
              </a:lnSpc>
              <a:tabLst>
                <a:tab pos="253365" algn="l"/>
              </a:tabLst>
            </a:pPr>
            <a:r>
              <a:rPr sz="950" spc="-35" dirty="0">
                <a:latin typeface="Arial"/>
                <a:cs typeface="Arial"/>
              </a:rPr>
              <a:t>2.	</a:t>
            </a:r>
            <a:r>
              <a:rPr sz="950" spc="5" dirty="0">
                <a:latin typeface="Arial"/>
                <a:cs typeface="Arial"/>
              </a:rPr>
              <a:t>Add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i="1" spc="-10" dirty="0">
                <a:latin typeface="Arial"/>
                <a:cs typeface="Arial"/>
              </a:rPr>
              <a:t>master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i="1" spc="-10" dirty="0">
                <a:latin typeface="Arial"/>
                <a:cs typeface="Arial"/>
              </a:rPr>
              <a:t>map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/etc/auto.master.d</a:t>
            </a:r>
            <a:r>
              <a:rPr sz="950" spc="-10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identifies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base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used 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identifies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creating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automounts.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116" y="8460648"/>
            <a:ext cx="49911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vim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/etc/auto.master.d/demo.autofs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10" name="object 10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5916" y="9190903"/>
            <a:ext cx="19812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30" dirty="0">
                <a:solidFill>
                  <a:srgbClr val="FFFFFF"/>
                </a:solidFill>
                <a:latin typeface="Arial"/>
                <a:cs typeface="Arial"/>
              </a:rPr>
              <a:t>268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521525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254000" marR="5080">
              <a:lnSpc>
                <a:spcPct val="105200"/>
              </a:lnSpc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name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master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arbitrary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(although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typically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meaningful),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but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it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  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extension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.autofs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subsystem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recognize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it.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You </a:t>
            </a:r>
            <a:r>
              <a:rPr sz="950" spc="-10" dirty="0">
                <a:latin typeface="Arial"/>
                <a:cs typeface="Arial"/>
              </a:rPr>
              <a:t>can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place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multiple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entries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 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-10" dirty="0">
                <a:latin typeface="Arial"/>
                <a:cs typeface="Arial"/>
              </a:rPr>
              <a:t>single </a:t>
            </a:r>
            <a:r>
              <a:rPr sz="950" dirty="0">
                <a:latin typeface="Arial"/>
                <a:cs typeface="Arial"/>
              </a:rPr>
              <a:t>master map </a:t>
            </a:r>
            <a:r>
              <a:rPr sz="950" spc="5" dirty="0">
                <a:latin typeface="Arial"/>
                <a:cs typeface="Arial"/>
              </a:rPr>
              <a:t>file; </a:t>
            </a:r>
            <a:r>
              <a:rPr sz="950" spc="-5" dirty="0">
                <a:latin typeface="Arial"/>
                <a:cs typeface="Arial"/>
              </a:rPr>
              <a:t>alternatively, </a:t>
            </a:r>
            <a:r>
              <a:rPr sz="950" dirty="0">
                <a:latin typeface="Arial"/>
                <a:cs typeface="Arial"/>
              </a:rPr>
              <a:t>you </a:t>
            </a:r>
            <a:r>
              <a:rPr sz="950" spc="-10" dirty="0">
                <a:latin typeface="Arial"/>
                <a:cs typeface="Arial"/>
              </a:rPr>
              <a:t>can </a:t>
            </a:r>
            <a:r>
              <a:rPr sz="950" dirty="0">
                <a:latin typeface="Arial"/>
                <a:cs typeface="Arial"/>
              </a:rPr>
              <a:t>create </a:t>
            </a:r>
            <a:r>
              <a:rPr sz="950" spc="10" dirty="0">
                <a:latin typeface="Arial"/>
                <a:cs typeface="Arial"/>
              </a:rPr>
              <a:t>multiple </a:t>
            </a:r>
            <a:r>
              <a:rPr sz="950" dirty="0">
                <a:latin typeface="Arial"/>
                <a:cs typeface="Arial"/>
              </a:rPr>
              <a:t>master map </a:t>
            </a:r>
            <a:r>
              <a:rPr sz="950" spc="5" dirty="0">
                <a:latin typeface="Arial"/>
                <a:cs typeface="Arial"/>
              </a:rPr>
              <a:t>files </a:t>
            </a:r>
            <a:r>
              <a:rPr sz="950" spc="-10" dirty="0">
                <a:latin typeface="Arial"/>
                <a:cs typeface="Arial"/>
              </a:rPr>
              <a:t>each </a:t>
            </a:r>
            <a:r>
              <a:rPr sz="950" spc="15" dirty="0">
                <a:latin typeface="Arial"/>
                <a:cs typeface="Arial"/>
              </a:rPr>
              <a:t>with its  </a:t>
            </a:r>
            <a:r>
              <a:rPr sz="950" spc="-5" dirty="0">
                <a:latin typeface="Arial"/>
                <a:cs typeface="Arial"/>
              </a:rPr>
              <a:t>own </a:t>
            </a:r>
            <a:r>
              <a:rPr sz="950" spc="5" dirty="0">
                <a:latin typeface="Arial"/>
                <a:cs typeface="Arial"/>
              </a:rPr>
              <a:t>entries </a:t>
            </a:r>
            <a:r>
              <a:rPr sz="950" spc="10" dirty="0">
                <a:latin typeface="Arial"/>
                <a:cs typeface="Arial"/>
              </a:rPr>
              <a:t>grouped</a:t>
            </a:r>
            <a:r>
              <a:rPr sz="950" spc="-1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logically.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Add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master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entry,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case,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mounts: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16" y="1366608"/>
            <a:ext cx="4991100" cy="3302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77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70"/>
              </a:spcBef>
            </a:pPr>
            <a:r>
              <a:rPr sz="800" spc="-5" dirty="0">
                <a:latin typeface="Liberation Mono"/>
                <a:cs typeface="Liberation Mono"/>
              </a:rPr>
              <a:t>/shares /etc/auto.demo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16" y="1796833"/>
            <a:ext cx="5124450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>
              <a:lnSpc>
                <a:spcPct val="1052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This </a:t>
            </a:r>
            <a:r>
              <a:rPr sz="950" spc="15" dirty="0">
                <a:latin typeface="Arial"/>
                <a:cs typeface="Arial"/>
              </a:rPr>
              <a:t>entry </a:t>
            </a:r>
            <a:r>
              <a:rPr sz="950" spc="-25" dirty="0">
                <a:latin typeface="Arial"/>
                <a:cs typeface="Arial"/>
              </a:rPr>
              <a:t>uses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/shares </a:t>
            </a:r>
            <a:r>
              <a:rPr sz="950" spc="15" dirty="0">
                <a:latin typeface="Arial"/>
                <a:cs typeface="Arial"/>
              </a:rPr>
              <a:t>directory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base </a:t>
            </a:r>
            <a:r>
              <a:rPr sz="950" spc="30" dirty="0">
                <a:latin typeface="Arial"/>
                <a:cs typeface="Arial"/>
              </a:rPr>
              <a:t>for </a:t>
            </a:r>
            <a:r>
              <a:rPr sz="950" spc="10" dirty="0">
                <a:latin typeface="Arial"/>
                <a:cs typeface="Arial"/>
              </a:rPr>
              <a:t>indirect </a:t>
            </a:r>
            <a:r>
              <a:rPr sz="950" dirty="0">
                <a:latin typeface="Arial"/>
                <a:cs typeface="Arial"/>
              </a:rPr>
              <a:t>automounts. The </a:t>
            </a:r>
            <a:r>
              <a:rPr sz="950" b="1" spc="-5" dirty="0">
                <a:latin typeface="Liberation Mono"/>
                <a:cs typeface="Liberation Mono"/>
              </a:rPr>
              <a:t>/etc/  auto.demo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contains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details.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absolute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name.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auto.demo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  </a:t>
            </a:r>
            <a:r>
              <a:rPr sz="950" spc="-5" dirty="0">
                <a:latin typeface="Arial"/>
                <a:cs typeface="Arial"/>
              </a:rPr>
              <a:t>needs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created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before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starting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service.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254000" marR="31115" indent="-241300">
              <a:lnSpc>
                <a:spcPct val="105200"/>
              </a:lnSpc>
              <a:tabLst>
                <a:tab pos="253365" algn="l"/>
              </a:tabLst>
            </a:pPr>
            <a:r>
              <a:rPr sz="950" spc="-30" dirty="0">
                <a:latin typeface="Arial"/>
                <a:cs typeface="Arial"/>
              </a:rPr>
              <a:t>3.	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files.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Each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identifies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options,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  </a:t>
            </a:r>
            <a:r>
              <a:rPr sz="950" spc="-10" dirty="0">
                <a:latin typeface="Arial"/>
                <a:cs typeface="Arial"/>
              </a:rPr>
              <a:t>source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location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716" y="2815219"/>
            <a:ext cx="49911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vim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/etc/auto.demo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316" y="3249614"/>
            <a:ext cx="4935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file-naming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convention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/etc/auto.</a:t>
            </a:r>
            <a:r>
              <a:rPr sz="950" b="1" i="1" spc="-10" dirty="0">
                <a:latin typeface="Liberation Mono"/>
                <a:cs typeface="Liberation Mono"/>
              </a:rPr>
              <a:t>name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where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-20" dirty="0">
                <a:latin typeface="Arial"/>
                <a:cs typeface="Arial"/>
              </a:rPr>
              <a:t>name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reflects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content  </a:t>
            </a:r>
            <a:r>
              <a:rPr sz="950" spc="40" dirty="0">
                <a:latin typeface="Arial"/>
                <a:cs typeface="Arial"/>
              </a:rPr>
              <a:t>of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map.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7716" y="3676561"/>
            <a:ext cx="4991100" cy="3302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77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70"/>
              </a:spcBef>
            </a:pPr>
            <a:r>
              <a:rPr sz="800" spc="-5" dirty="0">
                <a:latin typeface="Liberation Mono"/>
                <a:cs typeface="Liberation Mono"/>
              </a:rPr>
              <a:t>work -rw,sync serverb:/shares/work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012" y="4106785"/>
            <a:ext cx="5268595" cy="461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>
              <a:lnSpc>
                <a:spcPct val="105200"/>
              </a:lnSpc>
              <a:spcBef>
                <a:spcPts val="100"/>
              </a:spcBef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format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entry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mount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i="1" dirty="0">
                <a:latin typeface="Arial"/>
                <a:cs typeface="Arial"/>
              </a:rPr>
              <a:t>point</a:t>
            </a:r>
            <a:r>
              <a:rPr sz="950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mount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i="1" spc="-5" dirty="0">
                <a:latin typeface="Arial"/>
                <a:cs typeface="Arial"/>
              </a:rPr>
              <a:t>options</a:t>
            </a:r>
            <a:r>
              <a:rPr sz="950" spc="-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i="1" spc="-15" dirty="0">
                <a:latin typeface="Arial"/>
                <a:cs typeface="Arial"/>
              </a:rPr>
              <a:t>source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i="1" spc="-5" dirty="0">
                <a:latin typeface="Arial"/>
                <a:cs typeface="Arial"/>
              </a:rPr>
              <a:t>location</a:t>
            </a:r>
            <a:r>
              <a:rPr sz="950" spc="-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example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shows 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-10" dirty="0">
                <a:latin typeface="Arial"/>
                <a:cs typeface="Arial"/>
              </a:rPr>
              <a:t>basic </a:t>
            </a:r>
            <a:r>
              <a:rPr sz="950" spc="10" dirty="0">
                <a:latin typeface="Arial"/>
                <a:cs typeface="Arial"/>
              </a:rPr>
              <a:t>indirect </a:t>
            </a:r>
            <a:r>
              <a:rPr sz="950" spc="5" dirty="0">
                <a:latin typeface="Arial"/>
                <a:cs typeface="Arial"/>
              </a:rPr>
              <a:t>mapping </a:t>
            </a:r>
            <a:r>
              <a:rPr sz="950" spc="-5" dirty="0">
                <a:latin typeface="Arial"/>
                <a:cs typeface="Arial"/>
              </a:rPr>
              <a:t>entry. </a:t>
            </a:r>
            <a:r>
              <a:rPr sz="950" spc="15" dirty="0">
                <a:latin typeface="Arial"/>
                <a:cs typeface="Arial"/>
              </a:rPr>
              <a:t>Direct </a:t>
            </a:r>
            <a:r>
              <a:rPr sz="950" spc="-15" dirty="0">
                <a:latin typeface="Arial"/>
                <a:cs typeface="Arial"/>
              </a:rPr>
              <a:t>maps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10" dirty="0">
                <a:latin typeface="Arial"/>
                <a:cs typeface="Arial"/>
              </a:rPr>
              <a:t>indirect </a:t>
            </a:r>
            <a:r>
              <a:rPr sz="950" spc="-15" dirty="0">
                <a:latin typeface="Arial"/>
                <a:cs typeface="Arial"/>
              </a:rPr>
              <a:t>maps </a:t>
            </a:r>
            <a:r>
              <a:rPr sz="950" spc="-10" dirty="0">
                <a:latin typeface="Arial"/>
                <a:cs typeface="Arial"/>
              </a:rPr>
              <a:t>using wildcards </a:t>
            </a:r>
            <a:r>
              <a:rPr sz="950" spc="-15" dirty="0">
                <a:latin typeface="Arial"/>
                <a:cs typeface="Arial"/>
              </a:rPr>
              <a:t>are </a:t>
            </a:r>
            <a:r>
              <a:rPr sz="950" dirty="0">
                <a:latin typeface="Arial"/>
                <a:cs typeface="Arial"/>
              </a:rPr>
              <a:t>covered  </a:t>
            </a:r>
            <a:r>
              <a:rPr sz="950" spc="10" dirty="0">
                <a:latin typeface="Arial"/>
                <a:cs typeface="Arial"/>
              </a:rPr>
              <a:t>later </a:t>
            </a:r>
            <a:r>
              <a:rPr sz="950" spc="-5" dirty="0">
                <a:latin typeface="Arial"/>
                <a:cs typeface="Arial"/>
              </a:rPr>
              <a:t>in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1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section.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374650" marR="96520" indent="-120650">
              <a:lnSpc>
                <a:spcPct val="105200"/>
              </a:lnSpc>
              <a:buChar char="•"/>
              <a:tabLst>
                <a:tab pos="374650" algn="l"/>
              </a:tabLst>
            </a:pPr>
            <a:r>
              <a:rPr sz="950" spc="-15" dirty="0">
                <a:latin typeface="Arial"/>
                <a:cs typeface="Arial"/>
              </a:rPr>
              <a:t>Known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-30" dirty="0">
                <a:latin typeface="Arial"/>
                <a:cs typeface="Arial"/>
              </a:rPr>
              <a:t>key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man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pages,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10" dirty="0">
                <a:latin typeface="Arial"/>
                <a:cs typeface="Arial"/>
              </a:rPr>
              <a:t>mount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i="1" spc="15" dirty="0">
                <a:latin typeface="Arial"/>
                <a:cs typeface="Arial"/>
              </a:rPr>
              <a:t>point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created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removed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automatically 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service.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case,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fully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qualified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/shares/work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(see 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dirty="0">
                <a:latin typeface="Arial"/>
                <a:cs typeface="Arial"/>
              </a:rPr>
              <a:t>master map </a:t>
            </a:r>
            <a:r>
              <a:rPr sz="950" spc="10" dirty="0">
                <a:latin typeface="Arial"/>
                <a:cs typeface="Arial"/>
              </a:rPr>
              <a:t>file).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/shares </a:t>
            </a:r>
            <a:r>
              <a:rPr sz="950" spc="15" dirty="0">
                <a:latin typeface="Arial"/>
                <a:cs typeface="Arial"/>
              </a:rPr>
              <a:t>directory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/shares/work </a:t>
            </a:r>
            <a:r>
              <a:rPr sz="950" spc="5" dirty="0">
                <a:latin typeface="Arial"/>
                <a:cs typeface="Arial"/>
              </a:rPr>
              <a:t>directories </a:t>
            </a:r>
            <a:r>
              <a:rPr sz="950" spc="-15" dirty="0">
                <a:latin typeface="Arial"/>
                <a:cs typeface="Arial"/>
              </a:rPr>
              <a:t>are  </a:t>
            </a:r>
            <a:r>
              <a:rPr sz="950" spc="5" dirty="0">
                <a:latin typeface="Arial"/>
                <a:cs typeface="Arial"/>
              </a:rPr>
              <a:t>created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removed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service.</a:t>
            </a:r>
            <a:endParaRPr sz="950">
              <a:latin typeface="Arial"/>
              <a:cs typeface="Arial"/>
            </a:endParaRPr>
          </a:p>
          <a:p>
            <a:pPr marL="374650" marR="19685">
              <a:lnSpc>
                <a:spcPct val="105200"/>
              </a:lnSpc>
              <a:spcBef>
                <a:spcPts val="955"/>
              </a:spcBef>
            </a:pPr>
            <a:r>
              <a:rPr sz="950" spc="-15" dirty="0">
                <a:latin typeface="Arial"/>
                <a:cs typeface="Arial"/>
              </a:rPr>
              <a:t>In </a:t>
            </a:r>
            <a:r>
              <a:rPr sz="950" spc="10" dirty="0">
                <a:latin typeface="Arial"/>
                <a:cs typeface="Arial"/>
              </a:rPr>
              <a:t>this </a:t>
            </a:r>
            <a:r>
              <a:rPr sz="950" spc="-20" dirty="0">
                <a:latin typeface="Arial"/>
                <a:cs typeface="Arial"/>
              </a:rPr>
              <a:t>example,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local </a:t>
            </a:r>
            <a:r>
              <a:rPr sz="950" spc="20" dirty="0">
                <a:latin typeface="Arial"/>
                <a:cs typeface="Arial"/>
              </a:rPr>
              <a:t>mount point </a:t>
            </a:r>
            <a:r>
              <a:rPr sz="950" spc="-5" dirty="0">
                <a:latin typeface="Arial"/>
                <a:cs typeface="Arial"/>
              </a:rPr>
              <a:t>mirrors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server's </a:t>
            </a:r>
            <a:r>
              <a:rPr sz="950" spc="15" dirty="0">
                <a:latin typeface="Arial"/>
                <a:cs typeface="Arial"/>
              </a:rPr>
              <a:t>directory </a:t>
            </a:r>
            <a:r>
              <a:rPr sz="950" spc="5" dirty="0">
                <a:latin typeface="Arial"/>
                <a:cs typeface="Arial"/>
              </a:rPr>
              <a:t>structure, </a:t>
            </a:r>
            <a:r>
              <a:rPr sz="950" spc="-5" dirty="0">
                <a:latin typeface="Arial"/>
                <a:cs typeface="Arial"/>
              </a:rPr>
              <a:t>however </a:t>
            </a:r>
            <a:r>
              <a:rPr sz="950" spc="10" dirty="0">
                <a:latin typeface="Arial"/>
                <a:cs typeface="Arial"/>
              </a:rPr>
              <a:t>this 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required;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local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named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anything.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does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  </a:t>
            </a:r>
            <a:r>
              <a:rPr sz="950" spc="5" dirty="0">
                <a:latin typeface="Arial"/>
                <a:cs typeface="Arial"/>
              </a:rPr>
              <a:t>enforce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specific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naming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structure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client.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374650" marR="130175" indent="-120650">
              <a:lnSpc>
                <a:spcPct val="105200"/>
              </a:lnSpc>
              <a:buChar char="•"/>
              <a:tabLst>
                <a:tab pos="374650" algn="l"/>
              </a:tabLst>
            </a:pPr>
            <a:r>
              <a:rPr sz="950" spc="20" dirty="0">
                <a:latin typeface="Arial"/>
                <a:cs typeface="Arial"/>
              </a:rPr>
              <a:t>Mount </a:t>
            </a:r>
            <a:r>
              <a:rPr sz="950" spc="10" dirty="0">
                <a:latin typeface="Arial"/>
                <a:cs typeface="Arial"/>
              </a:rPr>
              <a:t>options </a:t>
            </a:r>
            <a:r>
              <a:rPr sz="950" spc="20" dirty="0">
                <a:latin typeface="Arial"/>
                <a:cs typeface="Arial"/>
              </a:rPr>
              <a:t>start </a:t>
            </a:r>
            <a:r>
              <a:rPr sz="950" spc="15" dirty="0">
                <a:latin typeface="Arial"/>
                <a:cs typeface="Arial"/>
              </a:rPr>
              <a:t>with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-15" dirty="0">
                <a:latin typeface="Arial"/>
                <a:cs typeface="Arial"/>
              </a:rPr>
              <a:t>dash </a:t>
            </a:r>
            <a:r>
              <a:rPr sz="950" spc="5" dirty="0">
                <a:latin typeface="Arial"/>
                <a:cs typeface="Arial"/>
              </a:rPr>
              <a:t>character </a:t>
            </a:r>
            <a:r>
              <a:rPr sz="950" spc="75" dirty="0">
                <a:latin typeface="Arial"/>
                <a:cs typeface="Arial"/>
              </a:rPr>
              <a:t>(-)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5" dirty="0">
                <a:latin typeface="Arial"/>
                <a:cs typeface="Arial"/>
              </a:rPr>
              <a:t>are </a:t>
            </a:r>
            <a:r>
              <a:rPr sz="950" spc="5" dirty="0">
                <a:latin typeface="Arial"/>
                <a:cs typeface="Arial"/>
              </a:rPr>
              <a:t>comma-separated </a:t>
            </a:r>
            <a:r>
              <a:rPr sz="950" spc="15" dirty="0">
                <a:latin typeface="Arial"/>
                <a:cs typeface="Arial"/>
              </a:rPr>
              <a:t>with </a:t>
            </a:r>
            <a:r>
              <a:rPr sz="950" spc="5" dirty="0">
                <a:latin typeface="Arial"/>
                <a:cs typeface="Arial"/>
              </a:rPr>
              <a:t>no </a:t>
            </a:r>
            <a:r>
              <a:rPr sz="950" spc="10" dirty="0">
                <a:latin typeface="Arial"/>
                <a:cs typeface="Arial"/>
              </a:rPr>
              <a:t>white  </a:t>
            </a:r>
            <a:r>
              <a:rPr sz="950" spc="-25" dirty="0">
                <a:latin typeface="Arial"/>
                <a:cs typeface="Arial"/>
              </a:rPr>
              <a:t>space. </a:t>
            </a:r>
            <a:r>
              <a:rPr sz="950" spc="20" dirty="0">
                <a:latin typeface="Arial"/>
                <a:cs typeface="Arial"/>
              </a:rPr>
              <a:t>Mount </a:t>
            </a:r>
            <a:r>
              <a:rPr sz="950" spc="10" dirty="0">
                <a:latin typeface="Arial"/>
                <a:cs typeface="Arial"/>
              </a:rPr>
              <a:t>options </a:t>
            </a:r>
            <a:r>
              <a:rPr sz="950" spc="-15" dirty="0">
                <a:latin typeface="Arial"/>
                <a:cs typeface="Arial"/>
              </a:rPr>
              <a:t>available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-15" dirty="0">
                <a:latin typeface="Arial"/>
                <a:cs typeface="Arial"/>
              </a:rPr>
              <a:t>manual </a:t>
            </a:r>
            <a:r>
              <a:rPr sz="950" spc="15" dirty="0">
                <a:latin typeface="Arial"/>
                <a:cs typeface="Arial"/>
              </a:rPr>
              <a:t>mounting </a:t>
            </a:r>
            <a:r>
              <a:rPr sz="950" spc="40" dirty="0">
                <a:latin typeface="Arial"/>
                <a:cs typeface="Arial"/>
              </a:rPr>
              <a:t>of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20" dirty="0">
                <a:latin typeface="Arial"/>
                <a:cs typeface="Arial"/>
              </a:rPr>
              <a:t>file </a:t>
            </a:r>
            <a:r>
              <a:rPr sz="950" spc="-5" dirty="0">
                <a:latin typeface="Arial"/>
                <a:cs typeface="Arial"/>
              </a:rPr>
              <a:t>system </a:t>
            </a:r>
            <a:r>
              <a:rPr sz="950" spc="-15" dirty="0">
                <a:latin typeface="Arial"/>
                <a:cs typeface="Arial"/>
              </a:rPr>
              <a:t>are available </a:t>
            </a:r>
            <a:r>
              <a:rPr sz="950" spc="-10" dirty="0">
                <a:latin typeface="Arial"/>
                <a:cs typeface="Arial"/>
              </a:rPr>
              <a:t>when  </a:t>
            </a:r>
            <a:r>
              <a:rPr sz="950" spc="5" dirty="0">
                <a:latin typeface="Arial"/>
                <a:cs typeface="Arial"/>
              </a:rPr>
              <a:t>automounting.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example,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mounts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read/write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  </a:t>
            </a:r>
            <a:r>
              <a:rPr sz="950" spc="15" dirty="0">
                <a:latin typeface="Arial"/>
                <a:cs typeface="Arial"/>
              </a:rPr>
              <a:t>(</a:t>
            </a:r>
            <a:r>
              <a:rPr sz="950" b="1" spc="15" dirty="0">
                <a:latin typeface="Liberation Mono"/>
                <a:cs typeface="Liberation Mono"/>
              </a:rPr>
              <a:t>rw </a:t>
            </a:r>
            <a:r>
              <a:rPr sz="950" spc="15" dirty="0">
                <a:latin typeface="Arial"/>
                <a:cs typeface="Arial"/>
              </a:rPr>
              <a:t>option),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server </a:t>
            </a:r>
            <a:r>
              <a:rPr sz="950" spc="-25" dirty="0">
                <a:latin typeface="Arial"/>
                <a:cs typeface="Arial"/>
              </a:rPr>
              <a:t>is </a:t>
            </a:r>
            <a:r>
              <a:rPr sz="950" spc="-10" dirty="0">
                <a:latin typeface="Arial"/>
                <a:cs typeface="Arial"/>
              </a:rPr>
              <a:t>synchronized </a:t>
            </a:r>
            <a:r>
              <a:rPr sz="950" spc="5" dirty="0">
                <a:latin typeface="Arial"/>
                <a:cs typeface="Arial"/>
              </a:rPr>
              <a:t>immediately during </a:t>
            </a:r>
            <a:r>
              <a:rPr sz="950" spc="10" dirty="0">
                <a:latin typeface="Arial"/>
                <a:cs typeface="Arial"/>
              </a:rPr>
              <a:t>write </a:t>
            </a:r>
            <a:r>
              <a:rPr sz="950" spc="5" dirty="0">
                <a:latin typeface="Arial"/>
                <a:cs typeface="Arial"/>
              </a:rPr>
              <a:t>operations (</a:t>
            </a:r>
            <a:r>
              <a:rPr sz="950" b="1" spc="5" dirty="0">
                <a:latin typeface="Liberation Mono"/>
                <a:cs typeface="Liberation Mono"/>
              </a:rPr>
              <a:t>sync  </a:t>
            </a:r>
            <a:r>
              <a:rPr sz="950" spc="15" dirty="0">
                <a:latin typeface="Arial"/>
                <a:cs typeface="Arial"/>
              </a:rPr>
              <a:t>option).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800">
              <a:latin typeface="Arial"/>
              <a:cs typeface="Arial"/>
            </a:endParaRPr>
          </a:p>
          <a:p>
            <a:pPr marL="374015" marR="264160" algn="just">
              <a:lnSpc>
                <a:spcPct val="105200"/>
              </a:lnSpc>
            </a:pPr>
            <a:r>
              <a:rPr sz="950" dirty="0">
                <a:latin typeface="Arial"/>
                <a:cs typeface="Arial"/>
              </a:rPr>
              <a:t>Useful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automounter-specific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options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include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-fstype=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5" dirty="0">
                <a:latin typeface="Liberation Mono"/>
                <a:cs typeface="Liberation Mono"/>
              </a:rPr>
              <a:t>-strict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fstype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  </a:t>
            </a:r>
            <a:r>
              <a:rPr sz="950" spc="10" dirty="0">
                <a:latin typeface="Arial"/>
                <a:cs typeface="Arial"/>
              </a:rPr>
              <a:t>specify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system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type,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example,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nfs4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20" dirty="0">
                <a:latin typeface="Liberation Mono"/>
                <a:cs typeface="Liberation Mono"/>
              </a:rPr>
              <a:t>xfs</a:t>
            </a:r>
            <a:r>
              <a:rPr sz="950" spc="-20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strict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treat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errors  </a:t>
            </a:r>
            <a:r>
              <a:rPr sz="950" spc="-10" dirty="0">
                <a:latin typeface="Arial"/>
                <a:cs typeface="Arial"/>
              </a:rPr>
              <a:t>when </a:t>
            </a:r>
            <a:r>
              <a:rPr sz="950" spc="10" dirty="0">
                <a:latin typeface="Arial"/>
                <a:cs typeface="Arial"/>
              </a:rPr>
              <a:t>mounting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17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systems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5" dirty="0">
                <a:latin typeface="Arial"/>
                <a:cs typeface="Arial"/>
              </a:rPr>
              <a:t>fatal.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374015" marR="37465" indent="-120650">
              <a:lnSpc>
                <a:spcPct val="105200"/>
              </a:lnSpc>
              <a:buChar char="•"/>
              <a:tabLst>
                <a:tab pos="3746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source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location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follows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host:/pathname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pattern;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example,  </a:t>
            </a:r>
            <a:r>
              <a:rPr sz="950" spc="-10" dirty="0">
                <a:latin typeface="Liberation Mono"/>
                <a:cs typeface="Liberation Mono"/>
              </a:rPr>
              <a:t>serverb:/shares/work</a:t>
            </a:r>
            <a:r>
              <a:rPr sz="950" spc="-10" dirty="0">
                <a:latin typeface="Arial"/>
                <a:cs typeface="Arial"/>
              </a:rPr>
              <a:t>. For </a:t>
            </a:r>
            <a:r>
              <a:rPr sz="950" spc="10" dirty="0">
                <a:latin typeface="Arial"/>
                <a:cs typeface="Arial"/>
              </a:rPr>
              <a:t>this </a:t>
            </a:r>
            <a:r>
              <a:rPr sz="950" spc="15" dirty="0">
                <a:latin typeface="Arial"/>
                <a:cs typeface="Arial"/>
              </a:rPr>
              <a:t>automount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-15" dirty="0">
                <a:latin typeface="Arial"/>
                <a:cs typeface="Arial"/>
              </a:rPr>
              <a:t>succeed,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NFS </a:t>
            </a:r>
            <a:r>
              <a:rPr sz="950" spc="-25" dirty="0">
                <a:latin typeface="Arial"/>
                <a:cs typeface="Arial"/>
              </a:rPr>
              <a:t>server,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,  </a:t>
            </a:r>
            <a:r>
              <a:rPr sz="950" spc="10" dirty="0">
                <a:latin typeface="Arial"/>
                <a:cs typeface="Arial"/>
              </a:rPr>
              <a:t>must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export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read/write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requesting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  </a:t>
            </a:r>
            <a:r>
              <a:rPr sz="950" dirty="0">
                <a:latin typeface="Arial"/>
                <a:cs typeface="Arial"/>
              </a:rPr>
              <a:t>standard Linux </a:t>
            </a:r>
            <a:r>
              <a:rPr sz="950" spc="20" dirty="0">
                <a:latin typeface="Arial"/>
                <a:cs typeface="Arial"/>
              </a:rPr>
              <a:t>file </a:t>
            </a:r>
            <a:r>
              <a:rPr sz="950" spc="-10" dirty="0">
                <a:latin typeface="Arial"/>
                <a:cs typeface="Arial"/>
              </a:rPr>
              <a:t>permissions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dirty="0">
                <a:latin typeface="Arial"/>
                <a:cs typeface="Arial"/>
              </a:rPr>
              <a:t>directory. </a:t>
            </a:r>
            <a:r>
              <a:rPr sz="950" spc="30" dirty="0">
                <a:latin typeface="Arial"/>
                <a:cs typeface="Arial"/>
              </a:rPr>
              <a:t>If </a:t>
            </a:r>
            <a:r>
              <a:rPr sz="950" spc="-5" dirty="0">
                <a:latin typeface="Liberation Mono"/>
                <a:cs typeface="Liberation Mono"/>
              </a:rPr>
              <a:t>serverb </a:t>
            </a:r>
            <a:r>
              <a:rPr sz="950" spc="10" dirty="0">
                <a:latin typeface="Arial"/>
                <a:cs typeface="Arial"/>
              </a:rPr>
              <a:t>exports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15" dirty="0">
                <a:latin typeface="Arial"/>
                <a:cs typeface="Arial"/>
              </a:rPr>
              <a:t>directory with  read/only </a:t>
            </a:r>
            <a:r>
              <a:rPr sz="950" spc="-30" dirty="0">
                <a:latin typeface="Arial"/>
                <a:cs typeface="Arial"/>
              </a:rPr>
              <a:t>access, </a:t>
            </a:r>
            <a:r>
              <a:rPr sz="950" spc="20" dirty="0">
                <a:latin typeface="Arial"/>
                <a:cs typeface="Arial"/>
              </a:rPr>
              <a:t>then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10" dirty="0">
                <a:latin typeface="Arial"/>
                <a:cs typeface="Arial"/>
              </a:rPr>
              <a:t>client </a:t>
            </a:r>
            <a:r>
              <a:rPr sz="950" spc="-10" dirty="0">
                <a:latin typeface="Arial"/>
                <a:cs typeface="Arial"/>
              </a:rPr>
              <a:t>will </a:t>
            </a:r>
            <a:r>
              <a:rPr sz="950" spc="35" dirty="0">
                <a:latin typeface="Arial"/>
                <a:cs typeface="Arial"/>
              </a:rPr>
              <a:t>get </a:t>
            </a:r>
            <a:r>
              <a:rPr sz="950" spc="15" dirty="0">
                <a:latin typeface="Arial"/>
                <a:cs typeface="Arial"/>
              </a:rPr>
              <a:t>read/only </a:t>
            </a:r>
            <a:r>
              <a:rPr sz="950" spc="-25" dirty="0">
                <a:latin typeface="Arial"/>
                <a:cs typeface="Arial"/>
              </a:rPr>
              <a:t>access </a:t>
            </a:r>
            <a:r>
              <a:rPr sz="950" spc="-10" dirty="0">
                <a:latin typeface="Arial"/>
                <a:cs typeface="Arial"/>
              </a:rPr>
              <a:t>even </a:t>
            </a:r>
            <a:r>
              <a:rPr sz="950" spc="20" dirty="0">
                <a:latin typeface="Arial"/>
                <a:cs typeface="Arial"/>
              </a:rPr>
              <a:t>though </a:t>
            </a:r>
            <a:r>
              <a:rPr sz="950" spc="45" dirty="0">
                <a:latin typeface="Arial"/>
                <a:cs typeface="Arial"/>
              </a:rPr>
              <a:t>it </a:t>
            </a:r>
            <a:r>
              <a:rPr sz="950" spc="5" dirty="0">
                <a:latin typeface="Arial"/>
                <a:cs typeface="Arial"/>
              </a:rPr>
              <a:t>requested </a:t>
            </a:r>
            <a:r>
              <a:rPr sz="950" spc="30" dirty="0">
                <a:latin typeface="Arial"/>
                <a:cs typeface="Arial"/>
              </a:rPr>
              <a:t>read/  </a:t>
            </a:r>
            <a:r>
              <a:rPr sz="950" spc="10" dirty="0">
                <a:latin typeface="Arial"/>
                <a:cs typeface="Arial"/>
              </a:rPr>
              <a:t>write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53365" algn="l"/>
              </a:tabLst>
            </a:pPr>
            <a:r>
              <a:rPr sz="950" spc="-10" dirty="0">
                <a:latin typeface="Arial"/>
                <a:cs typeface="Arial"/>
              </a:rPr>
              <a:t>4.	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service.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2" name="object 12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22736" y="9190903"/>
            <a:ext cx="19812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35" dirty="0">
                <a:solidFill>
                  <a:srgbClr val="FFFFFF"/>
                </a:solidFill>
                <a:latin typeface="Arial"/>
                <a:cs typeface="Arial"/>
              </a:rPr>
              <a:t>269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3296920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490"/>
              </a:spcBef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systemctl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service.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116" y="636461"/>
            <a:ext cx="49911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systemctl enable --now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autofs</a:t>
            </a:r>
            <a:endParaRPr sz="800">
              <a:latin typeface="Liberation Mono"/>
              <a:cs typeface="Liberation Mono"/>
            </a:endParaRPr>
          </a:p>
          <a:p>
            <a:pPr marL="126364" marR="102235">
              <a:lnSpc>
                <a:spcPct val="125000"/>
              </a:lnSpc>
              <a:spcBef>
                <a:spcPts val="15"/>
              </a:spcBef>
            </a:pPr>
            <a:r>
              <a:rPr sz="800" spc="-5" dirty="0">
                <a:latin typeface="Liberation Mono"/>
                <a:cs typeface="Liberation Mono"/>
              </a:rPr>
              <a:t>Created symlink /etc/systemd/system/multi-user.target.wants/autofs.service </a:t>
            </a:r>
            <a:r>
              <a:rPr sz="800" dirty="0">
                <a:latin typeface="Liberation Mono"/>
                <a:cs typeface="Liberation Mono"/>
              </a:rPr>
              <a:t>→ /  </a:t>
            </a:r>
            <a:r>
              <a:rPr sz="800" spc="-5" dirty="0">
                <a:latin typeface="Liberation Mono"/>
                <a:cs typeface="Liberation Mono"/>
              </a:rPr>
              <a:t>usr/lib/systemd/system/autofs.service.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416" y="1319639"/>
            <a:ext cx="4521835" cy="8185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15" dirty="0">
                <a:latin typeface="Arial"/>
                <a:cs typeface="Arial"/>
              </a:rPr>
              <a:t>Direct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Maps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maps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existing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absolute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path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4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directly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points,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master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might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appear</a:t>
            </a:r>
            <a:r>
              <a:rPr sz="950" spc="-40" dirty="0">
                <a:latin typeface="Arial"/>
                <a:cs typeface="Arial"/>
              </a:rPr>
              <a:t> as </a:t>
            </a:r>
            <a:r>
              <a:rPr sz="950" spc="-5" dirty="0">
                <a:latin typeface="Arial"/>
                <a:cs typeface="Arial"/>
              </a:rPr>
              <a:t>follows: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16" y="2234349"/>
            <a:ext cx="5232400" cy="3302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77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70"/>
              </a:spcBef>
            </a:pPr>
            <a:r>
              <a:rPr sz="800" spc="-5" dirty="0">
                <a:latin typeface="Liberation Mono"/>
                <a:cs typeface="Liberation Mono"/>
              </a:rPr>
              <a:t>/- /etc/auto.direct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416" y="2664573"/>
            <a:ext cx="5200015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950" spc="-5" dirty="0">
                <a:latin typeface="Arial"/>
                <a:cs typeface="Arial"/>
              </a:rPr>
              <a:t>All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entries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/-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base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case,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contains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  </a:t>
            </a:r>
            <a:r>
              <a:rPr sz="950" spc="20" dirty="0">
                <a:latin typeface="Arial"/>
                <a:cs typeface="Arial"/>
              </a:rPr>
              <a:t>mount </a:t>
            </a:r>
            <a:r>
              <a:rPr sz="950" dirty="0">
                <a:latin typeface="Arial"/>
                <a:cs typeface="Arial"/>
              </a:rPr>
              <a:t>details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/etc/auto.direct</a:t>
            </a:r>
            <a:r>
              <a:rPr sz="950" spc="-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content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/etc/auto.direct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might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appear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follows: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16" y="3364547"/>
            <a:ext cx="5232400" cy="3302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77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70"/>
              </a:spcBef>
            </a:pPr>
            <a:r>
              <a:rPr sz="800" spc="-5" dirty="0">
                <a:latin typeface="Liberation Mono"/>
                <a:cs typeface="Liberation Mono"/>
              </a:rPr>
              <a:t>/mnt/docs -rw,sync serverb:/shares/docs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16" y="3794771"/>
            <a:ext cx="5259070" cy="207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05200"/>
              </a:lnSpc>
              <a:spcBef>
                <a:spcPts val="100"/>
              </a:spcBef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(or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key)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always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absolute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path.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uses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same  </a:t>
            </a:r>
            <a:r>
              <a:rPr sz="950" spc="5" dirty="0">
                <a:latin typeface="Arial"/>
                <a:cs typeface="Arial"/>
              </a:rPr>
              <a:t>structure.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12700" marR="182880">
              <a:lnSpc>
                <a:spcPct val="105200"/>
              </a:lnSpc>
            </a:pP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example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/mnt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exists,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it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managed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autofs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full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dirty="0">
                <a:latin typeface="Liberation Mono"/>
                <a:cs typeface="Liberation Mono"/>
              </a:rPr>
              <a:t>/  </a:t>
            </a:r>
            <a:r>
              <a:rPr sz="950" b="1" spc="-5" dirty="0">
                <a:latin typeface="Liberation Mono"/>
                <a:cs typeface="Liberation Mono"/>
              </a:rPr>
              <a:t>mnt/docs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created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removed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service.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Indirect </a:t>
            </a:r>
            <a:r>
              <a:rPr sz="1400" b="1" spc="-15" dirty="0">
                <a:latin typeface="Arial"/>
                <a:cs typeface="Arial"/>
              </a:rPr>
              <a:t>Wildcard</a:t>
            </a:r>
            <a:r>
              <a:rPr sz="1400" b="1" spc="-2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Maps</a:t>
            </a:r>
            <a:endParaRPr sz="1400">
              <a:latin typeface="Arial"/>
              <a:cs typeface="Arial"/>
            </a:endParaRPr>
          </a:p>
          <a:p>
            <a:pPr marL="12700" marR="57785">
              <a:lnSpc>
                <a:spcPct val="105200"/>
              </a:lnSpc>
              <a:spcBef>
                <a:spcPts val="455"/>
              </a:spcBef>
            </a:pPr>
            <a:r>
              <a:rPr sz="950" spc="-15" dirty="0">
                <a:latin typeface="Arial"/>
                <a:cs typeface="Arial"/>
              </a:rPr>
              <a:t>When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exports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multiple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subdirectories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within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can 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any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those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subdirectories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single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entry.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5200"/>
              </a:lnSpc>
            </a:pPr>
            <a:r>
              <a:rPr sz="950" spc="5" dirty="0">
                <a:latin typeface="Arial"/>
                <a:cs typeface="Arial"/>
              </a:rPr>
              <a:t>Continuing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previous </a:t>
            </a:r>
            <a:r>
              <a:rPr sz="950" spc="-20" dirty="0">
                <a:latin typeface="Arial"/>
                <a:cs typeface="Arial"/>
              </a:rPr>
              <a:t>example, </a:t>
            </a:r>
            <a:r>
              <a:rPr sz="950" spc="40" dirty="0">
                <a:latin typeface="Arial"/>
                <a:cs typeface="Arial"/>
              </a:rPr>
              <a:t>if </a:t>
            </a:r>
            <a:r>
              <a:rPr sz="950" spc="-5" dirty="0">
                <a:latin typeface="Liberation Mono"/>
                <a:cs typeface="Liberation Mono"/>
              </a:rPr>
              <a:t>serverb:/shares </a:t>
            </a:r>
            <a:r>
              <a:rPr sz="950" spc="10" dirty="0">
                <a:latin typeface="Arial"/>
                <a:cs typeface="Arial"/>
              </a:rPr>
              <a:t>exports </a:t>
            </a:r>
            <a:r>
              <a:rPr sz="950" spc="30" dirty="0">
                <a:latin typeface="Arial"/>
                <a:cs typeface="Arial"/>
              </a:rPr>
              <a:t>two </a:t>
            </a:r>
            <a:r>
              <a:rPr sz="950" spc="20" dirty="0">
                <a:latin typeface="Arial"/>
                <a:cs typeface="Arial"/>
              </a:rPr>
              <a:t>or </a:t>
            </a:r>
            <a:r>
              <a:rPr sz="950" dirty="0">
                <a:latin typeface="Arial"/>
                <a:cs typeface="Arial"/>
              </a:rPr>
              <a:t>more subdirectories </a:t>
            </a:r>
            <a:r>
              <a:rPr sz="950" spc="-5" dirty="0">
                <a:latin typeface="Arial"/>
                <a:cs typeface="Arial"/>
              </a:rPr>
              <a:t>and  </a:t>
            </a:r>
            <a:r>
              <a:rPr sz="950" spc="15" dirty="0">
                <a:latin typeface="Arial"/>
                <a:cs typeface="Arial"/>
              </a:rPr>
              <a:t>they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accessible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same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options,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content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/etc/auto.demo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  might </a:t>
            </a:r>
            <a:r>
              <a:rPr sz="950" spc="-5" dirty="0">
                <a:latin typeface="Arial"/>
                <a:cs typeface="Arial"/>
              </a:rPr>
              <a:t>appear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1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follows: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816" y="5961443"/>
            <a:ext cx="5232400" cy="3302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77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70"/>
              </a:spcBef>
            </a:pPr>
            <a:r>
              <a:rPr sz="800" dirty="0">
                <a:latin typeface="Liberation Mono"/>
                <a:cs typeface="Liberation Mono"/>
              </a:rPr>
              <a:t>* </a:t>
            </a:r>
            <a:r>
              <a:rPr sz="800" spc="-5" dirty="0">
                <a:latin typeface="Liberation Mono"/>
                <a:cs typeface="Liberation Mono"/>
              </a:rPr>
              <a:t>-rw,sync</a:t>
            </a:r>
            <a:r>
              <a:rPr sz="800" spc="459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serverb:/shares/&amp;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7956" y="7415441"/>
            <a:ext cx="5406390" cy="597535"/>
            <a:chOff x="447956" y="7415441"/>
            <a:chExt cx="5406390" cy="597535"/>
          </a:xfrm>
        </p:grpSpPr>
        <p:sp>
          <p:nvSpPr>
            <p:cNvPr id="11" name="object 11"/>
            <p:cNvSpPr/>
            <p:nvPr/>
          </p:nvSpPr>
          <p:spPr>
            <a:xfrm>
              <a:off x="585116" y="7426874"/>
              <a:ext cx="5257800" cy="574675"/>
            </a:xfrm>
            <a:custGeom>
              <a:avLst/>
              <a:gdLst/>
              <a:ahLst/>
              <a:cxnLst/>
              <a:rect l="l" t="t" r="r" b="b"/>
              <a:pathLst>
                <a:path w="5257800" h="574675">
                  <a:moveTo>
                    <a:pt x="5257800" y="0"/>
                  </a:moveTo>
                  <a:lnTo>
                    <a:pt x="0" y="0"/>
                  </a:lnTo>
                  <a:lnTo>
                    <a:pt x="0" y="574531"/>
                  </a:lnTo>
                  <a:lnTo>
                    <a:pt x="5257800" y="574531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956" y="7415453"/>
              <a:ext cx="5406390" cy="597535"/>
            </a:xfrm>
            <a:custGeom>
              <a:avLst/>
              <a:gdLst/>
              <a:ahLst/>
              <a:cxnLst/>
              <a:rect l="l" t="t" r="r" b="b"/>
              <a:pathLst>
                <a:path w="5406390" h="597534">
                  <a:moveTo>
                    <a:pt x="5406377" y="597382"/>
                  </a:moveTo>
                  <a:lnTo>
                    <a:pt x="5394947" y="585965"/>
                  </a:lnTo>
                  <a:lnTo>
                    <a:pt x="137147" y="585965"/>
                  </a:lnTo>
                  <a:lnTo>
                    <a:pt x="137147" y="11430"/>
                  </a:lnTo>
                  <a:lnTo>
                    <a:pt x="0" y="0"/>
                  </a:lnTo>
                  <a:lnTo>
                    <a:pt x="0" y="597382"/>
                  </a:lnTo>
                  <a:lnTo>
                    <a:pt x="5406377" y="597382"/>
                  </a:lnTo>
                  <a:close/>
                </a:path>
                <a:path w="5406390" h="597534">
                  <a:moveTo>
                    <a:pt x="5406377" y="0"/>
                  </a:moveTo>
                  <a:lnTo>
                    <a:pt x="0" y="0"/>
                  </a:lnTo>
                  <a:lnTo>
                    <a:pt x="137147" y="11417"/>
                  </a:lnTo>
                  <a:lnTo>
                    <a:pt x="5394947" y="11417"/>
                  </a:lnTo>
                  <a:lnTo>
                    <a:pt x="5394960" y="585965"/>
                  </a:lnTo>
                  <a:lnTo>
                    <a:pt x="5406377" y="597382"/>
                  </a:lnTo>
                  <a:lnTo>
                    <a:pt x="5406377" y="0"/>
                  </a:lnTo>
                  <a:close/>
                </a:path>
              </a:pathLst>
            </a:custGeom>
            <a:solidFill>
              <a:srgbClr val="C5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881" y="7544485"/>
              <a:ext cx="208279" cy="319405"/>
            </a:xfrm>
            <a:custGeom>
              <a:avLst/>
              <a:gdLst/>
              <a:ahLst/>
              <a:cxnLst/>
              <a:rect l="l" t="t" r="r" b="b"/>
              <a:pathLst>
                <a:path w="208280" h="319404">
                  <a:moveTo>
                    <a:pt x="49733" y="258216"/>
                  </a:moveTo>
                  <a:lnTo>
                    <a:pt x="49504" y="257594"/>
                  </a:lnTo>
                  <a:lnTo>
                    <a:pt x="49301" y="257340"/>
                  </a:lnTo>
                  <a:lnTo>
                    <a:pt x="49009" y="257187"/>
                  </a:lnTo>
                  <a:lnTo>
                    <a:pt x="21221" y="243967"/>
                  </a:lnTo>
                  <a:lnTo>
                    <a:pt x="21221" y="200710"/>
                  </a:lnTo>
                  <a:lnTo>
                    <a:pt x="20662" y="200139"/>
                  </a:lnTo>
                  <a:lnTo>
                    <a:pt x="19265" y="200139"/>
                  </a:lnTo>
                  <a:lnTo>
                    <a:pt x="18707" y="200710"/>
                  </a:lnTo>
                  <a:lnTo>
                    <a:pt x="18707" y="245110"/>
                  </a:lnTo>
                  <a:lnTo>
                    <a:pt x="18973" y="245529"/>
                  </a:lnTo>
                  <a:lnTo>
                    <a:pt x="47866" y="259473"/>
                  </a:lnTo>
                  <a:lnTo>
                    <a:pt x="48514" y="259765"/>
                  </a:lnTo>
                  <a:lnTo>
                    <a:pt x="49263" y="259499"/>
                  </a:lnTo>
                  <a:lnTo>
                    <a:pt x="49606" y="258889"/>
                  </a:lnTo>
                  <a:lnTo>
                    <a:pt x="49733" y="258572"/>
                  </a:lnTo>
                  <a:lnTo>
                    <a:pt x="49733" y="258216"/>
                  </a:lnTo>
                  <a:close/>
                </a:path>
                <a:path w="208280" h="319404">
                  <a:moveTo>
                    <a:pt x="207721" y="35852"/>
                  </a:moveTo>
                  <a:lnTo>
                    <a:pt x="206375" y="34201"/>
                  </a:lnTo>
                  <a:lnTo>
                    <a:pt x="204508" y="33782"/>
                  </a:lnTo>
                  <a:lnTo>
                    <a:pt x="199694" y="32804"/>
                  </a:lnTo>
                  <a:lnTo>
                    <a:pt x="199694" y="41059"/>
                  </a:lnTo>
                  <a:lnTo>
                    <a:pt x="199694" y="100152"/>
                  </a:lnTo>
                  <a:lnTo>
                    <a:pt x="176479" y="104902"/>
                  </a:lnTo>
                  <a:lnTo>
                    <a:pt x="174625" y="105333"/>
                  </a:lnTo>
                  <a:lnTo>
                    <a:pt x="173367" y="106908"/>
                  </a:lnTo>
                  <a:lnTo>
                    <a:pt x="173316" y="252056"/>
                  </a:lnTo>
                  <a:lnTo>
                    <a:pt x="143649" y="252056"/>
                  </a:lnTo>
                  <a:lnTo>
                    <a:pt x="143979" y="33782"/>
                  </a:lnTo>
                  <a:lnTo>
                    <a:pt x="143878" y="22237"/>
                  </a:lnTo>
                  <a:lnTo>
                    <a:pt x="143433" y="21793"/>
                  </a:lnTo>
                  <a:lnTo>
                    <a:pt x="142036" y="21793"/>
                  </a:lnTo>
                  <a:lnTo>
                    <a:pt x="141592" y="22237"/>
                  </a:lnTo>
                  <a:lnTo>
                    <a:pt x="141478" y="252056"/>
                  </a:lnTo>
                  <a:lnTo>
                    <a:pt x="131191" y="252056"/>
                  </a:lnTo>
                  <a:lnTo>
                    <a:pt x="131191" y="59283"/>
                  </a:lnTo>
                  <a:lnTo>
                    <a:pt x="131089" y="22237"/>
                  </a:lnTo>
                  <a:lnTo>
                    <a:pt x="130746" y="21818"/>
                  </a:lnTo>
                  <a:lnTo>
                    <a:pt x="130175" y="21767"/>
                  </a:lnTo>
                  <a:lnTo>
                    <a:pt x="130035" y="21755"/>
                  </a:lnTo>
                  <a:lnTo>
                    <a:pt x="129298" y="21755"/>
                  </a:lnTo>
                  <a:lnTo>
                    <a:pt x="128803" y="22237"/>
                  </a:lnTo>
                  <a:lnTo>
                    <a:pt x="128778" y="59283"/>
                  </a:lnTo>
                  <a:lnTo>
                    <a:pt x="124853" y="57556"/>
                  </a:lnTo>
                  <a:lnTo>
                    <a:pt x="122770" y="56565"/>
                  </a:lnTo>
                  <a:lnTo>
                    <a:pt x="122770" y="65557"/>
                  </a:lnTo>
                  <a:lnTo>
                    <a:pt x="122770" y="308749"/>
                  </a:lnTo>
                  <a:lnTo>
                    <a:pt x="120548" y="307733"/>
                  </a:lnTo>
                  <a:lnTo>
                    <a:pt x="12877" y="256044"/>
                  </a:lnTo>
                  <a:lnTo>
                    <a:pt x="7708" y="253580"/>
                  </a:lnTo>
                  <a:lnTo>
                    <a:pt x="7708" y="10452"/>
                  </a:lnTo>
                  <a:lnTo>
                    <a:pt x="34023" y="23050"/>
                  </a:lnTo>
                  <a:lnTo>
                    <a:pt x="71551" y="41059"/>
                  </a:lnTo>
                  <a:lnTo>
                    <a:pt x="122770" y="65557"/>
                  </a:lnTo>
                  <a:lnTo>
                    <a:pt x="122770" y="56565"/>
                  </a:lnTo>
                  <a:lnTo>
                    <a:pt x="118440" y="54483"/>
                  </a:lnTo>
                  <a:lnTo>
                    <a:pt x="118440" y="53416"/>
                  </a:lnTo>
                  <a:lnTo>
                    <a:pt x="118313" y="22237"/>
                  </a:lnTo>
                  <a:lnTo>
                    <a:pt x="117868" y="21793"/>
                  </a:lnTo>
                  <a:lnTo>
                    <a:pt x="116484" y="21793"/>
                  </a:lnTo>
                  <a:lnTo>
                    <a:pt x="116027" y="22237"/>
                  </a:lnTo>
                  <a:lnTo>
                    <a:pt x="115912" y="53416"/>
                  </a:lnTo>
                  <a:lnTo>
                    <a:pt x="105714" y="48475"/>
                  </a:lnTo>
                  <a:lnTo>
                    <a:pt x="105714" y="47409"/>
                  </a:lnTo>
                  <a:lnTo>
                    <a:pt x="105625" y="22237"/>
                  </a:lnTo>
                  <a:lnTo>
                    <a:pt x="105270" y="21818"/>
                  </a:lnTo>
                  <a:lnTo>
                    <a:pt x="104559" y="21755"/>
                  </a:lnTo>
                  <a:lnTo>
                    <a:pt x="103759" y="21793"/>
                  </a:lnTo>
                  <a:lnTo>
                    <a:pt x="103301" y="22263"/>
                  </a:lnTo>
                  <a:lnTo>
                    <a:pt x="103200" y="47409"/>
                  </a:lnTo>
                  <a:lnTo>
                    <a:pt x="92989" y="42341"/>
                  </a:lnTo>
                  <a:lnTo>
                    <a:pt x="92989" y="41021"/>
                  </a:lnTo>
                  <a:lnTo>
                    <a:pt x="92875" y="22237"/>
                  </a:lnTo>
                  <a:lnTo>
                    <a:pt x="92430" y="21793"/>
                  </a:lnTo>
                  <a:lnTo>
                    <a:pt x="91033" y="21793"/>
                  </a:lnTo>
                  <a:lnTo>
                    <a:pt x="90589" y="22237"/>
                  </a:lnTo>
                  <a:lnTo>
                    <a:pt x="90474" y="41021"/>
                  </a:lnTo>
                  <a:lnTo>
                    <a:pt x="88353" y="40081"/>
                  </a:lnTo>
                  <a:lnTo>
                    <a:pt x="86398" y="39243"/>
                  </a:lnTo>
                  <a:lnTo>
                    <a:pt x="84518" y="38328"/>
                  </a:lnTo>
                  <a:lnTo>
                    <a:pt x="82499" y="37388"/>
                  </a:lnTo>
                  <a:lnTo>
                    <a:pt x="80187" y="36271"/>
                  </a:lnTo>
                  <a:lnTo>
                    <a:pt x="80086" y="35102"/>
                  </a:lnTo>
                  <a:lnTo>
                    <a:pt x="80022" y="22237"/>
                  </a:lnTo>
                  <a:lnTo>
                    <a:pt x="79641" y="21780"/>
                  </a:lnTo>
                  <a:lnTo>
                    <a:pt x="78981" y="21729"/>
                  </a:lnTo>
                  <a:lnTo>
                    <a:pt x="78206" y="21729"/>
                  </a:lnTo>
                  <a:lnTo>
                    <a:pt x="77685" y="22237"/>
                  </a:lnTo>
                  <a:lnTo>
                    <a:pt x="77685" y="35102"/>
                  </a:lnTo>
                  <a:lnTo>
                    <a:pt x="67398" y="29972"/>
                  </a:lnTo>
                  <a:lnTo>
                    <a:pt x="67398" y="28917"/>
                  </a:lnTo>
                  <a:lnTo>
                    <a:pt x="67284" y="22237"/>
                  </a:lnTo>
                  <a:lnTo>
                    <a:pt x="66840" y="21793"/>
                  </a:lnTo>
                  <a:lnTo>
                    <a:pt x="65443" y="21793"/>
                  </a:lnTo>
                  <a:lnTo>
                    <a:pt x="64985" y="22237"/>
                  </a:lnTo>
                  <a:lnTo>
                    <a:pt x="64871" y="28917"/>
                  </a:lnTo>
                  <a:lnTo>
                    <a:pt x="60363" y="26860"/>
                  </a:lnTo>
                  <a:lnTo>
                    <a:pt x="57899" y="25692"/>
                  </a:lnTo>
                  <a:lnTo>
                    <a:pt x="55524" y="24485"/>
                  </a:lnTo>
                  <a:lnTo>
                    <a:pt x="54673" y="24104"/>
                  </a:lnTo>
                  <a:lnTo>
                    <a:pt x="54673" y="22847"/>
                  </a:lnTo>
                  <a:lnTo>
                    <a:pt x="54559" y="22352"/>
                  </a:lnTo>
                  <a:lnTo>
                    <a:pt x="54140" y="21894"/>
                  </a:lnTo>
                  <a:lnTo>
                    <a:pt x="53441" y="21882"/>
                  </a:lnTo>
                  <a:lnTo>
                    <a:pt x="52857" y="21882"/>
                  </a:lnTo>
                  <a:lnTo>
                    <a:pt x="52768" y="22085"/>
                  </a:lnTo>
                  <a:lnTo>
                    <a:pt x="52006" y="22847"/>
                  </a:lnTo>
                  <a:lnTo>
                    <a:pt x="26149" y="10452"/>
                  </a:lnTo>
                  <a:lnTo>
                    <a:pt x="21513" y="8216"/>
                  </a:lnTo>
                  <a:lnTo>
                    <a:pt x="173304" y="8140"/>
                  </a:lnTo>
                  <a:lnTo>
                    <a:pt x="173304" y="34201"/>
                  </a:lnTo>
                  <a:lnTo>
                    <a:pt x="174637" y="35864"/>
                  </a:lnTo>
                  <a:lnTo>
                    <a:pt x="176504" y="36271"/>
                  </a:lnTo>
                  <a:lnTo>
                    <a:pt x="198462" y="40817"/>
                  </a:lnTo>
                  <a:lnTo>
                    <a:pt x="199694" y="41059"/>
                  </a:lnTo>
                  <a:lnTo>
                    <a:pt x="199694" y="32804"/>
                  </a:lnTo>
                  <a:lnTo>
                    <a:pt x="181406" y="29032"/>
                  </a:lnTo>
                  <a:lnTo>
                    <a:pt x="181406" y="8128"/>
                  </a:lnTo>
                  <a:lnTo>
                    <a:pt x="181406" y="3022"/>
                  </a:lnTo>
                  <a:lnTo>
                    <a:pt x="180962" y="2032"/>
                  </a:lnTo>
                  <a:lnTo>
                    <a:pt x="180200" y="1333"/>
                  </a:lnTo>
                  <a:lnTo>
                    <a:pt x="179412" y="546"/>
                  </a:lnTo>
                  <a:lnTo>
                    <a:pt x="178384" y="76"/>
                  </a:lnTo>
                  <a:lnTo>
                    <a:pt x="177266" y="12"/>
                  </a:lnTo>
                  <a:lnTo>
                    <a:pt x="3149" y="0"/>
                  </a:lnTo>
                  <a:lnTo>
                    <a:pt x="2717" y="76"/>
                  </a:lnTo>
                  <a:lnTo>
                    <a:pt x="2311" y="215"/>
                  </a:lnTo>
                  <a:lnTo>
                    <a:pt x="1981" y="215"/>
                  </a:lnTo>
                  <a:lnTo>
                    <a:pt x="1981" y="508"/>
                  </a:lnTo>
                  <a:lnTo>
                    <a:pt x="1485" y="508"/>
                  </a:lnTo>
                  <a:lnTo>
                    <a:pt x="1485" y="1333"/>
                  </a:lnTo>
                  <a:lnTo>
                    <a:pt x="571" y="1333"/>
                  </a:lnTo>
                  <a:lnTo>
                    <a:pt x="228" y="1892"/>
                  </a:lnTo>
                  <a:lnTo>
                    <a:pt x="228" y="2184"/>
                  </a:lnTo>
                  <a:lnTo>
                    <a:pt x="38" y="2641"/>
                  </a:lnTo>
                  <a:lnTo>
                    <a:pt x="0" y="256667"/>
                  </a:lnTo>
                  <a:lnTo>
                    <a:pt x="254" y="257187"/>
                  </a:lnTo>
                  <a:lnTo>
                    <a:pt x="990" y="258445"/>
                  </a:lnTo>
                  <a:lnTo>
                    <a:pt x="1600" y="258749"/>
                  </a:lnTo>
                  <a:lnTo>
                    <a:pt x="1600" y="259092"/>
                  </a:lnTo>
                  <a:lnTo>
                    <a:pt x="125285" y="318427"/>
                  </a:lnTo>
                  <a:lnTo>
                    <a:pt x="126441" y="319036"/>
                  </a:lnTo>
                  <a:lnTo>
                    <a:pt x="127787" y="319100"/>
                  </a:lnTo>
                  <a:lnTo>
                    <a:pt x="128981" y="318604"/>
                  </a:lnTo>
                  <a:lnTo>
                    <a:pt x="130086" y="317804"/>
                  </a:lnTo>
                  <a:lnTo>
                    <a:pt x="130746" y="316534"/>
                  </a:lnTo>
                  <a:lnTo>
                    <a:pt x="130746" y="308749"/>
                  </a:lnTo>
                  <a:lnTo>
                    <a:pt x="130746" y="260210"/>
                  </a:lnTo>
                  <a:lnTo>
                    <a:pt x="178396" y="260197"/>
                  </a:lnTo>
                  <a:lnTo>
                    <a:pt x="179374" y="259765"/>
                  </a:lnTo>
                  <a:lnTo>
                    <a:pt x="180086" y="259003"/>
                  </a:lnTo>
                  <a:lnTo>
                    <a:pt x="180886" y="258229"/>
                  </a:lnTo>
                  <a:lnTo>
                    <a:pt x="181356" y="257187"/>
                  </a:lnTo>
                  <a:lnTo>
                    <a:pt x="181406" y="252056"/>
                  </a:lnTo>
                  <a:lnTo>
                    <a:pt x="181406" y="112052"/>
                  </a:lnTo>
                  <a:lnTo>
                    <a:pt x="206400" y="106908"/>
                  </a:lnTo>
                  <a:lnTo>
                    <a:pt x="207708" y="105333"/>
                  </a:lnTo>
                  <a:lnTo>
                    <a:pt x="207721" y="35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2415" y="6391672"/>
            <a:ext cx="5279390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(or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key)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asterisk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character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(*),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subdirectory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source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location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 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ampersand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character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(&amp;).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Everything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else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entry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same.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12700" marR="33020">
              <a:lnSpc>
                <a:spcPct val="105200"/>
              </a:lnSpc>
            </a:pPr>
            <a:r>
              <a:rPr sz="950" spc="-15" dirty="0">
                <a:latin typeface="Arial"/>
                <a:cs typeface="Arial"/>
              </a:rPr>
              <a:t>When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-10" dirty="0">
                <a:latin typeface="Arial"/>
                <a:cs typeface="Arial"/>
              </a:rPr>
              <a:t>user </a:t>
            </a:r>
            <a:r>
              <a:rPr sz="950" spc="20" dirty="0">
                <a:latin typeface="Arial"/>
                <a:cs typeface="Arial"/>
              </a:rPr>
              <a:t>attempts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-25" dirty="0">
                <a:latin typeface="Arial"/>
                <a:cs typeface="Arial"/>
              </a:rPr>
              <a:t>access </a:t>
            </a:r>
            <a:r>
              <a:rPr sz="950" b="1" spc="-10" dirty="0">
                <a:latin typeface="Liberation Mono"/>
                <a:cs typeface="Liberation Mono"/>
              </a:rPr>
              <a:t>/shares/work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20" dirty="0">
                <a:latin typeface="Arial"/>
                <a:cs typeface="Arial"/>
              </a:rPr>
              <a:t>key </a:t>
            </a:r>
            <a:r>
              <a:rPr sz="950" b="1" dirty="0">
                <a:latin typeface="Liberation Mono"/>
                <a:cs typeface="Liberation Mono"/>
              </a:rPr>
              <a:t>* </a:t>
            </a:r>
            <a:r>
              <a:rPr sz="950" spc="5" dirty="0">
                <a:latin typeface="Arial"/>
                <a:cs typeface="Arial"/>
              </a:rPr>
              <a:t>(which </a:t>
            </a:r>
            <a:r>
              <a:rPr sz="950" spc="-25" dirty="0">
                <a:latin typeface="Arial"/>
                <a:cs typeface="Arial"/>
              </a:rPr>
              <a:t>is </a:t>
            </a:r>
            <a:r>
              <a:rPr sz="950" b="1" spc="-5" dirty="0">
                <a:latin typeface="Liberation Mono"/>
                <a:cs typeface="Liberation Mono"/>
              </a:rPr>
              <a:t>work </a:t>
            </a:r>
            <a:r>
              <a:rPr sz="950" spc="-5" dirty="0">
                <a:latin typeface="Arial"/>
                <a:cs typeface="Arial"/>
              </a:rPr>
              <a:t>in </a:t>
            </a:r>
            <a:r>
              <a:rPr sz="950" spc="10" dirty="0">
                <a:latin typeface="Arial"/>
                <a:cs typeface="Arial"/>
              </a:rPr>
              <a:t>this </a:t>
            </a:r>
            <a:r>
              <a:rPr sz="950" dirty="0">
                <a:latin typeface="Arial"/>
                <a:cs typeface="Arial"/>
              </a:rPr>
              <a:t>example)  </a:t>
            </a:r>
            <a:r>
              <a:rPr sz="950" spc="-10" dirty="0">
                <a:latin typeface="Arial"/>
                <a:cs typeface="Arial"/>
              </a:rPr>
              <a:t>replaces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ampersand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source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location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serverb:/shares/work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mounted.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 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example,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work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created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removed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autofs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1000" b="1" spc="-20" dirty="0">
                <a:latin typeface="Arial"/>
                <a:cs typeface="Arial"/>
              </a:rPr>
              <a:t>REFERENCES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950" b="1" dirty="0">
                <a:latin typeface="Liberation Mono"/>
                <a:cs typeface="Liberation Mono"/>
              </a:rPr>
              <a:t>autofs</a:t>
            </a:r>
            <a:r>
              <a:rPr sz="950" dirty="0">
                <a:latin typeface="Arial"/>
                <a:cs typeface="Arial"/>
              </a:rPr>
              <a:t>(5),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5" dirty="0">
                <a:latin typeface="Liberation Mono"/>
                <a:cs typeface="Liberation Mono"/>
              </a:rPr>
              <a:t>automount</a:t>
            </a:r>
            <a:r>
              <a:rPr sz="950" spc="5" dirty="0">
                <a:latin typeface="Arial"/>
                <a:cs typeface="Arial"/>
              </a:rPr>
              <a:t>(8),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dirty="0">
                <a:latin typeface="Liberation Mono"/>
                <a:cs typeface="Liberation Mono"/>
              </a:rPr>
              <a:t>auto.master</a:t>
            </a:r>
            <a:r>
              <a:rPr sz="950" dirty="0">
                <a:latin typeface="Arial"/>
                <a:cs typeface="Arial"/>
              </a:rPr>
              <a:t>(5),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10" dirty="0">
                <a:latin typeface="Liberation Mono"/>
                <a:cs typeface="Liberation Mono"/>
              </a:rPr>
              <a:t>mount.nfs</a:t>
            </a:r>
            <a:r>
              <a:rPr sz="950" spc="10" dirty="0">
                <a:latin typeface="Arial"/>
                <a:cs typeface="Arial"/>
              </a:rPr>
              <a:t>(8)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man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pages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16" name="object 16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5916" y="9190903"/>
            <a:ext cx="1993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35" dirty="0">
                <a:solidFill>
                  <a:srgbClr val="FFFFFF"/>
                </a:solidFill>
                <a:latin typeface="Arial"/>
                <a:cs typeface="Arial"/>
              </a:rPr>
              <a:t>270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702" y="439381"/>
            <a:ext cx="76835" cy="152400"/>
          </a:xfrm>
          <a:custGeom>
            <a:avLst/>
            <a:gdLst/>
            <a:ahLst/>
            <a:cxnLst/>
            <a:rect l="l" t="t" r="r" b="b"/>
            <a:pathLst>
              <a:path w="76834" h="152400">
                <a:moveTo>
                  <a:pt x="0" y="0"/>
                </a:moveTo>
                <a:lnTo>
                  <a:pt x="0" y="152400"/>
                </a:lnTo>
                <a:lnTo>
                  <a:pt x="76428" y="75971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016" y="350481"/>
            <a:ext cx="528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9865" algn="l"/>
              </a:tabLst>
            </a:pPr>
            <a:r>
              <a:rPr sz="1800" u="sng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800" b="1" u="sng" spc="5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GUIDED</a:t>
            </a:r>
            <a:r>
              <a:rPr sz="1800" b="1" u="sng" spc="-210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30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EXERCISE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>
              <a:lnSpc>
                <a:spcPts val="2100"/>
              </a:lnSpc>
              <a:spcBef>
                <a:spcPts val="520"/>
              </a:spcBef>
            </a:pPr>
            <a:r>
              <a:rPr spc="35" dirty="0"/>
              <a:t>AUTOMOUNTING</a:t>
            </a:r>
            <a:r>
              <a:rPr spc="-204" dirty="0"/>
              <a:t> </a:t>
            </a:r>
            <a:r>
              <a:rPr spc="-20" dirty="0"/>
              <a:t>NETWORK-ATTACHED  </a:t>
            </a:r>
            <a:r>
              <a:rPr spc="-30" dirty="0"/>
              <a:t>STORAGE</a:t>
            </a:r>
          </a:p>
        </p:txBody>
      </p:sp>
      <p:sp>
        <p:nvSpPr>
          <p:cNvPr id="6" name="object 6"/>
          <p:cNvSpPr/>
          <p:nvPr/>
        </p:nvSpPr>
        <p:spPr>
          <a:xfrm>
            <a:off x="902616" y="1429219"/>
            <a:ext cx="254000" cy="129539"/>
          </a:xfrm>
          <a:custGeom>
            <a:avLst/>
            <a:gdLst/>
            <a:ahLst/>
            <a:cxnLst/>
            <a:rect l="l" t="t" r="r" b="b"/>
            <a:pathLst>
              <a:path w="254000" h="129540">
                <a:moveTo>
                  <a:pt x="127076" y="0"/>
                </a:moveTo>
                <a:lnTo>
                  <a:pt x="0" y="129171"/>
                </a:lnTo>
                <a:lnTo>
                  <a:pt x="254000" y="129171"/>
                </a:lnTo>
                <a:lnTo>
                  <a:pt x="127076" y="0"/>
                </a:lnTo>
                <a:close/>
              </a:path>
            </a:pathLst>
          </a:custGeom>
          <a:solidFill>
            <a:srgbClr val="E1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3716" y="1514233"/>
            <a:ext cx="5257800" cy="4340225"/>
          </a:xfrm>
          <a:prstGeom prst="rect">
            <a:avLst/>
          </a:prstGeom>
          <a:solidFill>
            <a:srgbClr val="D9F0F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400" b="1" spc="-5" dirty="0">
                <a:solidFill>
                  <a:srgbClr val="1A96D5"/>
                </a:solidFill>
                <a:latin typeface="Arial"/>
                <a:cs typeface="Arial"/>
              </a:rPr>
              <a:t>PERFORMANCE</a:t>
            </a:r>
            <a:r>
              <a:rPr sz="1400" b="1" spc="-114" dirty="0">
                <a:solidFill>
                  <a:srgbClr val="1A96D5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A96D5"/>
                </a:solidFill>
                <a:latin typeface="Arial"/>
                <a:cs typeface="Arial"/>
              </a:rPr>
              <a:t>CHECKLIST</a:t>
            </a:r>
            <a:endParaRPr sz="1400">
              <a:latin typeface="Arial"/>
              <a:cs typeface="Arial"/>
            </a:endParaRPr>
          </a:p>
          <a:p>
            <a:pPr marL="151765" marR="387350">
              <a:lnSpc>
                <a:spcPct val="105200"/>
              </a:lnSpc>
              <a:spcBef>
                <a:spcPts val="55"/>
              </a:spcBef>
            </a:pP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you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automount-managed 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systems.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5" dirty="0">
                <a:solidFill>
                  <a:srgbClr val="1A96D5"/>
                </a:solidFill>
                <a:latin typeface="Arial"/>
                <a:cs typeface="Arial"/>
              </a:rPr>
              <a:t>OUTCOMES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4"/>
              </a:spcBef>
            </a:pPr>
            <a:r>
              <a:rPr sz="950" spc="-40" dirty="0">
                <a:latin typeface="Arial"/>
                <a:cs typeface="Arial"/>
              </a:rPr>
              <a:t>You </a:t>
            </a:r>
            <a:r>
              <a:rPr sz="950" spc="-5" dirty="0">
                <a:latin typeface="Arial"/>
                <a:cs typeface="Arial"/>
              </a:rPr>
              <a:t>should </a:t>
            </a:r>
            <a:r>
              <a:rPr sz="950" spc="10" dirty="0">
                <a:latin typeface="Arial"/>
                <a:cs typeface="Arial"/>
              </a:rPr>
              <a:t>be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1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spcBef>
                <a:spcPts val="5"/>
              </a:spcBef>
              <a:buChar char="•"/>
              <a:tabLst>
                <a:tab pos="273050" algn="l"/>
              </a:tabLst>
            </a:pPr>
            <a:r>
              <a:rPr sz="950" spc="-5" dirty="0">
                <a:latin typeface="Arial"/>
                <a:cs typeface="Arial"/>
              </a:rPr>
              <a:t>Install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required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packages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800">
              <a:latin typeface="Arial"/>
              <a:cs typeface="Arial"/>
            </a:endParaRPr>
          </a:p>
          <a:p>
            <a:pPr marL="272415" marR="242570" indent="-120650">
              <a:lnSpc>
                <a:spcPct val="1052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maps,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getting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resources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preconfigured 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server.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85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Understand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difference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between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maps.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-25" dirty="0">
                <a:solidFill>
                  <a:srgbClr val="1A96D5"/>
                </a:solidFill>
                <a:latin typeface="Arial"/>
                <a:cs typeface="Arial"/>
              </a:rPr>
              <a:t>BEFORE </a:t>
            </a:r>
            <a:r>
              <a:rPr sz="1400" b="1" dirty="0">
                <a:solidFill>
                  <a:srgbClr val="1A96D5"/>
                </a:solidFill>
                <a:latin typeface="Arial"/>
                <a:cs typeface="Arial"/>
              </a:rPr>
              <a:t>YOU</a:t>
            </a:r>
            <a:r>
              <a:rPr sz="1400" b="1" spc="-200" dirty="0">
                <a:solidFill>
                  <a:srgbClr val="1A96D5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A96D5"/>
                </a:solidFill>
                <a:latin typeface="Arial"/>
                <a:cs typeface="Arial"/>
              </a:rPr>
              <a:t>BEGIN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4"/>
              </a:spcBef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workstation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password.</a:t>
            </a:r>
            <a:endParaRPr sz="950">
              <a:latin typeface="Arial"/>
              <a:cs typeface="Arial"/>
            </a:endParaRPr>
          </a:p>
          <a:p>
            <a:pPr marL="151765" marR="245110">
              <a:lnSpc>
                <a:spcPct val="105200"/>
              </a:lnSpc>
              <a:spcBef>
                <a:spcPts val="950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netstorage-autofs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start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script  </a:t>
            </a:r>
            <a:r>
              <a:rPr sz="950" spc="5" dirty="0">
                <a:latin typeface="Arial"/>
                <a:cs typeface="Arial"/>
              </a:rPr>
              <a:t>determines </a:t>
            </a:r>
            <a:r>
              <a:rPr sz="950" spc="40" dirty="0">
                <a:latin typeface="Arial"/>
                <a:cs typeface="Arial"/>
              </a:rPr>
              <a:t>if </a:t>
            </a:r>
            <a:r>
              <a:rPr sz="950" spc="-5" dirty="0">
                <a:latin typeface="Liberation Mono"/>
                <a:cs typeface="Liberation Mono"/>
              </a:rPr>
              <a:t>servera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5" dirty="0">
                <a:latin typeface="Liberation Mono"/>
                <a:cs typeface="Liberation Mono"/>
              </a:rPr>
              <a:t>serverb </a:t>
            </a:r>
            <a:r>
              <a:rPr sz="950" spc="-15" dirty="0">
                <a:latin typeface="Arial"/>
                <a:cs typeface="Arial"/>
              </a:rPr>
              <a:t>are </a:t>
            </a:r>
            <a:r>
              <a:rPr sz="950" spc="-10" dirty="0">
                <a:latin typeface="Arial"/>
                <a:cs typeface="Arial"/>
              </a:rPr>
              <a:t>reachable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dirty="0">
                <a:latin typeface="Arial"/>
                <a:cs typeface="Arial"/>
              </a:rPr>
              <a:t>network.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spc="10" dirty="0">
                <a:latin typeface="Arial"/>
                <a:cs typeface="Arial"/>
              </a:rPr>
              <a:t>script </a:t>
            </a:r>
            <a:r>
              <a:rPr sz="950" spc="-10" dirty="0">
                <a:latin typeface="Arial"/>
                <a:cs typeface="Arial"/>
              </a:rPr>
              <a:t>will </a:t>
            </a:r>
            <a:r>
              <a:rPr sz="950" spc="15" dirty="0">
                <a:latin typeface="Arial"/>
                <a:cs typeface="Arial"/>
              </a:rPr>
              <a:t>alert 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they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available.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script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configures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server,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sets  </a:t>
            </a:r>
            <a:r>
              <a:rPr sz="950" spc="10" dirty="0">
                <a:latin typeface="Arial"/>
                <a:cs typeface="Arial"/>
              </a:rPr>
              <a:t>up </a:t>
            </a:r>
            <a:r>
              <a:rPr sz="950" spc="-15" dirty="0">
                <a:latin typeface="Arial"/>
                <a:cs typeface="Arial"/>
              </a:rPr>
              <a:t>permissions,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10" dirty="0">
                <a:latin typeface="Arial"/>
                <a:cs typeface="Arial"/>
              </a:rPr>
              <a:t>exports </a:t>
            </a:r>
            <a:r>
              <a:rPr sz="950" dirty="0">
                <a:latin typeface="Arial"/>
                <a:cs typeface="Arial"/>
              </a:rPr>
              <a:t>directories. </a:t>
            </a:r>
            <a:r>
              <a:rPr sz="950" spc="35" dirty="0">
                <a:latin typeface="Arial"/>
                <a:cs typeface="Arial"/>
              </a:rPr>
              <a:t>It </a:t>
            </a:r>
            <a:r>
              <a:rPr sz="950" spc="-15" dirty="0">
                <a:latin typeface="Arial"/>
                <a:cs typeface="Arial"/>
              </a:rPr>
              <a:t>also </a:t>
            </a:r>
            <a:r>
              <a:rPr sz="950" spc="-5" dirty="0">
                <a:latin typeface="Arial"/>
                <a:cs typeface="Arial"/>
              </a:rPr>
              <a:t>creates </a:t>
            </a:r>
            <a:r>
              <a:rPr sz="950" spc="-20" dirty="0">
                <a:latin typeface="Arial"/>
                <a:cs typeface="Arial"/>
              </a:rPr>
              <a:t>users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dirty="0">
                <a:latin typeface="Arial"/>
                <a:cs typeface="Arial"/>
              </a:rPr>
              <a:t>groups </a:t>
            </a:r>
            <a:r>
              <a:rPr sz="950" spc="5" dirty="0">
                <a:latin typeface="Arial"/>
                <a:cs typeface="Arial"/>
              </a:rPr>
              <a:t>needed on </a:t>
            </a:r>
            <a:r>
              <a:rPr sz="950" spc="25" dirty="0">
                <a:latin typeface="Arial"/>
                <a:cs typeface="Arial"/>
              </a:rPr>
              <a:t>both 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9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816" y="5264749"/>
            <a:ext cx="49276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netstorage-autofs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start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012" y="6062312"/>
            <a:ext cx="5189220" cy="273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950" spc="-10" dirty="0">
                <a:latin typeface="Arial"/>
                <a:cs typeface="Arial"/>
              </a:rPr>
              <a:t>An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internet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provider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uses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central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server,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host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directories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containing  </a:t>
            </a:r>
            <a:r>
              <a:rPr sz="950" spc="20" dirty="0">
                <a:latin typeface="Arial"/>
                <a:cs typeface="Arial"/>
              </a:rPr>
              <a:t>important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documents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available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demand.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When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log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they  </a:t>
            </a:r>
            <a:r>
              <a:rPr sz="950" spc="5" dirty="0">
                <a:latin typeface="Arial"/>
                <a:cs typeface="Arial"/>
              </a:rPr>
              <a:t>need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directories.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Arial"/>
                <a:cs typeface="Arial"/>
              </a:rPr>
              <a:t>Important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information: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133350" marR="369570" indent="-120650">
              <a:lnSpc>
                <a:spcPct val="105200"/>
              </a:lnSpc>
              <a:spcBef>
                <a:spcPts val="5"/>
              </a:spcBef>
              <a:buFont typeface="Arial"/>
              <a:buChar char="•"/>
              <a:tabLst>
                <a:tab pos="133350" algn="l"/>
              </a:tabLst>
            </a:pP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exporting</a:t>
            </a:r>
            <a:r>
              <a:rPr sz="950" spc="-40" dirty="0">
                <a:latin typeface="Arial"/>
                <a:cs typeface="Arial"/>
              </a:rPr>
              <a:t> as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/shares/indirect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directory,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which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turn  </a:t>
            </a:r>
            <a:r>
              <a:rPr sz="950" dirty="0">
                <a:latin typeface="Arial"/>
                <a:cs typeface="Arial"/>
              </a:rPr>
              <a:t>contains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15" dirty="0">
                <a:latin typeface="Liberation Mono"/>
                <a:cs typeface="Liberation Mono"/>
              </a:rPr>
              <a:t>west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15" dirty="0">
                <a:latin typeface="Liberation Mono"/>
                <a:cs typeface="Liberation Mono"/>
              </a:rPr>
              <a:t>central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east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subdirectories.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8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Font typeface="Arial"/>
              <a:buChar char="•"/>
              <a:tabLst>
                <a:tab pos="133350" algn="l"/>
              </a:tabLst>
            </a:pP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also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exporting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/shares/direct/external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 marL="133350" marR="11430" indent="-120650">
              <a:lnSpc>
                <a:spcPct val="105200"/>
              </a:lnSpc>
              <a:spcBef>
                <a:spcPts val="965"/>
              </a:spcBef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operators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consists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operator1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operator2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  </a:t>
            </a:r>
            <a:r>
              <a:rPr sz="950" spc="10" dirty="0">
                <a:latin typeface="Arial"/>
                <a:cs typeface="Arial"/>
              </a:rPr>
              <a:t>write </a:t>
            </a:r>
            <a:r>
              <a:rPr sz="950" spc="-25" dirty="0">
                <a:latin typeface="Arial"/>
                <a:cs typeface="Arial"/>
              </a:rPr>
              <a:t>access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shared </a:t>
            </a:r>
            <a:r>
              <a:rPr sz="950" spc="5" dirty="0">
                <a:latin typeface="Arial"/>
                <a:cs typeface="Arial"/>
              </a:rPr>
              <a:t>directories </a:t>
            </a:r>
            <a:r>
              <a:rPr sz="950" b="1" spc="-10" dirty="0">
                <a:latin typeface="Liberation Mono"/>
                <a:cs typeface="Liberation Mono"/>
              </a:rPr>
              <a:t>/shares/indirect/west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b="1" spc="-5" dirty="0">
                <a:latin typeface="Liberation Mono"/>
                <a:cs typeface="Liberation Mono"/>
              </a:rPr>
              <a:t>/shares/indirect/  </a:t>
            </a:r>
            <a:r>
              <a:rPr sz="950" b="1" spc="-15" dirty="0">
                <a:latin typeface="Liberation Mono"/>
                <a:cs typeface="Liberation Mono"/>
              </a:rPr>
              <a:t>central</a:t>
            </a:r>
            <a:r>
              <a:rPr sz="950" spc="-15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8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/shares/indirect/east</a:t>
            </a:r>
            <a:r>
              <a:rPr sz="950" spc="-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133350" marR="72390" indent="-120650">
              <a:lnSpc>
                <a:spcPct val="105200"/>
              </a:lnSpc>
              <a:spcBef>
                <a:spcPts val="960"/>
              </a:spcBef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consists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contractor2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  </a:t>
            </a:r>
            <a:r>
              <a:rPr sz="950" spc="-10" dirty="0">
                <a:latin typeface="Arial"/>
                <a:cs typeface="Arial"/>
              </a:rPr>
              <a:t>read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write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/shares/direct/external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8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expected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/external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/internal</a:t>
            </a:r>
            <a:r>
              <a:rPr sz="950" spc="-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3" name="object 13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53026" y="9190903"/>
            <a:ext cx="16827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-45" dirty="0">
                <a:solidFill>
                  <a:srgbClr val="FFFFFF"/>
                </a:solidFill>
                <a:latin typeface="Arial"/>
                <a:cs typeface="Arial"/>
              </a:rPr>
              <a:t>271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5280025" cy="226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33350" marR="18415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/shares/direct/external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 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i="1" spc="10" dirty="0">
                <a:latin typeface="Arial"/>
                <a:cs typeface="Arial"/>
              </a:rPr>
              <a:t>direct </a:t>
            </a:r>
            <a:r>
              <a:rPr sz="950" dirty="0">
                <a:latin typeface="Arial"/>
                <a:cs typeface="Arial"/>
              </a:rPr>
              <a:t>map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16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/external</a:t>
            </a:r>
            <a:r>
              <a:rPr sz="950" spc="-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/shares/indirect/west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endParaRPr sz="95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spcBef>
                <a:spcPts val="60"/>
              </a:spcBef>
            </a:pPr>
            <a:r>
              <a:rPr sz="950" i="1" spc="5" dirty="0">
                <a:latin typeface="Arial"/>
                <a:cs typeface="Arial"/>
              </a:rPr>
              <a:t>indirect </a:t>
            </a:r>
            <a:r>
              <a:rPr sz="950" dirty="0">
                <a:latin typeface="Arial"/>
                <a:cs typeface="Arial"/>
              </a:rPr>
              <a:t>map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14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/internal/west</a:t>
            </a:r>
            <a:r>
              <a:rPr sz="950" spc="-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/shares/indirect/central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endParaRPr sz="950">
              <a:latin typeface="Liberation Mono"/>
              <a:cs typeface="Liberation Mono"/>
            </a:endParaRPr>
          </a:p>
          <a:p>
            <a:pPr marL="133350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indirect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/internal/central</a:t>
            </a:r>
            <a:r>
              <a:rPr sz="950" spc="-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/shares/indirect/east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endParaRPr sz="95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spcBef>
                <a:spcPts val="60"/>
              </a:spcBef>
            </a:pPr>
            <a:r>
              <a:rPr sz="950" i="1" spc="5" dirty="0">
                <a:latin typeface="Arial"/>
                <a:cs typeface="Arial"/>
              </a:rPr>
              <a:t>indirect </a:t>
            </a:r>
            <a:r>
              <a:rPr sz="950" dirty="0">
                <a:latin typeface="Arial"/>
                <a:cs typeface="Arial"/>
              </a:rPr>
              <a:t>map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14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/internal/east</a:t>
            </a:r>
            <a:r>
              <a:rPr sz="950" spc="-10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All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passwords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redhat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190" y="2483637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34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7311" y="2458237"/>
            <a:ext cx="971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20" dirty="0">
                <a:latin typeface="Arial"/>
                <a:cs typeface="Arial"/>
              </a:rPr>
              <a:t>1.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716" y="2492705"/>
            <a:ext cx="2845435" cy="4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install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required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packages.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sz="950" spc="-160" dirty="0">
                <a:latin typeface="Arial"/>
                <a:cs typeface="Arial"/>
              </a:rPr>
              <a:t>1.1.	</a:t>
            </a: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4416" y="3039095"/>
            <a:ext cx="44958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ssh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student@servera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</a:t>
            </a:r>
            <a:r>
              <a:rPr sz="800" spc="-10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~]$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716" y="3784651"/>
            <a:ext cx="4521200" cy="330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1.2.	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sudo</a:t>
            </a:r>
            <a:r>
              <a:rPr sz="950" b="1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-i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root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password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60"/>
              </a:spcBef>
            </a:pP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409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 </a:t>
            </a:r>
            <a:r>
              <a:rPr sz="950" spc="-25" dirty="0">
                <a:latin typeface="Arial"/>
                <a:cs typeface="Arial"/>
              </a:rPr>
              <a:t>is </a:t>
            </a:r>
            <a:r>
              <a:rPr sz="950" spc="-15" dirty="0">
                <a:latin typeface="Liberation Mono"/>
                <a:cs typeface="Liberation Mono"/>
              </a:rPr>
              <a:t>student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416" y="4211664"/>
            <a:ext cx="4495800" cy="6438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sudo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-i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[sudo] password for student: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[root@servera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~]#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716" y="4969004"/>
            <a:ext cx="178244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1.3.	</a:t>
            </a:r>
            <a:r>
              <a:rPr sz="950" spc="-5" dirty="0">
                <a:latin typeface="Arial"/>
                <a:cs typeface="Arial"/>
              </a:rPr>
              <a:t>Install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90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autofs </a:t>
            </a:r>
            <a:r>
              <a:rPr sz="950" spc="-15" dirty="0">
                <a:latin typeface="Arial"/>
                <a:cs typeface="Arial"/>
              </a:rPr>
              <a:t>package.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4416" y="5235995"/>
            <a:ext cx="4495800" cy="7962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yum install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autofs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Is this ok [y/N]: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190" y="6182385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47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7311" y="6156985"/>
            <a:ext cx="12382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latin typeface="Arial"/>
                <a:cs typeface="Arial"/>
              </a:rPr>
              <a:t>2.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0712" y="6183829"/>
            <a:ext cx="488378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  </a:t>
            </a:r>
            <a:r>
              <a:rPr sz="950" spc="15" dirty="0">
                <a:latin typeface="Arial"/>
                <a:cs typeface="Arial"/>
              </a:rPr>
              <a:t>direct </a:t>
            </a:r>
            <a:r>
              <a:rPr sz="950" dirty="0">
                <a:latin typeface="Arial"/>
                <a:cs typeface="Arial"/>
              </a:rPr>
              <a:t>map </a:t>
            </a:r>
            <a:r>
              <a:rPr sz="950" spc="-10" dirty="0">
                <a:latin typeface="Arial"/>
                <a:cs typeface="Arial"/>
              </a:rPr>
              <a:t>using </a:t>
            </a:r>
            <a:r>
              <a:rPr sz="950" spc="5" dirty="0">
                <a:latin typeface="Arial"/>
                <a:cs typeface="Arial"/>
              </a:rPr>
              <a:t>files </a:t>
            </a:r>
            <a:r>
              <a:rPr sz="950" spc="-5" dirty="0">
                <a:latin typeface="Arial"/>
                <a:cs typeface="Arial"/>
              </a:rPr>
              <a:t>named </a:t>
            </a:r>
            <a:r>
              <a:rPr sz="950" b="1" spc="-5" dirty="0">
                <a:latin typeface="Liberation Mono"/>
                <a:cs typeface="Liberation Mono"/>
              </a:rPr>
              <a:t>/etc/auto.master.d/direct.autofs </a:t>
            </a:r>
            <a:r>
              <a:rPr sz="950" spc="30" dirty="0">
                <a:latin typeface="Arial"/>
                <a:cs typeface="Arial"/>
              </a:rPr>
              <a:t>for the </a:t>
            </a:r>
            <a:r>
              <a:rPr sz="950" dirty="0">
                <a:latin typeface="Arial"/>
                <a:cs typeface="Arial"/>
              </a:rPr>
              <a:t>master  map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/etc/auto.direct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file.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/external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  </a:t>
            </a:r>
            <a:r>
              <a:rPr sz="950" spc="-10" dirty="0">
                <a:latin typeface="Arial"/>
                <a:cs typeface="Arial"/>
              </a:rPr>
              <a:t>main </a:t>
            </a:r>
            <a:r>
              <a:rPr sz="950" spc="20" dirty="0">
                <a:latin typeface="Arial"/>
                <a:cs typeface="Arial"/>
              </a:rPr>
              <a:t>mount point</a:t>
            </a:r>
            <a:r>
              <a:rPr sz="950" spc="-20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0365" algn="l"/>
              </a:tabLst>
            </a:pPr>
            <a:r>
              <a:rPr sz="950" spc="-100" dirty="0">
                <a:latin typeface="Arial"/>
                <a:cs typeface="Arial"/>
              </a:rPr>
              <a:t>2.1.	</a:t>
            </a: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before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proceeding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4416" y="7195043"/>
            <a:ext cx="4495800" cy="11093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119126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mount -t nfs </a:t>
            </a:r>
            <a:r>
              <a:rPr sz="800" b="1" dirty="0">
                <a:latin typeface="Liberation Mono"/>
                <a:cs typeface="Liberation Mono"/>
              </a:rPr>
              <a:t>\  </a:t>
            </a:r>
            <a:r>
              <a:rPr sz="800" b="1" spc="-5" dirty="0">
                <a:latin typeface="Liberation Mono"/>
                <a:cs typeface="Liberation Mono"/>
              </a:rPr>
              <a:t>serverb.lab.example.com:/shares/direct/external /mnt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 marR="886460">
              <a:lnSpc>
                <a:spcPts val="1220"/>
              </a:lnSpc>
              <a:spcBef>
                <a:spcPts val="60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contractors 22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23:15 README.txt  [root@servera ~]# </a:t>
            </a:r>
            <a:r>
              <a:rPr sz="800" b="1" spc="-5" dirty="0">
                <a:latin typeface="Liberation Mono"/>
                <a:cs typeface="Liberation Mono"/>
              </a:rPr>
              <a:t>umount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716" y="8410295"/>
            <a:ext cx="4810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2.2.	</a:t>
            </a:r>
            <a:r>
              <a:rPr sz="950" dirty="0">
                <a:latin typeface="Arial"/>
                <a:cs typeface="Arial"/>
              </a:rPr>
              <a:t>Create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dirty="0">
                <a:latin typeface="Arial"/>
                <a:cs typeface="Arial"/>
              </a:rPr>
              <a:t>master map </a:t>
            </a:r>
            <a:r>
              <a:rPr sz="950" spc="20" dirty="0">
                <a:latin typeface="Arial"/>
                <a:cs typeface="Arial"/>
              </a:rPr>
              <a:t>file </a:t>
            </a:r>
            <a:r>
              <a:rPr sz="950" spc="-5" dirty="0">
                <a:latin typeface="Arial"/>
                <a:cs typeface="Arial"/>
              </a:rPr>
              <a:t>named </a:t>
            </a:r>
            <a:r>
              <a:rPr sz="950" b="1" spc="-10" dirty="0">
                <a:latin typeface="Liberation Mono"/>
                <a:cs typeface="Liberation Mono"/>
              </a:rPr>
              <a:t>/etc/auto.master.d/direct.autofs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insert 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following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content,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changes.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17" name="object 17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5916" y="9190903"/>
            <a:ext cx="1885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10" dirty="0">
                <a:solidFill>
                  <a:srgbClr val="FFFFFF"/>
                </a:solidFill>
                <a:latin typeface="Arial"/>
                <a:cs typeface="Arial"/>
              </a:rPr>
              <a:t>272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016" y="382484"/>
            <a:ext cx="4495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vim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/etc/auto.master.d/direct.autofs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/-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/etc/auto.direct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316" y="975640"/>
            <a:ext cx="4780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715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2.3.	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named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/etc/auto.direct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insert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following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content, 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30" dirty="0">
                <a:latin typeface="Arial"/>
                <a:cs typeface="Arial"/>
              </a:rPr>
              <a:t>save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changes.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3016" y="1402655"/>
            <a:ext cx="44958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vim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/etc/auto.direct</a:t>
            </a:r>
            <a:endParaRPr sz="800">
              <a:latin typeface="Liberation Mono"/>
              <a:cs typeface="Liberation Mono"/>
            </a:endParaRPr>
          </a:p>
          <a:p>
            <a:pPr marL="126364" marR="93980">
              <a:lnSpc>
                <a:spcPct val="125000"/>
              </a:lnSpc>
              <a:spcBef>
                <a:spcPts val="15"/>
              </a:spcBef>
            </a:pPr>
            <a:r>
              <a:rPr sz="800" spc="-5" dirty="0">
                <a:latin typeface="Liberation Mono"/>
                <a:cs typeface="Liberation Mono"/>
              </a:rPr>
              <a:t>/external -rw,sync,fstype=nfs4 serverb.lab.example.com:/shares/direct/  external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3790" y="2192477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47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5910" y="2167077"/>
            <a:ext cx="12700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40" dirty="0">
                <a:latin typeface="Arial"/>
                <a:cs typeface="Arial"/>
              </a:rPr>
              <a:t>3</a:t>
            </a:r>
            <a:r>
              <a:rPr sz="950" b="1" spc="-3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315" y="2193920"/>
            <a:ext cx="476948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Create 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files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named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/etc/auto.master.d/indirect.autofs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master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/etc/auto.indirect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file.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/internal</a:t>
            </a:r>
            <a:endParaRPr sz="9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main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0365" algn="l"/>
              </a:tabLst>
            </a:pPr>
            <a:r>
              <a:rPr sz="950" spc="-100" dirty="0">
                <a:latin typeface="Arial"/>
                <a:cs typeface="Arial"/>
              </a:rPr>
              <a:t>3.1.	</a:t>
            </a: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before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proceeding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3016" y="3205137"/>
            <a:ext cx="4495800" cy="14141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52070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mount -t nfs serverb.lab.example.com:/shares/  indirect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central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3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east</a:t>
            </a:r>
            <a:endParaRPr sz="800">
              <a:latin typeface="Liberation Mono"/>
              <a:cs typeface="Liberation Mono"/>
            </a:endParaRPr>
          </a:p>
          <a:p>
            <a:pPr marL="126364" marR="1374140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 west  [root@servera ~]# </a:t>
            </a:r>
            <a:r>
              <a:rPr sz="800" b="1" spc="-5" dirty="0">
                <a:latin typeface="Liberation Mono"/>
                <a:cs typeface="Liberation Mono"/>
              </a:rPr>
              <a:t>umount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9316" y="4725187"/>
            <a:ext cx="4622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0" dirty="0">
                <a:latin typeface="Arial"/>
                <a:cs typeface="Arial"/>
              </a:rPr>
              <a:t>3.2.	</a:t>
            </a:r>
            <a:r>
              <a:rPr sz="950" dirty="0">
                <a:latin typeface="Arial"/>
                <a:cs typeface="Arial"/>
              </a:rPr>
              <a:t>Create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dirty="0">
                <a:latin typeface="Arial"/>
                <a:cs typeface="Arial"/>
              </a:rPr>
              <a:t>master map </a:t>
            </a:r>
            <a:r>
              <a:rPr sz="950" spc="20" dirty="0">
                <a:latin typeface="Arial"/>
                <a:cs typeface="Arial"/>
              </a:rPr>
              <a:t>file </a:t>
            </a:r>
            <a:r>
              <a:rPr sz="950" spc="-5" dirty="0">
                <a:latin typeface="Arial"/>
                <a:cs typeface="Arial"/>
              </a:rPr>
              <a:t>named </a:t>
            </a:r>
            <a:r>
              <a:rPr sz="950" b="1" spc="-10" dirty="0">
                <a:latin typeface="Liberation Mono"/>
                <a:cs typeface="Liberation Mono"/>
              </a:rPr>
              <a:t>/etc/auto.master.d/indirect.autofs</a:t>
            </a:r>
            <a:r>
              <a:rPr sz="950" spc="-10" dirty="0">
                <a:latin typeface="Arial"/>
                <a:cs typeface="Arial"/>
              </a:rPr>
              <a:t>,  </a:t>
            </a:r>
            <a:r>
              <a:rPr sz="950" spc="10" dirty="0">
                <a:latin typeface="Arial"/>
                <a:cs typeface="Arial"/>
              </a:rPr>
              <a:t>insert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following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content,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changes.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3016" y="5152198"/>
            <a:ext cx="4495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vim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/etc/auto.master.d/indirect.autofs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/internal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/etc/auto.indirect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9316" y="5745354"/>
            <a:ext cx="4613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0" dirty="0">
                <a:latin typeface="Arial"/>
                <a:cs typeface="Arial"/>
              </a:rPr>
              <a:t>3.3.	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named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/etc/auto.indirect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insert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following  content,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30" dirty="0">
                <a:latin typeface="Arial"/>
                <a:cs typeface="Arial"/>
              </a:rPr>
              <a:t>save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changes.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3016" y="6172368"/>
            <a:ext cx="4495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vim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/etc/auto.indirect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dirty="0">
                <a:latin typeface="Liberation Mono"/>
                <a:cs typeface="Liberation Mono"/>
              </a:rPr>
              <a:t>* </a:t>
            </a:r>
            <a:r>
              <a:rPr sz="800" spc="-5" dirty="0">
                <a:latin typeface="Liberation Mono"/>
                <a:cs typeface="Liberation Mono"/>
              </a:rPr>
              <a:t>-rw,sync,fstype=nfs4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serverb.lab.example.com:/shares/indirect/&amp;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7" name="object 17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8159" y="9190903"/>
            <a:ext cx="19304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0" dirty="0">
                <a:solidFill>
                  <a:srgbClr val="FFFFFF"/>
                </a:solidFill>
                <a:latin typeface="Arial"/>
                <a:cs typeface="Arial"/>
              </a:rPr>
              <a:t>273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190" y="380745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34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7311" y="355345"/>
            <a:ext cx="1352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105" dirty="0">
                <a:latin typeface="Arial"/>
                <a:cs typeface="Arial"/>
              </a:rPr>
              <a:t>4</a:t>
            </a:r>
            <a:r>
              <a:rPr sz="950" b="1" spc="-3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716" y="382194"/>
            <a:ext cx="4671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it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boot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time.  </a:t>
            </a:r>
            <a:r>
              <a:rPr sz="950" spc="5" dirty="0">
                <a:latin typeface="Arial"/>
                <a:cs typeface="Arial"/>
              </a:rPr>
              <a:t>Reboot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determine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starts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automatically.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720" y="821614"/>
            <a:ext cx="308800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4.1.	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416" y="1088604"/>
            <a:ext cx="44958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systemctl enable --now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autofs</a:t>
            </a:r>
            <a:endParaRPr sz="800">
              <a:latin typeface="Liberation Mono"/>
              <a:cs typeface="Liberation Mono"/>
            </a:endParaRPr>
          </a:p>
          <a:p>
            <a:pPr marL="126364" marR="703580">
              <a:lnSpc>
                <a:spcPct val="125000"/>
              </a:lnSpc>
              <a:spcBef>
                <a:spcPts val="15"/>
              </a:spcBef>
            </a:pPr>
            <a:r>
              <a:rPr sz="800" spc="-5" dirty="0">
                <a:latin typeface="Liberation Mono"/>
                <a:cs typeface="Liberation Mono"/>
              </a:rPr>
              <a:t>Created symlink /etc/systemd/system/multi-user.target.wants/  autofs.service </a:t>
            </a:r>
            <a:r>
              <a:rPr sz="800" dirty="0">
                <a:latin typeface="Liberation Mono"/>
                <a:cs typeface="Liberation Mono"/>
              </a:rPr>
              <a:t>→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/usr/lib/systemd/system/autofs.service.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716" y="1841780"/>
            <a:ext cx="20370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0" dirty="0">
                <a:latin typeface="Arial"/>
                <a:cs typeface="Arial"/>
              </a:rPr>
              <a:t>4.2.	</a:t>
            </a:r>
            <a:r>
              <a:rPr sz="950" spc="5" dirty="0">
                <a:latin typeface="Arial"/>
                <a:cs typeface="Arial"/>
              </a:rPr>
              <a:t>Reboot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7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machine.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416" y="2108775"/>
            <a:ext cx="44958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systemctl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reboot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190" y="2593797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47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7311" y="2568397"/>
            <a:ext cx="12700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30" dirty="0">
                <a:latin typeface="Arial"/>
                <a:cs typeface="Arial"/>
              </a:rPr>
              <a:t>5</a:t>
            </a:r>
            <a:r>
              <a:rPr sz="950" b="1" spc="-3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0716" y="2595240"/>
            <a:ext cx="4625975" cy="330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When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done,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exit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46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 </a:t>
            </a:r>
            <a:r>
              <a:rPr sz="950" spc="-20" dirty="0">
                <a:latin typeface="Arial"/>
                <a:cs typeface="Arial"/>
              </a:rPr>
              <a:t>session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0716" y="3027040"/>
            <a:ext cx="4908550" cy="330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380365" algn="l"/>
              </a:tabLst>
            </a:pPr>
            <a:r>
              <a:rPr sz="950" spc="-100" dirty="0">
                <a:latin typeface="Arial"/>
                <a:cs typeface="Arial"/>
              </a:rPr>
              <a:t>5.1.	</a:t>
            </a:r>
            <a:r>
              <a:rPr sz="950" spc="25" dirty="0">
                <a:latin typeface="Arial"/>
                <a:cs typeface="Arial"/>
              </a:rPr>
              <a:t>After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machine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has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finished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booting,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endParaRPr sz="950">
              <a:latin typeface="Liberation Mono"/>
              <a:cs typeface="Liberation Mono"/>
            </a:endParaRPr>
          </a:p>
          <a:p>
            <a:pPr marL="381000">
              <a:lnSpc>
                <a:spcPct val="100000"/>
              </a:lnSpc>
              <a:spcBef>
                <a:spcPts val="60"/>
              </a:spcBef>
            </a:pP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4416" y="3454055"/>
            <a:ext cx="44958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ssh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student@servera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</a:t>
            </a:r>
            <a:r>
              <a:rPr sz="800" spc="-10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~]$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716" y="4207231"/>
            <a:ext cx="22021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5.2.	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365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4416" y="4474223"/>
            <a:ext cx="4495800" cy="4914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 </a:t>
            </a:r>
            <a:r>
              <a:rPr sz="800" b="1" dirty="0">
                <a:latin typeface="Liberation Mono"/>
                <a:cs typeface="Liberation Mono"/>
              </a:rPr>
              <a:t>-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contractor1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Password: </a:t>
            </a:r>
            <a:r>
              <a:rPr sz="800" b="1" spc="-5" dirty="0">
                <a:latin typeface="Liberation Mono"/>
                <a:cs typeface="Liberation Mono"/>
              </a:rPr>
              <a:t>redhat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0716" y="5079158"/>
            <a:ext cx="219011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5.3.	</a:t>
            </a:r>
            <a:r>
              <a:rPr sz="950" spc="20" dirty="0">
                <a:latin typeface="Arial"/>
                <a:cs typeface="Arial"/>
              </a:rPr>
              <a:t>List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/external</a:t>
            </a:r>
            <a:r>
              <a:rPr sz="950" b="1" spc="-37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point.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4416" y="5346152"/>
            <a:ext cx="44958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/external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contractors 22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4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README.txt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0716" y="6099328"/>
            <a:ext cx="422656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5" dirty="0">
                <a:latin typeface="Arial"/>
                <a:cs typeface="Arial"/>
              </a:rPr>
              <a:t>5.4.	Review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content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/external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point.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4416" y="6366319"/>
            <a:ext cx="4495800" cy="9525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/external/README.txt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###External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Folder###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echo testing-direct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4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/external/testing.txt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0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/external/testing.txt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testing-direct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0716" y="7432623"/>
            <a:ext cx="262572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5.5.	</a:t>
            </a:r>
            <a:r>
              <a:rPr sz="950" spc="5" dirty="0">
                <a:latin typeface="Arial"/>
                <a:cs typeface="Arial"/>
              </a:rPr>
              <a:t>Exit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session.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4416" y="7699615"/>
            <a:ext cx="4495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24" name="object 24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5916" y="9190903"/>
            <a:ext cx="19812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35" dirty="0">
                <a:solidFill>
                  <a:srgbClr val="FFFFFF"/>
                </a:solidFill>
                <a:latin typeface="Arial"/>
                <a:cs typeface="Arial"/>
              </a:rPr>
              <a:t>274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3716" y="382485"/>
            <a:ext cx="5257800" cy="8743315"/>
            <a:chOff x="813716" y="382485"/>
            <a:chExt cx="5257800" cy="8743315"/>
          </a:xfrm>
        </p:grpSpPr>
        <p:sp>
          <p:nvSpPr>
            <p:cNvPr id="3" name="object 3"/>
            <p:cNvSpPr/>
            <p:nvPr/>
          </p:nvSpPr>
          <p:spPr>
            <a:xfrm>
              <a:off x="813716" y="438619"/>
              <a:ext cx="5257800" cy="8686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3717" y="382485"/>
              <a:ext cx="5257800" cy="2036445"/>
            </a:xfrm>
            <a:custGeom>
              <a:avLst/>
              <a:gdLst/>
              <a:ahLst/>
              <a:cxnLst/>
              <a:rect l="l" t="t" r="r" b="b"/>
              <a:pathLst>
                <a:path w="5257800" h="2036445">
                  <a:moveTo>
                    <a:pt x="5257800" y="0"/>
                  </a:moveTo>
                  <a:lnTo>
                    <a:pt x="0" y="0"/>
                  </a:lnTo>
                  <a:lnTo>
                    <a:pt x="0" y="2036445"/>
                  </a:lnTo>
                  <a:lnTo>
                    <a:pt x="5257800" y="2036445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971B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3716" y="382485"/>
            <a:ext cx="5257800" cy="20364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"/>
              <a:cs typeface="Arial"/>
            </a:endParaRPr>
          </a:p>
          <a:p>
            <a:pPr marL="227965" marR="1334135">
              <a:lnSpc>
                <a:spcPts val="2700"/>
              </a:lnSpc>
            </a:pP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sz="25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NETWORK-  </a:t>
            </a: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ATTACHED</a:t>
            </a:r>
            <a:r>
              <a:rPr sz="25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0916" y="2342819"/>
            <a:ext cx="177800" cy="90805"/>
          </a:xfrm>
          <a:custGeom>
            <a:avLst/>
            <a:gdLst/>
            <a:ahLst/>
            <a:cxnLst/>
            <a:rect l="l" t="t" r="r" b="b"/>
            <a:pathLst>
              <a:path w="177800" h="90805">
                <a:moveTo>
                  <a:pt x="88950" y="0"/>
                </a:moveTo>
                <a:lnTo>
                  <a:pt x="0" y="90424"/>
                </a:lnTo>
                <a:lnTo>
                  <a:pt x="177800" y="90424"/>
                </a:lnTo>
                <a:lnTo>
                  <a:pt x="88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3616" y="2588094"/>
            <a:ext cx="471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BB1F29"/>
                </a:solidFill>
                <a:latin typeface="Arial"/>
                <a:cs typeface="Arial"/>
              </a:rPr>
              <a:t>G</a:t>
            </a:r>
            <a:r>
              <a:rPr sz="1200" b="1" spc="-20" dirty="0">
                <a:solidFill>
                  <a:srgbClr val="BB1F29"/>
                </a:solidFill>
                <a:latin typeface="Arial"/>
                <a:cs typeface="Arial"/>
              </a:rPr>
              <a:t>O</a:t>
            </a:r>
            <a:r>
              <a:rPr sz="1200" b="1" spc="15" dirty="0">
                <a:solidFill>
                  <a:srgbClr val="BB1F29"/>
                </a:solidFill>
                <a:latin typeface="Arial"/>
                <a:cs typeface="Arial"/>
              </a:rPr>
              <a:t>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0929" y="2579713"/>
            <a:ext cx="2754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Access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network-attached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storage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using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NFS  </a:t>
            </a:r>
            <a:r>
              <a:rPr sz="1000" spc="5" dirty="0">
                <a:latin typeface="Arial"/>
                <a:cs typeface="Arial"/>
              </a:rPr>
              <a:t>protocol.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3616" y="3096095"/>
            <a:ext cx="999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BB1F29"/>
                </a:solidFill>
                <a:latin typeface="Arial"/>
                <a:cs typeface="Arial"/>
              </a:rPr>
              <a:t>O</a:t>
            </a:r>
            <a:r>
              <a:rPr sz="1200" b="1" spc="-25" dirty="0">
                <a:solidFill>
                  <a:srgbClr val="BB1F29"/>
                </a:solidFill>
                <a:latin typeface="Arial"/>
                <a:cs typeface="Arial"/>
              </a:rPr>
              <a:t>B</a:t>
            </a:r>
            <a:r>
              <a:rPr sz="1200" b="1" spc="30" dirty="0">
                <a:solidFill>
                  <a:srgbClr val="BB1F29"/>
                </a:solidFill>
                <a:latin typeface="Arial"/>
                <a:cs typeface="Arial"/>
              </a:rPr>
              <a:t>J</a:t>
            </a:r>
            <a:r>
              <a:rPr sz="1200" b="1" spc="-10" dirty="0">
                <a:solidFill>
                  <a:srgbClr val="BB1F29"/>
                </a:solidFill>
                <a:latin typeface="Arial"/>
                <a:cs typeface="Arial"/>
              </a:rPr>
              <a:t>E</a:t>
            </a:r>
            <a:r>
              <a:rPr sz="1200" b="1" spc="5" dirty="0">
                <a:solidFill>
                  <a:srgbClr val="BB1F29"/>
                </a:solidFill>
                <a:latin typeface="Arial"/>
                <a:cs typeface="Arial"/>
              </a:rPr>
              <a:t>C</a:t>
            </a:r>
            <a:r>
              <a:rPr sz="1200" b="1" spc="10" dirty="0">
                <a:solidFill>
                  <a:srgbClr val="BB1F29"/>
                </a:solidFill>
                <a:latin typeface="Arial"/>
                <a:cs typeface="Arial"/>
              </a:rPr>
              <a:t>TIVES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0929" y="3087713"/>
            <a:ext cx="2910205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126364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2565" algn="l"/>
                <a:tab pos="203200" algn="l"/>
              </a:tabLst>
            </a:pPr>
            <a:r>
              <a:rPr sz="1000" spc="10" dirty="0">
                <a:latin typeface="Arial"/>
                <a:cs typeface="Arial"/>
              </a:rPr>
              <a:t>Mount,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use,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unmount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NFS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export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from  </a:t>
            </a:r>
            <a:r>
              <a:rPr sz="1000" spc="30" dirty="0">
                <a:latin typeface="Arial"/>
                <a:cs typeface="Arial"/>
              </a:rPr>
              <a:t>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command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line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at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35" dirty="0">
                <a:latin typeface="Arial"/>
                <a:cs typeface="Arial"/>
              </a:rPr>
              <a:t>boot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time.</a:t>
            </a:r>
            <a:endParaRPr sz="1000">
              <a:latin typeface="Arial"/>
              <a:cs typeface="Arial"/>
            </a:endParaRPr>
          </a:p>
          <a:p>
            <a:pPr marL="203200" marR="82550" indent="-190500">
              <a:lnSpc>
                <a:spcPct val="100000"/>
              </a:lnSpc>
              <a:spcBef>
                <a:spcPts val="400"/>
              </a:spcBef>
              <a:buChar char="•"/>
              <a:tabLst>
                <a:tab pos="202565" algn="l"/>
                <a:tab pos="203200" algn="l"/>
              </a:tabLst>
            </a:pPr>
            <a:r>
              <a:rPr sz="1000" spc="10" dirty="0">
                <a:latin typeface="Arial"/>
                <a:cs typeface="Arial"/>
              </a:rPr>
              <a:t>Configure </a:t>
            </a:r>
            <a:r>
              <a:rPr sz="1000" spc="3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automounter with </a:t>
            </a:r>
            <a:r>
              <a:rPr sz="1000" spc="20" dirty="0">
                <a:latin typeface="Arial"/>
                <a:cs typeface="Arial"/>
              </a:rPr>
              <a:t>direct </a:t>
            </a:r>
            <a:r>
              <a:rPr sz="1000" spc="-5" dirty="0">
                <a:latin typeface="Arial"/>
                <a:cs typeface="Arial"/>
              </a:rPr>
              <a:t>and  </a:t>
            </a:r>
            <a:r>
              <a:rPr sz="1000" spc="15" dirty="0">
                <a:latin typeface="Arial"/>
                <a:cs typeface="Arial"/>
              </a:rPr>
              <a:t>indirect </a:t>
            </a:r>
            <a:r>
              <a:rPr sz="1000" spc="-10" dirty="0">
                <a:latin typeface="Arial"/>
                <a:cs typeface="Arial"/>
              </a:rPr>
              <a:t>maps </a:t>
            </a:r>
            <a:r>
              <a:rPr sz="1000" spc="55" dirty="0">
                <a:latin typeface="Arial"/>
                <a:cs typeface="Arial"/>
              </a:rPr>
              <a:t>to </a:t>
            </a:r>
            <a:r>
              <a:rPr sz="1000" spc="5" dirty="0">
                <a:latin typeface="Arial"/>
                <a:cs typeface="Arial"/>
              </a:rPr>
              <a:t>automatically </a:t>
            </a:r>
            <a:r>
              <a:rPr sz="1000" spc="20" dirty="0">
                <a:latin typeface="Arial"/>
                <a:cs typeface="Arial"/>
              </a:rPr>
              <a:t>mount </a:t>
            </a:r>
            <a:r>
              <a:rPr sz="1000" spc="-20" dirty="0">
                <a:latin typeface="Arial"/>
                <a:cs typeface="Arial"/>
              </a:rPr>
              <a:t>an </a:t>
            </a:r>
            <a:r>
              <a:rPr sz="1000" spc="-10" dirty="0">
                <a:latin typeface="Arial"/>
                <a:cs typeface="Arial"/>
              </a:rPr>
              <a:t>NFS  </a:t>
            </a:r>
            <a:r>
              <a:rPr sz="1000" spc="20" dirty="0">
                <a:latin typeface="Arial"/>
                <a:cs typeface="Arial"/>
              </a:rPr>
              <a:t>file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demand,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unmount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it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when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it  </a:t>
            </a:r>
            <a:r>
              <a:rPr sz="1000" spc="-2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no longer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spc="-18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use.</a:t>
            </a:r>
            <a:endParaRPr sz="1000">
              <a:latin typeface="Arial"/>
              <a:cs typeface="Arial"/>
            </a:endParaRPr>
          </a:p>
          <a:p>
            <a:pPr marL="203200" marR="5080" indent="-190500">
              <a:lnSpc>
                <a:spcPct val="100000"/>
              </a:lnSpc>
              <a:spcBef>
                <a:spcPts val="400"/>
              </a:spcBef>
              <a:buChar char="•"/>
              <a:tabLst>
                <a:tab pos="202565" algn="l"/>
                <a:tab pos="203200" algn="l"/>
              </a:tabLst>
            </a:pPr>
            <a:r>
              <a:rPr sz="1000" spc="10" dirty="0">
                <a:latin typeface="Arial"/>
                <a:cs typeface="Arial"/>
              </a:rPr>
              <a:t>Configure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NFS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client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use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NFSv4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using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the  </a:t>
            </a:r>
            <a:r>
              <a:rPr sz="1000" spc="-15" dirty="0">
                <a:latin typeface="Arial"/>
                <a:cs typeface="Arial"/>
              </a:rPr>
              <a:t>new </a:t>
            </a:r>
            <a:r>
              <a:rPr sz="1000" b="1" spc="-5" dirty="0">
                <a:latin typeface="Liberation Mono"/>
                <a:cs typeface="Liberation Mono"/>
              </a:rPr>
              <a:t>nfsconf</a:t>
            </a:r>
            <a:r>
              <a:rPr sz="1000" b="1" spc="-405" dirty="0">
                <a:latin typeface="Liberation Mono"/>
                <a:cs typeface="Liberation Mono"/>
              </a:rPr>
              <a:t> </a:t>
            </a:r>
            <a:r>
              <a:rPr sz="1000" spc="15" dirty="0">
                <a:latin typeface="Arial"/>
                <a:cs typeface="Arial"/>
              </a:rPr>
              <a:t>tool.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3616" y="4620095"/>
            <a:ext cx="800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BB1F29"/>
                </a:solidFill>
                <a:latin typeface="Arial"/>
                <a:cs typeface="Arial"/>
              </a:rPr>
              <a:t>S</a:t>
            </a:r>
            <a:r>
              <a:rPr sz="1200" b="1" spc="-85" dirty="0">
                <a:solidFill>
                  <a:srgbClr val="BB1F29"/>
                </a:solidFill>
                <a:latin typeface="Arial"/>
                <a:cs typeface="Arial"/>
              </a:rPr>
              <a:t>E</a:t>
            </a:r>
            <a:r>
              <a:rPr sz="1200" b="1" spc="5" dirty="0">
                <a:solidFill>
                  <a:srgbClr val="BB1F29"/>
                </a:solidFill>
                <a:latin typeface="Arial"/>
                <a:cs typeface="Arial"/>
              </a:rPr>
              <a:t>C</a:t>
            </a:r>
            <a:r>
              <a:rPr sz="1200" b="1" spc="15" dirty="0">
                <a:solidFill>
                  <a:srgbClr val="BB1F29"/>
                </a:solidFill>
                <a:latin typeface="Arial"/>
                <a:cs typeface="Arial"/>
              </a:rPr>
              <a:t>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0929" y="4611713"/>
            <a:ext cx="288226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1590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2565" algn="l"/>
                <a:tab pos="203200" algn="l"/>
              </a:tabLst>
            </a:pPr>
            <a:r>
              <a:rPr sz="1000" spc="15" dirty="0">
                <a:latin typeface="Arial"/>
                <a:cs typeface="Arial"/>
              </a:rPr>
              <a:t>Mounting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Network-Attached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Storage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with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NFS  </a:t>
            </a:r>
            <a:r>
              <a:rPr sz="1000" spc="10" dirty="0">
                <a:latin typeface="Arial"/>
                <a:cs typeface="Arial"/>
              </a:rPr>
              <a:t>(and Guided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Exercise)</a:t>
            </a:r>
            <a:endParaRPr sz="1000">
              <a:latin typeface="Arial"/>
              <a:cs typeface="Arial"/>
            </a:endParaRPr>
          </a:p>
          <a:p>
            <a:pPr marL="203200" marR="5080" indent="-190500">
              <a:lnSpc>
                <a:spcPct val="100000"/>
              </a:lnSpc>
              <a:spcBef>
                <a:spcPts val="400"/>
              </a:spcBef>
              <a:buChar char="•"/>
              <a:tabLst>
                <a:tab pos="202565" algn="l"/>
                <a:tab pos="203200" algn="l"/>
              </a:tabLst>
            </a:pPr>
            <a:r>
              <a:rPr sz="1000" spc="15" dirty="0">
                <a:latin typeface="Arial"/>
                <a:cs typeface="Arial"/>
              </a:rPr>
              <a:t>Automounting </a:t>
            </a:r>
            <a:r>
              <a:rPr sz="1000" spc="20" dirty="0">
                <a:latin typeface="Arial"/>
                <a:cs typeface="Arial"/>
              </a:rPr>
              <a:t>Network-Attached </a:t>
            </a:r>
            <a:r>
              <a:rPr sz="1000" spc="5" dirty="0">
                <a:latin typeface="Arial"/>
                <a:cs typeface="Arial"/>
              </a:rPr>
              <a:t>Storage</a:t>
            </a:r>
            <a:r>
              <a:rPr sz="1000" spc="-18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(and  Guided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Exercise)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3616" y="5483695"/>
            <a:ext cx="34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BB1F29"/>
                </a:solidFill>
                <a:latin typeface="Arial"/>
                <a:cs typeface="Arial"/>
              </a:rPr>
              <a:t>L</a:t>
            </a:r>
            <a:r>
              <a:rPr sz="1200" b="1" spc="-15" dirty="0">
                <a:solidFill>
                  <a:srgbClr val="BB1F29"/>
                </a:solidFill>
                <a:latin typeface="Arial"/>
                <a:cs typeface="Arial"/>
              </a:rPr>
              <a:t>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0929" y="5475313"/>
            <a:ext cx="21545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Arial"/>
                <a:cs typeface="Arial"/>
              </a:rPr>
              <a:t>Accessing </a:t>
            </a:r>
            <a:r>
              <a:rPr sz="1000" spc="20" dirty="0">
                <a:latin typeface="Arial"/>
                <a:cs typeface="Arial"/>
              </a:rPr>
              <a:t>Network-Attached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Storage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8" name="object 18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29404" y="9190903"/>
            <a:ext cx="19177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15" dirty="0">
                <a:solidFill>
                  <a:srgbClr val="FFFFFF"/>
                </a:solidFill>
                <a:latin typeface="Arial"/>
                <a:cs typeface="Arial"/>
              </a:rPr>
              <a:t>257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3790" y="380745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34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910" y="355345"/>
            <a:ext cx="13081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65" dirty="0">
                <a:latin typeface="Arial"/>
                <a:cs typeface="Arial"/>
              </a:rPr>
              <a:t>6</a:t>
            </a:r>
            <a:r>
              <a:rPr sz="950" b="1" spc="-3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316" y="382194"/>
            <a:ext cx="4524375" cy="6096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operator1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When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done,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off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6.1.	</a:t>
            </a:r>
            <a:r>
              <a:rPr sz="950" dirty="0">
                <a:latin typeface="Arial"/>
                <a:cs typeface="Arial"/>
              </a:rPr>
              <a:t>Switch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-5" dirty="0">
                <a:latin typeface="Liberation Mono"/>
                <a:cs typeface="Liberation Mono"/>
              </a:rPr>
              <a:t>operator1</a:t>
            </a:r>
            <a:r>
              <a:rPr sz="950" spc="-495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016" y="1088607"/>
            <a:ext cx="4495800" cy="4914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 </a:t>
            </a:r>
            <a:r>
              <a:rPr sz="800" b="1" dirty="0">
                <a:latin typeface="Liberation Mono"/>
                <a:cs typeface="Liberation Mono"/>
              </a:rPr>
              <a:t>-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operator1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Password: </a:t>
            </a:r>
            <a:r>
              <a:rPr sz="800" b="1" spc="-5" dirty="0">
                <a:latin typeface="Liberation Mono"/>
                <a:cs typeface="Liberation Mono"/>
              </a:rPr>
              <a:t>redhat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9316" y="1693541"/>
            <a:ext cx="219011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0" dirty="0">
                <a:latin typeface="Arial"/>
                <a:cs typeface="Arial"/>
              </a:rPr>
              <a:t>6.2.	</a:t>
            </a:r>
            <a:r>
              <a:rPr sz="950" spc="20" dirty="0">
                <a:latin typeface="Arial"/>
                <a:cs typeface="Arial"/>
              </a:rPr>
              <a:t>List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/internal</a:t>
            </a:r>
            <a:r>
              <a:rPr sz="950" b="1" spc="-37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3016" y="1960535"/>
            <a:ext cx="4495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6557" y="2592083"/>
            <a:ext cx="5406390" cy="1178560"/>
            <a:chOff x="676557" y="2592083"/>
            <a:chExt cx="5406390" cy="1178560"/>
          </a:xfrm>
        </p:grpSpPr>
        <p:sp>
          <p:nvSpPr>
            <p:cNvPr id="10" name="object 10"/>
            <p:cNvSpPr/>
            <p:nvPr/>
          </p:nvSpPr>
          <p:spPr>
            <a:xfrm>
              <a:off x="813716" y="2603512"/>
              <a:ext cx="5257800" cy="1155700"/>
            </a:xfrm>
            <a:custGeom>
              <a:avLst/>
              <a:gdLst/>
              <a:ahLst/>
              <a:cxnLst/>
              <a:rect l="l" t="t" r="r" b="b"/>
              <a:pathLst>
                <a:path w="5257800" h="1155700">
                  <a:moveTo>
                    <a:pt x="5257800" y="0"/>
                  </a:moveTo>
                  <a:lnTo>
                    <a:pt x="0" y="0"/>
                  </a:lnTo>
                  <a:lnTo>
                    <a:pt x="0" y="1155700"/>
                  </a:lnTo>
                  <a:lnTo>
                    <a:pt x="5257800" y="11557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557" y="2592095"/>
              <a:ext cx="5406390" cy="1178560"/>
            </a:xfrm>
            <a:custGeom>
              <a:avLst/>
              <a:gdLst/>
              <a:ahLst/>
              <a:cxnLst/>
              <a:rect l="l" t="t" r="r" b="b"/>
              <a:pathLst>
                <a:path w="5406390" h="1178560">
                  <a:moveTo>
                    <a:pt x="5406377" y="1178547"/>
                  </a:moveTo>
                  <a:lnTo>
                    <a:pt x="5394947" y="1167130"/>
                  </a:lnTo>
                  <a:lnTo>
                    <a:pt x="137147" y="1167130"/>
                  </a:lnTo>
                  <a:lnTo>
                    <a:pt x="137147" y="11430"/>
                  </a:lnTo>
                  <a:lnTo>
                    <a:pt x="0" y="0"/>
                  </a:lnTo>
                  <a:lnTo>
                    <a:pt x="0" y="1178547"/>
                  </a:lnTo>
                  <a:lnTo>
                    <a:pt x="5406377" y="1178547"/>
                  </a:lnTo>
                  <a:close/>
                </a:path>
                <a:path w="5406390" h="1178560">
                  <a:moveTo>
                    <a:pt x="5406377" y="0"/>
                  </a:moveTo>
                  <a:lnTo>
                    <a:pt x="0" y="0"/>
                  </a:lnTo>
                  <a:lnTo>
                    <a:pt x="137147" y="11417"/>
                  </a:lnTo>
                  <a:lnTo>
                    <a:pt x="5394960" y="11417"/>
                  </a:lnTo>
                  <a:lnTo>
                    <a:pt x="5394960" y="1167130"/>
                  </a:lnTo>
                  <a:lnTo>
                    <a:pt x="5406377" y="1178547"/>
                  </a:lnTo>
                  <a:lnTo>
                    <a:pt x="5406377" y="0"/>
                  </a:lnTo>
                  <a:close/>
                </a:path>
              </a:pathLst>
            </a:custGeom>
            <a:solidFill>
              <a:srgbClr val="97C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4514" y="2720288"/>
              <a:ext cx="196215" cy="266065"/>
            </a:xfrm>
            <a:custGeom>
              <a:avLst/>
              <a:gdLst/>
              <a:ahLst/>
              <a:cxnLst/>
              <a:rect l="l" t="t" r="r" b="b"/>
              <a:pathLst>
                <a:path w="196215" h="266064">
                  <a:moveTo>
                    <a:pt x="135750" y="177444"/>
                  </a:moveTo>
                  <a:lnTo>
                    <a:pt x="134442" y="176149"/>
                  </a:lnTo>
                  <a:lnTo>
                    <a:pt x="34150" y="176149"/>
                  </a:lnTo>
                  <a:lnTo>
                    <a:pt x="32842" y="177444"/>
                  </a:lnTo>
                  <a:lnTo>
                    <a:pt x="32842" y="180644"/>
                  </a:lnTo>
                  <a:lnTo>
                    <a:pt x="34150" y="181940"/>
                  </a:lnTo>
                  <a:lnTo>
                    <a:pt x="134442" y="181940"/>
                  </a:lnTo>
                  <a:lnTo>
                    <a:pt x="135750" y="180644"/>
                  </a:lnTo>
                  <a:lnTo>
                    <a:pt x="135750" y="177444"/>
                  </a:lnTo>
                  <a:close/>
                </a:path>
                <a:path w="196215" h="266064">
                  <a:moveTo>
                    <a:pt x="135750" y="117500"/>
                  </a:moveTo>
                  <a:lnTo>
                    <a:pt x="134442" y="116205"/>
                  </a:lnTo>
                  <a:lnTo>
                    <a:pt x="34150" y="116205"/>
                  </a:lnTo>
                  <a:lnTo>
                    <a:pt x="32842" y="117500"/>
                  </a:lnTo>
                  <a:lnTo>
                    <a:pt x="32842" y="120700"/>
                  </a:lnTo>
                  <a:lnTo>
                    <a:pt x="34150" y="122008"/>
                  </a:lnTo>
                  <a:lnTo>
                    <a:pt x="134442" y="122008"/>
                  </a:lnTo>
                  <a:lnTo>
                    <a:pt x="135750" y="120700"/>
                  </a:lnTo>
                  <a:lnTo>
                    <a:pt x="135750" y="117500"/>
                  </a:lnTo>
                  <a:close/>
                </a:path>
                <a:path w="196215" h="266064">
                  <a:moveTo>
                    <a:pt x="160477" y="207416"/>
                  </a:moveTo>
                  <a:lnTo>
                    <a:pt x="159181" y="206121"/>
                  </a:lnTo>
                  <a:lnTo>
                    <a:pt x="34150" y="206121"/>
                  </a:lnTo>
                  <a:lnTo>
                    <a:pt x="32842" y="207416"/>
                  </a:lnTo>
                  <a:lnTo>
                    <a:pt x="32842" y="210616"/>
                  </a:lnTo>
                  <a:lnTo>
                    <a:pt x="34150" y="211924"/>
                  </a:lnTo>
                  <a:lnTo>
                    <a:pt x="159181" y="211924"/>
                  </a:lnTo>
                  <a:lnTo>
                    <a:pt x="160477" y="210616"/>
                  </a:lnTo>
                  <a:lnTo>
                    <a:pt x="160477" y="207416"/>
                  </a:lnTo>
                  <a:close/>
                </a:path>
                <a:path w="196215" h="266064">
                  <a:moveTo>
                    <a:pt x="160477" y="147472"/>
                  </a:moveTo>
                  <a:lnTo>
                    <a:pt x="159181" y="146177"/>
                  </a:lnTo>
                  <a:lnTo>
                    <a:pt x="34150" y="146177"/>
                  </a:lnTo>
                  <a:lnTo>
                    <a:pt x="32842" y="147472"/>
                  </a:lnTo>
                  <a:lnTo>
                    <a:pt x="32842" y="150672"/>
                  </a:lnTo>
                  <a:lnTo>
                    <a:pt x="34150" y="151980"/>
                  </a:lnTo>
                  <a:lnTo>
                    <a:pt x="159181" y="151980"/>
                  </a:lnTo>
                  <a:lnTo>
                    <a:pt x="160477" y="150672"/>
                  </a:lnTo>
                  <a:lnTo>
                    <a:pt x="160477" y="147472"/>
                  </a:lnTo>
                  <a:close/>
                </a:path>
                <a:path w="196215" h="266064">
                  <a:moveTo>
                    <a:pt x="160477" y="87528"/>
                  </a:moveTo>
                  <a:lnTo>
                    <a:pt x="159181" y="86220"/>
                  </a:lnTo>
                  <a:lnTo>
                    <a:pt x="34150" y="86220"/>
                  </a:lnTo>
                  <a:lnTo>
                    <a:pt x="32842" y="87528"/>
                  </a:lnTo>
                  <a:lnTo>
                    <a:pt x="32842" y="90728"/>
                  </a:lnTo>
                  <a:lnTo>
                    <a:pt x="34150" y="92024"/>
                  </a:lnTo>
                  <a:lnTo>
                    <a:pt x="159181" y="92024"/>
                  </a:lnTo>
                  <a:lnTo>
                    <a:pt x="160477" y="90728"/>
                  </a:lnTo>
                  <a:lnTo>
                    <a:pt x="160477" y="87528"/>
                  </a:lnTo>
                  <a:close/>
                </a:path>
                <a:path w="196215" h="266064">
                  <a:moveTo>
                    <a:pt x="195630" y="50101"/>
                  </a:moveTo>
                  <a:lnTo>
                    <a:pt x="195364" y="49441"/>
                  </a:lnTo>
                  <a:lnTo>
                    <a:pt x="195237" y="49098"/>
                  </a:lnTo>
                  <a:lnTo>
                    <a:pt x="187947" y="41605"/>
                  </a:lnTo>
                  <a:lnTo>
                    <a:pt x="187947" y="57175"/>
                  </a:lnTo>
                  <a:lnTo>
                    <a:pt x="187947" y="257759"/>
                  </a:lnTo>
                  <a:lnTo>
                    <a:pt x="7683" y="257759"/>
                  </a:lnTo>
                  <a:lnTo>
                    <a:pt x="7594" y="7835"/>
                  </a:lnTo>
                  <a:lnTo>
                    <a:pt x="142024" y="7835"/>
                  </a:lnTo>
                  <a:lnTo>
                    <a:pt x="142100" y="52743"/>
                  </a:lnTo>
                  <a:lnTo>
                    <a:pt x="142024" y="55448"/>
                  </a:lnTo>
                  <a:lnTo>
                    <a:pt x="143751" y="57175"/>
                  </a:lnTo>
                  <a:lnTo>
                    <a:pt x="187947" y="57175"/>
                  </a:lnTo>
                  <a:lnTo>
                    <a:pt x="187947" y="41605"/>
                  </a:lnTo>
                  <a:lnTo>
                    <a:pt x="184581" y="38150"/>
                  </a:lnTo>
                  <a:lnTo>
                    <a:pt x="184581" y="49441"/>
                  </a:lnTo>
                  <a:lnTo>
                    <a:pt x="149669" y="49441"/>
                  </a:lnTo>
                  <a:lnTo>
                    <a:pt x="149669" y="13436"/>
                  </a:lnTo>
                  <a:lnTo>
                    <a:pt x="184581" y="49441"/>
                  </a:lnTo>
                  <a:lnTo>
                    <a:pt x="184581" y="38150"/>
                  </a:lnTo>
                  <a:lnTo>
                    <a:pt x="160566" y="13436"/>
                  </a:lnTo>
                  <a:lnTo>
                    <a:pt x="155130" y="7835"/>
                  </a:lnTo>
                  <a:lnTo>
                    <a:pt x="147929" y="419"/>
                  </a:lnTo>
                  <a:lnTo>
                    <a:pt x="146913" y="0"/>
                  </a:lnTo>
                  <a:lnTo>
                    <a:pt x="145859" y="12"/>
                  </a:lnTo>
                  <a:lnTo>
                    <a:pt x="1739" y="12"/>
                  </a:lnTo>
                  <a:lnTo>
                    <a:pt x="0" y="1739"/>
                  </a:lnTo>
                  <a:lnTo>
                    <a:pt x="0" y="263740"/>
                  </a:lnTo>
                  <a:lnTo>
                    <a:pt x="1739" y="265468"/>
                  </a:lnTo>
                  <a:lnTo>
                    <a:pt x="193865" y="265468"/>
                  </a:lnTo>
                  <a:lnTo>
                    <a:pt x="195605" y="263740"/>
                  </a:lnTo>
                  <a:lnTo>
                    <a:pt x="195605" y="257759"/>
                  </a:lnTo>
                  <a:lnTo>
                    <a:pt x="195630" y="50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13716" y="2668255"/>
            <a:ext cx="5257800" cy="13868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350"/>
              </a:spcBef>
            </a:pPr>
            <a:r>
              <a:rPr sz="1000" b="1" spc="5" dirty="0"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456565" marR="342265">
              <a:lnSpc>
                <a:spcPct val="105300"/>
              </a:lnSpc>
              <a:spcBef>
                <a:spcPts val="175"/>
              </a:spcBef>
            </a:pPr>
            <a:r>
              <a:rPr sz="950" spc="-40" dirty="0">
                <a:latin typeface="Arial"/>
                <a:cs typeface="Arial"/>
              </a:rPr>
              <a:t>You </a:t>
            </a:r>
            <a:r>
              <a:rPr sz="950" spc="-10" dirty="0">
                <a:latin typeface="Arial"/>
                <a:cs typeface="Arial"/>
              </a:rPr>
              <a:t>will </a:t>
            </a:r>
            <a:r>
              <a:rPr sz="950" spc="10" dirty="0">
                <a:latin typeface="Arial"/>
                <a:cs typeface="Arial"/>
              </a:rPr>
              <a:t>notice </a:t>
            </a:r>
            <a:r>
              <a:rPr sz="950" spc="35" dirty="0">
                <a:latin typeface="Arial"/>
                <a:cs typeface="Arial"/>
              </a:rPr>
              <a:t>that </a:t>
            </a:r>
            <a:r>
              <a:rPr sz="950" spc="-5" dirty="0">
                <a:latin typeface="Arial"/>
                <a:cs typeface="Arial"/>
              </a:rPr>
              <a:t>in </a:t>
            </a:r>
            <a:r>
              <a:rPr sz="950" spc="-20" dirty="0">
                <a:latin typeface="Arial"/>
                <a:cs typeface="Arial"/>
              </a:rPr>
              <a:t>an </a:t>
            </a:r>
            <a:r>
              <a:rPr sz="950" spc="15" dirty="0">
                <a:latin typeface="Arial"/>
                <a:cs typeface="Arial"/>
              </a:rPr>
              <a:t>automounter </a:t>
            </a:r>
            <a:r>
              <a:rPr sz="950" spc="10" dirty="0">
                <a:latin typeface="Arial"/>
                <a:cs typeface="Arial"/>
              </a:rPr>
              <a:t>indirect </a:t>
            </a:r>
            <a:r>
              <a:rPr sz="950" spc="-20" dirty="0">
                <a:latin typeface="Arial"/>
                <a:cs typeface="Arial"/>
              </a:rPr>
              <a:t>map, </a:t>
            </a:r>
            <a:r>
              <a:rPr sz="950" spc="-10" dirty="0">
                <a:latin typeface="Arial"/>
                <a:cs typeface="Arial"/>
              </a:rPr>
              <a:t>even </a:t>
            </a:r>
            <a:r>
              <a:rPr sz="950" spc="40" dirty="0">
                <a:latin typeface="Arial"/>
                <a:cs typeface="Arial"/>
              </a:rPr>
              <a:t>if </a:t>
            </a:r>
            <a:r>
              <a:rPr sz="950" dirty="0">
                <a:latin typeface="Arial"/>
                <a:cs typeface="Arial"/>
              </a:rPr>
              <a:t>you </a:t>
            </a:r>
            <a:r>
              <a:rPr sz="950" spc="-15" dirty="0">
                <a:latin typeface="Arial"/>
                <a:cs typeface="Arial"/>
              </a:rPr>
              <a:t>are </a:t>
            </a:r>
            <a:r>
              <a:rPr sz="950" spc="-5" dirty="0">
                <a:latin typeface="Arial"/>
                <a:cs typeface="Arial"/>
              </a:rPr>
              <a:t>in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5" dirty="0">
                <a:latin typeface="Arial"/>
                <a:cs typeface="Arial"/>
              </a:rPr>
              <a:t>mapped 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call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each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subdirectories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files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demand 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35" dirty="0">
                <a:latin typeface="Arial"/>
                <a:cs typeface="Arial"/>
              </a:rPr>
              <a:t>get </a:t>
            </a:r>
            <a:r>
              <a:rPr sz="950" spc="-25" dirty="0">
                <a:latin typeface="Arial"/>
                <a:cs typeface="Arial"/>
              </a:rPr>
              <a:t>access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5" dirty="0">
                <a:latin typeface="Arial"/>
                <a:cs typeface="Arial"/>
              </a:rPr>
              <a:t>them. </a:t>
            </a:r>
            <a:r>
              <a:rPr sz="950" spc="-15" dirty="0">
                <a:latin typeface="Arial"/>
                <a:cs typeface="Arial"/>
              </a:rPr>
              <a:t>In </a:t>
            </a:r>
            <a:r>
              <a:rPr sz="950" spc="-20" dirty="0">
                <a:latin typeface="Arial"/>
                <a:cs typeface="Arial"/>
              </a:rPr>
              <a:t>an </a:t>
            </a:r>
            <a:r>
              <a:rPr sz="950" spc="15" dirty="0">
                <a:latin typeface="Arial"/>
                <a:cs typeface="Arial"/>
              </a:rPr>
              <a:t>automounter direct </a:t>
            </a:r>
            <a:r>
              <a:rPr sz="950" spc="-20" dirty="0">
                <a:latin typeface="Arial"/>
                <a:cs typeface="Arial"/>
              </a:rPr>
              <a:t>map, </a:t>
            </a:r>
            <a:r>
              <a:rPr sz="950" spc="25" dirty="0">
                <a:latin typeface="Arial"/>
                <a:cs typeface="Arial"/>
              </a:rPr>
              <a:t>after </a:t>
            </a:r>
            <a:r>
              <a:rPr sz="950" spc="-5" dirty="0">
                <a:latin typeface="Arial"/>
                <a:cs typeface="Arial"/>
              </a:rPr>
              <a:t>you </a:t>
            </a:r>
            <a:r>
              <a:rPr sz="950" spc="10" dirty="0">
                <a:latin typeface="Arial"/>
                <a:cs typeface="Arial"/>
              </a:rPr>
              <a:t>open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5" dirty="0">
                <a:latin typeface="Arial"/>
                <a:cs typeface="Arial"/>
              </a:rPr>
              <a:t>mapped 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get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directories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content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 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tabLst>
                <a:tab pos="735965" algn="l"/>
              </a:tabLst>
            </a:pPr>
            <a:r>
              <a:rPr sz="950" spc="-20" dirty="0">
                <a:latin typeface="Arial"/>
                <a:cs typeface="Arial"/>
              </a:rPr>
              <a:t>6.3.	</a:t>
            </a: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/internal/west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3016" y="4151642"/>
            <a:ext cx="4495800" cy="187515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/internal/west/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 marR="1008380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operators 18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 README.txt  [operator1@servera ~]$ </a:t>
            </a:r>
            <a:r>
              <a:rPr sz="800" b="1" spc="-5" dirty="0">
                <a:latin typeface="Liberation Mono"/>
                <a:cs typeface="Liberation Mono"/>
              </a:rPr>
              <a:t>cat /internal/west/README.txt  </a:t>
            </a:r>
            <a:r>
              <a:rPr sz="800" spc="-5" dirty="0">
                <a:latin typeface="Liberation Mono"/>
                <a:cs typeface="Liberation Mono"/>
              </a:rPr>
              <a:t>###West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Folder###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16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echo testing-1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4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/internal/west/testing-1.txt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/internal/west/testing-1.txt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testing-1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3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west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9316" y="6140688"/>
            <a:ext cx="4132579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15" dirty="0">
                <a:latin typeface="Arial"/>
                <a:cs typeface="Arial"/>
              </a:rPr>
              <a:t>6.4.	Test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/internal/central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016" y="6407670"/>
            <a:ext cx="4495800" cy="149415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 algn="just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/internal/central</a:t>
            </a:r>
            <a:endParaRPr sz="800">
              <a:latin typeface="Liberation Mono"/>
              <a:cs typeface="Liberation Mono"/>
            </a:endParaRPr>
          </a:p>
          <a:p>
            <a:pPr marL="126364" algn="just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 marR="1008380" algn="just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operators 21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 README.txt  [operator1@servera ~]$ </a:t>
            </a:r>
            <a:r>
              <a:rPr sz="800" b="1" spc="-5" dirty="0">
                <a:latin typeface="Liberation Mono"/>
                <a:cs typeface="Liberation Mono"/>
              </a:rPr>
              <a:t>cat /internal/central/README.txt  </a:t>
            </a:r>
            <a:r>
              <a:rPr sz="800" spc="-5" dirty="0">
                <a:latin typeface="Liberation Mono"/>
                <a:cs typeface="Liberation Mono"/>
              </a:rPr>
              <a:t>###Central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Folder###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16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echo testing-2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2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/internal/central/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b="1" spc="-5" dirty="0">
                <a:latin typeface="Liberation Mono"/>
                <a:cs typeface="Liberation Mono"/>
              </a:rPr>
              <a:t>testing-2.txt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0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/internal/central/testing-2.txt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testing-2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20" name="object 20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29404" y="9190903"/>
            <a:ext cx="19177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15" dirty="0">
                <a:solidFill>
                  <a:srgbClr val="FFFFFF"/>
                </a:solidFill>
                <a:latin typeface="Arial"/>
                <a:cs typeface="Arial"/>
              </a:rPr>
              <a:t>275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4416" y="382484"/>
            <a:ext cx="4495800" cy="6902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944"/>
              </a:lnSpc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central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3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west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716" y="1186460"/>
            <a:ext cx="391541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5" dirty="0">
                <a:latin typeface="Arial"/>
                <a:cs typeface="Arial"/>
              </a:rPr>
              <a:t>6.5.	</a:t>
            </a: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/internal/east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416" y="1453451"/>
            <a:ext cx="4495800" cy="217995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/internal/east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 marR="1008380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operators 18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 README.txt  [operator1@servera ~]$ </a:t>
            </a:r>
            <a:r>
              <a:rPr sz="800" b="1" spc="-5" dirty="0">
                <a:latin typeface="Liberation Mono"/>
                <a:cs typeface="Liberation Mono"/>
              </a:rPr>
              <a:t>cat /internal/east/README.txt  </a:t>
            </a:r>
            <a:r>
              <a:rPr sz="800" spc="-5" dirty="0">
                <a:latin typeface="Liberation Mono"/>
                <a:cs typeface="Liberation Mono"/>
              </a:rPr>
              <a:t>###East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Folder###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16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echo testing-3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4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/internal/east/testing-3.txt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/internal/east/testing-3.txt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testing-3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/internal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central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8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east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drwxrws---.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24 Apr  </a:t>
            </a:r>
            <a:r>
              <a:rPr sz="800" dirty="0">
                <a:latin typeface="Liberation Mono"/>
                <a:cs typeface="Liberation Mono"/>
              </a:rPr>
              <a:t>7 </a:t>
            </a:r>
            <a:r>
              <a:rPr sz="800" spc="-5" dirty="0">
                <a:latin typeface="Liberation Mono"/>
                <a:cs typeface="Liberation Mono"/>
              </a:rPr>
              <a:t>23:34</a:t>
            </a:r>
            <a:r>
              <a:rPr sz="800" spc="-8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west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716" y="3747292"/>
            <a:ext cx="355346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15" dirty="0">
                <a:latin typeface="Arial"/>
                <a:cs typeface="Arial"/>
              </a:rPr>
              <a:t>6.6.	Test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/external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416" y="4014278"/>
            <a:ext cx="4495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/external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ls: cannot open directory '/external': Permission</a:t>
            </a:r>
            <a:r>
              <a:rPr sz="800" spc="-2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denied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716" y="4615054"/>
            <a:ext cx="1634489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50" dirty="0">
                <a:latin typeface="Arial"/>
                <a:cs typeface="Arial"/>
              </a:rPr>
              <a:t>6.7.	</a:t>
            </a: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off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416" y="4882046"/>
            <a:ext cx="4495800" cy="9486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[operator1@servera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Connection to servera</a:t>
            </a:r>
            <a:r>
              <a:rPr sz="800" spc="-1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closed.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416" y="5874251"/>
            <a:ext cx="5215890" cy="5454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-40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 netstorage-autofs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finish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script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complete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816" y="6515948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netstorage-autofs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finish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416" y="6957938"/>
            <a:ext cx="191262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concludes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guided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14" name="object 14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5916" y="9190903"/>
            <a:ext cx="1949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276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702" y="439381"/>
            <a:ext cx="76835" cy="152400"/>
          </a:xfrm>
          <a:custGeom>
            <a:avLst/>
            <a:gdLst/>
            <a:ahLst/>
            <a:cxnLst/>
            <a:rect l="l" t="t" r="r" b="b"/>
            <a:pathLst>
              <a:path w="76834" h="152400">
                <a:moveTo>
                  <a:pt x="0" y="0"/>
                </a:moveTo>
                <a:lnTo>
                  <a:pt x="0" y="152400"/>
                </a:lnTo>
                <a:lnTo>
                  <a:pt x="76428" y="75971"/>
                </a:lnTo>
                <a:lnTo>
                  <a:pt x="0" y="0"/>
                </a:lnTo>
                <a:close/>
              </a:path>
            </a:pathLst>
          </a:custGeom>
          <a:solidFill>
            <a:srgbClr val="4E9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016" y="350481"/>
            <a:ext cx="528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9865" algn="l"/>
              </a:tabLst>
            </a:pPr>
            <a:r>
              <a:rPr sz="1800" u="sng" dirty="0">
                <a:solidFill>
                  <a:srgbClr val="5EA943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800" b="1" u="sng" spc="5" dirty="0">
                <a:solidFill>
                  <a:srgbClr val="5EA943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LAB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>
              <a:lnSpc>
                <a:spcPts val="2100"/>
              </a:lnSpc>
              <a:spcBef>
                <a:spcPts val="520"/>
              </a:spcBef>
            </a:pPr>
            <a:r>
              <a:rPr spc="-25" dirty="0"/>
              <a:t>ACCESSING</a:t>
            </a:r>
            <a:r>
              <a:rPr spc="-210" dirty="0"/>
              <a:t> </a:t>
            </a:r>
            <a:r>
              <a:rPr spc="-20" dirty="0"/>
              <a:t>NETWORK-ATTACHED  </a:t>
            </a:r>
            <a:r>
              <a:rPr spc="-30" dirty="0"/>
              <a:t>STORAGE</a:t>
            </a:r>
          </a:p>
        </p:txBody>
      </p:sp>
      <p:sp>
        <p:nvSpPr>
          <p:cNvPr id="6" name="object 6"/>
          <p:cNvSpPr/>
          <p:nvPr/>
        </p:nvSpPr>
        <p:spPr>
          <a:xfrm>
            <a:off x="902616" y="1429219"/>
            <a:ext cx="254000" cy="129539"/>
          </a:xfrm>
          <a:custGeom>
            <a:avLst/>
            <a:gdLst/>
            <a:ahLst/>
            <a:cxnLst/>
            <a:rect l="l" t="t" r="r" b="b"/>
            <a:pathLst>
              <a:path w="254000" h="129540">
                <a:moveTo>
                  <a:pt x="127076" y="0"/>
                </a:moveTo>
                <a:lnTo>
                  <a:pt x="0" y="129171"/>
                </a:lnTo>
                <a:lnTo>
                  <a:pt x="254000" y="129171"/>
                </a:lnTo>
                <a:lnTo>
                  <a:pt x="127076" y="0"/>
                </a:lnTo>
                <a:close/>
              </a:path>
            </a:pathLst>
          </a:custGeom>
          <a:solidFill>
            <a:srgbClr val="EBF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3716" y="1514233"/>
            <a:ext cx="5257800" cy="4254500"/>
          </a:xfrm>
          <a:prstGeom prst="rect">
            <a:avLst/>
          </a:prstGeom>
          <a:solidFill>
            <a:srgbClr val="E8F3E3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400" b="1" spc="-5" dirty="0">
                <a:solidFill>
                  <a:srgbClr val="5EA943"/>
                </a:solidFill>
                <a:latin typeface="Arial"/>
                <a:cs typeface="Arial"/>
              </a:rPr>
              <a:t>PERFORMANCE</a:t>
            </a:r>
            <a:r>
              <a:rPr sz="1400" b="1" spc="-114" dirty="0">
                <a:solidFill>
                  <a:srgbClr val="5EA94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5EA943"/>
                </a:solidFill>
                <a:latin typeface="Arial"/>
                <a:cs typeface="Arial"/>
              </a:rPr>
              <a:t>CHECKLIST</a:t>
            </a:r>
            <a:endParaRPr sz="1400">
              <a:latin typeface="Arial"/>
              <a:cs typeface="Arial"/>
            </a:endParaRPr>
          </a:p>
          <a:p>
            <a:pPr marL="151765" marR="196215">
              <a:lnSpc>
                <a:spcPct val="105200"/>
              </a:lnSpc>
              <a:spcBef>
                <a:spcPts val="55"/>
              </a:spcBef>
            </a:pP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lab,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map,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  </a:t>
            </a:r>
            <a:r>
              <a:rPr sz="950" spc="-25" dirty="0">
                <a:latin typeface="Arial"/>
                <a:cs typeface="Arial"/>
              </a:rPr>
              <a:t>server.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5" dirty="0">
                <a:solidFill>
                  <a:srgbClr val="5EA943"/>
                </a:solidFill>
                <a:latin typeface="Arial"/>
                <a:cs typeface="Arial"/>
              </a:rPr>
              <a:t>OUTCOMES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4"/>
              </a:spcBef>
            </a:pPr>
            <a:r>
              <a:rPr sz="950" spc="-40" dirty="0">
                <a:latin typeface="Arial"/>
                <a:cs typeface="Arial"/>
              </a:rPr>
              <a:t>You </a:t>
            </a:r>
            <a:r>
              <a:rPr sz="950" spc="-5" dirty="0">
                <a:latin typeface="Arial"/>
                <a:cs typeface="Arial"/>
              </a:rPr>
              <a:t>should </a:t>
            </a:r>
            <a:r>
              <a:rPr sz="950" spc="10" dirty="0">
                <a:latin typeface="Arial"/>
                <a:cs typeface="Arial"/>
              </a:rPr>
              <a:t>be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1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950" spc="-5" dirty="0">
                <a:latin typeface="Arial"/>
                <a:cs typeface="Arial"/>
              </a:rPr>
              <a:t>Install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required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packages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272415" marR="309245" indent="-120650">
              <a:lnSpc>
                <a:spcPct val="1052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map,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getting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resources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preconfigured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  </a:t>
            </a:r>
            <a:r>
              <a:rPr sz="950" spc="-25" dirty="0">
                <a:latin typeface="Arial"/>
                <a:cs typeface="Arial"/>
              </a:rPr>
              <a:t>server.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tool.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-25" dirty="0">
                <a:solidFill>
                  <a:srgbClr val="5EA943"/>
                </a:solidFill>
                <a:latin typeface="Arial"/>
                <a:cs typeface="Arial"/>
              </a:rPr>
              <a:t>BEFORE </a:t>
            </a:r>
            <a:r>
              <a:rPr sz="1400" b="1" dirty="0">
                <a:solidFill>
                  <a:srgbClr val="5EA943"/>
                </a:solidFill>
                <a:latin typeface="Arial"/>
                <a:cs typeface="Arial"/>
              </a:rPr>
              <a:t>YOU</a:t>
            </a:r>
            <a:r>
              <a:rPr sz="1400" b="1" spc="-200" dirty="0">
                <a:solidFill>
                  <a:srgbClr val="5EA943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5EA943"/>
                </a:solidFill>
                <a:latin typeface="Arial"/>
                <a:cs typeface="Arial"/>
              </a:rPr>
              <a:t>BEGIN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5"/>
              </a:spcBef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workstation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password.</a:t>
            </a:r>
            <a:endParaRPr sz="950">
              <a:latin typeface="Arial"/>
              <a:cs typeface="Arial"/>
            </a:endParaRPr>
          </a:p>
          <a:p>
            <a:pPr marL="151765" marR="194945">
              <a:lnSpc>
                <a:spcPct val="105200"/>
              </a:lnSpc>
              <a:spcBef>
                <a:spcPts val="950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netstorage-review start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script  </a:t>
            </a:r>
            <a:r>
              <a:rPr sz="950" spc="5" dirty="0">
                <a:latin typeface="Arial"/>
                <a:cs typeface="Arial"/>
              </a:rPr>
              <a:t>determines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systems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reachable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network.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  </a:t>
            </a:r>
            <a:r>
              <a:rPr sz="950" spc="10" dirty="0">
                <a:latin typeface="Arial"/>
                <a:cs typeface="Arial"/>
              </a:rPr>
              <a:t>script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configures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server,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permissions,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exports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directories.  </a:t>
            </a:r>
            <a:r>
              <a:rPr sz="950" spc="35" dirty="0">
                <a:latin typeface="Arial"/>
                <a:cs typeface="Arial"/>
              </a:rPr>
              <a:t>It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also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creates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groups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both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0" dirty="0">
                <a:latin typeface="Arial"/>
                <a:cs typeface="Arial"/>
              </a:rPr>
              <a:t>systems.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816" y="5164076"/>
            <a:ext cx="49276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netstorage-review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start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015" y="5976154"/>
            <a:ext cx="5258435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05200"/>
              </a:lnSpc>
              <a:spcBef>
                <a:spcPts val="100"/>
              </a:spcBef>
            </a:pPr>
            <a:r>
              <a:rPr sz="950" spc="-10" dirty="0">
                <a:latin typeface="Arial"/>
                <a:cs typeface="Arial"/>
              </a:rPr>
              <a:t>An IT </a:t>
            </a:r>
            <a:r>
              <a:rPr sz="950" spc="15" dirty="0">
                <a:latin typeface="Arial"/>
                <a:cs typeface="Arial"/>
              </a:rPr>
              <a:t>support </a:t>
            </a:r>
            <a:r>
              <a:rPr sz="950" dirty="0">
                <a:latin typeface="Arial"/>
                <a:cs typeface="Arial"/>
              </a:rPr>
              <a:t>company </a:t>
            </a:r>
            <a:r>
              <a:rPr sz="950" spc="-25" dirty="0">
                <a:latin typeface="Arial"/>
                <a:cs typeface="Arial"/>
              </a:rPr>
              <a:t>uses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5" dirty="0">
                <a:latin typeface="Arial"/>
                <a:cs typeface="Arial"/>
              </a:rPr>
              <a:t>central </a:t>
            </a:r>
            <a:r>
              <a:rPr sz="950" spc="-25" dirty="0">
                <a:latin typeface="Arial"/>
                <a:cs typeface="Arial"/>
              </a:rPr>
              <a:t>server,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,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10" dirty="0">
                <a:latin typeface="Arial"/>
                <a:cs typeface="Arial"/>
              </a:rPr>
              <a:t>host </a:t>
            </a:r>
            <a:r>
              <a:rPr sz="950" spc="-5" dirty="0">
                <a:latin typeface="Arial"/>
                <a:cs typeface="Arial"/>
              </a:rPr>
              <a:t>some </a:t>
            </a:r>
            <a:r>
              <a:rPr sz="950" spc="-15" dirty="0">
                <a:latin typeface="Arial"/>
                <a:cs typeface="Arial"/>
              </a:rPr>
              <a:t>shared </a:t>
            </a:r>
            <a:r>
              <a:rPr sz="950" spc="5" dirty="0">
                <a:latin typeface="Arial"/>
                <a:cs typeface="Arial"/>
              </a:rPr>
              <a:t>directories on </a:t>
            </a:r>
            <a:r>
              <a:rPr sz="950" b="1" dirty="0">
                <a:latin typeface="Liberation Mono"/>
                <a:cs typeface="Liberation Mono"/>
              </a:rPr>
              <a:t>/  </a:t>
            </a:r>
            <a:r>
              <a:rPr sz="950" b="1" spc="-5" dirty="0">
                <a:latin typeface="Liberation Mono"/>
                <a:cs typeface="Liberation Mono"/>
              </a:rPr>
              <a:t>remote/shares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their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groups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their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  </a:t>
            </a:r>
            <a:r>
              <a:rPr sz="950" spc="5" dirty="0">
                <a:latin typeface="Arial"/>
                <a:cs typeface="Arial"/>
              </a:rPr>
              <a:t>directories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use,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under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Arial"/>
                <a:cs typeface="Arial"/>
              </a:rPr>
              <a:t>Important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information: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Arial"/>
              <a:cs typeface="Arial"/>
            </a:endParaRPr>
          </a:p>
          <a:p>
            <a:pPr marL="133350" marR="636905" indent="-120650">
              <a:lnSpc>
                <a:spcPct val="105200"/>
              </a:lnSpc>
              <a:buFont typeface="Arial"/>
              <a:buChar char="•"/>
              <a:tabLst>
                <a:tab pos="133350" algn="l"/>
              </a:tabLst>
            </a:pP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sharing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directory,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which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turn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contains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management</a:t>
            </a:r>
            <a:r>
              <a:rPr sz="950" spc="-10" dirty="0">
                <a:latin typeface="Arial"/>
                <a:cs typeface="Arial"/>
              </a:rPr>
              <a:t>,  </a:t>
            </a:r>
            <a:r>
              <a:rPr sz="950" b="1" spc="-5" dirty="0">
                <a:latin typeface="Liberation Mono"/>
                <a:cs typeface="Liberation Mono"/>
              </a:rPr>
              <a:t>production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operation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subdirectories.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3350" marR="5080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managers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consists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manager1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manager2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write 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/shares/management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3350" marR="153035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production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consists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dbuser1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sysadmin1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  </a:t>
            </a:r>
            <a:r>
              <a:rPr sz="950" spc="10" dirty="0">
                <a:latin typeface="Arial"/>
                <a:cs typeface="Arial"/>
              </a:rPr>
              <a:t>write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/shares/production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2715" marR="19685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operators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consists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consultant1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 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write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/shares/operation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main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3" name="object 13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29594" y="9190903"/>
            <a:ext cx="1911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15" dirty="0">
                <a:solidFill>
                  <a:srgbClr val="FFFFFF"/>
                </a:solidFill>
                <a:latin typeface="Arial"/>
                <a:cs typeface="Arial"/>
              </a:rPr>
              <a:t>277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3" y="68491"/>
            <a:ext cx="5243195" cy="420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33350" marR="584200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/shares/management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/remote/  management</a:t>
            </a:r>
            <a:r>
              <a:rPr sz="950" b="1" spc="-405" dirty="0">
                <a:latin typeface="Liberation Mono"/>
                <a:cs typeface="Liberation Mono"/>
              </a:rPr>
              <a:t>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133350" marR="584200" indent="-120650">
              <a:lnSpc>
                <a:spcPct val="105200"/>
              </a:lnSpc>
              <a:spcBef>
                <a:spcPts val="950"/>
              </a:spcBef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/shares/production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/remote/  production</a:t>
            </a:r>
            <a:r>
              <a:rPr sz="950" b="1" spc="-405" dirty="0">
                <a:latin typeface="Liberation Mono"/>
                <a:cs typeface="Liberation Mono"/>
              </a:rPr>
              <a:t>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850">
              <a:latin typeface="Arial"/>
              <a:cs typeface="Arial"/>
            </a:endParaRPr>
          </a:p>
          <a:p>
            <a:pPr marL="133350" indent="-121285">
              <a:lnSpc>
                <a:spcPct val="100000"/>
              </a:lnSpc>
              <a:buChar char="•"/>
              <a:tabLst>
                <a:tab pos="133985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/shares/operation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/remote/operation</a:t>
            </a:r>
            <a:endParaRPr sz="950">
              <a:latin typeface="Liberation Mono"/>
              <a:cs typeface="Liberation Mono"/>
            </a:endParaRPr>
          </a:p>
          <a:p>
            <a:pPr marR="4270375" algn="ctr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latin typeface="Arial"/>
                <a:cs typeface="Arial"/>
              </a:rPr>
              <a:t>on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33350" indent="-121285">
              <a:lnSpc>
                <a:spcPct val="100000"/>
              </a:lnSpc>
              <a:buChar char="•"/>
              <a:tabLst>
                <a:tab pos="133985" algn="l"/>
              </a:tabLst>
            </a:pPr>
            <a:r>
              <a:rPr sz="950" spc="-5" dirty="0">
                <a:latin typeface="Arial"/>
                <a:cs typeface="Arial"/>
              </a:rPr>
              <a:t>All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passwords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redhat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buFont typeface="Arial"/>
              <a:buAutoNum type="arabicPeriod"/>
              <a:tabLst>
                <a:tab pos="291465" algn="l"/>
                <a:tab pos="292100" algn="l"/>
              </a:tabLst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install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required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packages.</a:t>
            </a:r>
            <a:endParaRPr sz="950">
              <a:latin typeface="Arial"/>
              <a:cs typeface="Arial"/>
            </a:endParaRPr>
          </a:p>
          <a:p>
            <a:pPr marL="292100" marR="138430" indent="-279400">
              <a:lnSpc>
                <a:spcPct val="105300"/>
              </a:lnSpc>
              <a:spcBef>
                <a:spcPts val="600"/>
              </a:spcBef>
              <a:buFont typeface="Arial"/>
              <a:buAutoNum type="arabicPeriod"/>
              <a:tabLst>
                <a:tab pos="291465" algn="l"/>
                <a:tab pos="292735" algn="l"/>
              </a:tabLst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/etc/nfs.conf</a:t>
            </a:r>
            <a:r>
              <a:rPr sz="950" spc="-10" dirty="0">
                <a:latin typeface="Arial"/>
                <a:cs typeface="Arial"/>
              </a:rPr>
              <a:t>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Enable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work  </a:t>
            </a:r>
            <a:r>
              <a:rPr sz="950" dirty="0">
                <a:latin typeface="Arial"/>
                <a:cs typeface="Arial"/>
              </a:rPr>
              <a:t>only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version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4.X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ensure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TCP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mode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enabled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UDP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mode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disabled.</a:t>
            </a:r>
            <a:endParaRPr sz="950">
              <a:latin typeface="Arial"/>
              <a:cs typeface="Arial"/>
            </a:endParaRPr>
          </a:p>
          <a:p>
            <a:pPr marL="292100" marR="41275" indent="-279400">
              <a:lnSpc>
                <a:spcPct val="105300"/>
              </a:lnSpc>
              <a:spcBef>
                <a:spcPts val="600"/>
              </a:spcBef>
              <a:buFont typeface="Arial"/>
              <a:buAutoNum type="arabicPeriod"/>
              <a:tabLst>
                <a:tab pos="291465" algn="l"/>
                <a:tab pos="29210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  </a:t>
            </a:r>
            <a:r>
              <a:rPr sz="950" spc="10" dirty="0">
                <a:latin typeface="Arial"/>
                <a:cs typeface="Arial"/>
              </a:rPr>
              <a:t>indirect </a:t>
            </a:r>
            <a:r>
              <a:rPr sz="950" dirty="0">
                <a:latin typeface="Arial"/>
                <a:cs typeface="Arial"/>
              </a:rPr>
              <a:t>map </a:t>
            </a:r>
            <a:r>
              <a:rPr sz="950" spc="-10" dirty="0">
                <a:latin typeface="Arial"/>
                <a:cs typeface="Arial"/>
              </a:rPr>
              <a:t>using </a:t>
            </a:r>
            <a:r>
              <a:rPr sz="950" spc="5" dirty="0">
                <a:latin typeface="Arial"/>
                <a:cs typeface="Arial"/>
              </a:rPr>
              <a:t>files </a:t>
            </a:r>
            <a:r>
              <a:rPr sz="950" spc="-5" dirty="0">
                <a:latin typeface="Arial"/>
                <a:cs typeface="Arial"/>
              </a:rPr>
              <a:t>named </a:t>
            </a:r>
            <a:r>
              <a:rPr sz="950" b="1" spc="-5" dirty="0">
                <a:latin typeface="Liberation Mono"/>
                <a:cs typeface="Liberation Mono"/>
              </a:rPr>
              <a:t>/etc/auto.master.d/shares.autofs </a:t>
            </a:r>
            <a:r>
              <a:rPr sz="950" spc="30" dirty="0">
                <a:latin typeface="Arial"/>
                <a:cs typeface="Arial"/>
              </a:rPr>
              <a:t>for the </a:t>
            </a:r>
            <a:r>
              <a:rPr sz="950" dirty="0">
                <a:latin typeface="Arial"/>
                <a:cs typeface="Arial"/>
              </a:rPr>
              <a:t>master  map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/etc/auto.shares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file.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  <a:p>
            <a:pPr marL="292100" marR="81915">
              <a:lnSpc>
                <a:spcPct val="105300"/>
              </a:lnSpc>
            </a:pPr>
            <a:r>
              <a:rPr sz="950" spc="-10" dirty="0">
                <a:latin typeface="Arial"/>
                <a:cs typeface="Arial"/>
              </a:rPr>
              <a:t>main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Reboot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determine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starts  </a:t>
            </a:r>
            <a:r>
              <a:rPr sz="950" spc="-5" dirty="0">
                <a:latin typeface="Arial"/>
                <a:cs typeface="Arial"/>
              </a:rPr>
              <a:t>automatically.</a:t>
            </a:r>
            <a:endParaRPr sz="9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spcBef>
                <a:spcPts val="660"/>
              </a:spcBef>
              <a:buFont typeface="Arial"/>
              <a:buAutoNum type="arabicPeriod" startAt="4"/>
              <a:tabLst>
                <a:tab pos="291465" algn="l"/>
                <a:tab pos="292100" algn="l"/>
              </a:tabLst>
            </a:pP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various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When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done,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off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4316730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Evaluation</a:t>
            </a:r>
            <a:endParaRPr sz="1400">
              <a:latin typeface="Arial"/>
              <a:cs typeface="Arial"/>
            </a:endParaRPr>
          </a:p>
          <a:p>
            <a:pPr marL="12700" marR="85725">
              <a:lnSpc>
                <a:spcPct val="105200"/>
              </a:lnSpc>
              <a:spcBef>
                <a:spcPts val="455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 netstorage-review grade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confirm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success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 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16" y="4370060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netstorage-review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grade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415" y="4748484"/>
            <a:ext cx="4966335" cy="6978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-40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5200"/>
              </a:lnSpc>
              <a:spcBef>
                <a:spcPts val="455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netstorage-review finish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complete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 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16" y="5542544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netstorage-review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finish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416" y="5984533"/>
            <a:ext cx="12401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This </a:t>
            </a:r>
            <a:r>
              <a:rPr sz="950" spc="-5" dirty="0">
                <a:latin typeface="Arial"/>
                <a:cs typeface="Arial"/>
              </a:rPr>
              <a:t>concludes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lab.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8" name="object 8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916" y="9190903"/>
            <a:ext cx="19431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278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702" y="439381"/>
            <a:ext cx="76835" cy="152400"/>
          </a:xfrm>
          <a:custGeom>
            <a:avLst/>
            <a:gdLst/>
            <a:ahLst/>
            <a:cxnLst/>
            <a:rect l="l" t="t" r="r" b="b"/>
            <a:pathLst>
              <a:path w="76834" h="152400">
                <a:moveTo>
                  <a:pt x="0" y="0"/>
                </a:moveTo>
                <a:lnTo>
                  <a:pt x="0" y="152400"/>
                </a:lnTo>
                <a:lnTo>
                  <a:pt x="76428" y="75971"/>
                </a:lnTo>
                <a:lnTo>
                  <a:pt x="0" y="0"/>
                </a:lnTo>
                <a:close/>
              </a:path>
            </a:pathLst>
          </a:custGeom>
          <a:solidFill>
            <a:srgbClr val="4E9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016" y="350481"/>
            <a:ext cx="528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9865" algn="l"/>
              </a:tabLst>
            </a:pPr>
            <a:r>
              <a:rPr sz="1800" u="sng" dirty="0">
                <a:solidFill>
                  <a:srgbClr val="5EA943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800" b="1" u="sng" spc="15" dirty="0">
                <a:solidFill>
                  <a:srgbClr val="5EA943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SOLUTION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>
              <a:lnSpc>
                <a:spcPts val="2100"/>
              </a:lnSpc>
              <a:spcBef>
                <a:spcPts val="520"/>
              </a:spcBef>
            </a:pPr>
            <a:r>
              <a:rPr spc="-25" dirty="0"/>
              <a:t>ACCESSING</a:t>
            </a:r>
            <a:r>
              <a:rPr spc="-210" dirty="0"/>
              <a:t> </a:t>
            </a:r>
            <a:r>
              <a:rPr spc="-20" dirty="0"/>
              <a:t>NETWORK-ATTACHED  </a:t>
            </a:r>
            <a:r>
              <a:rPr spc="-30" dirty="0"/>
              <a:t>STORAGE</a:t>
            </a:r>
          </a:p>
        </p:txBody>
      </p:sp>
      <p:sp>
        <p:nvSpPr>
          <p:cNvPr id="6" name="object 6"/>
          <p:cNvSpPr/>
          <p:nvPr/>
        </p:nvSpPr>
        <p:spPr>
          <a:xfrm>
            <a:off x="902616" y="1429219"/>
            <a:ext cx="254000" cy="129539"/>
          </a:xfrm>
          <a:custGeom>
            <a:avLst/>
            <a:gdLst/>
            <a:ahLst/>
            <a:cxnLst/>
            <a:rect l="l" t="t" r="r" b="b"/>
            <a:pathLst>
              <a:path w="254000" h="129540">
                <a:moveTo>
                  <a:pt x="127076" y="0"/>
                </a:moveTo>
                <a:lnTo>
                  <a:pt x="0" y="129171"/>
                </a:lnTo>
                <a:lnTo>
                  <a:pt x="254000" y="129171"/>
                </a:lnTo>
                <a:lnTo>
                  <a:pt x="127076" y="0"/>
                </a:lnTo>
                <a:close/>
              </a:path>
            </a:pathLst>
          </a:custGeom>
          <a:solidFill>
            <a:srgbClr val="EBF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3716" y="1514233"/>
            <a:ext cx="5257800" cy="4254500"/>
          </a:xfrm>
          <a:prstGeom prst="rect">
            <a:avLst/>
          </a:prstGeom>
          <a:solidFill>
            <a:srgbClr val="E8F3E3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400" b="1" spc="-5" dirty="0">
                <a:solidFill>
                  <a:srgbClr val="5EA943"/>
                </a:solidFill>
                <a:latin typeface="Arial"/>
                <a:cs typeface="Arial"/>
              </a:rPr>
              <a:t>PERFORMANCE</a:t>
            </a:r>
            <a:r>
              <a:rPr sz="1400" b="1" spc="-114" dirty="0">
                <a:solidFill>
                  <a:srgbClr val="5EA943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5EA943"/>
                </a:solidFill>
                <a:latin typeface="Arial"/>
                <a:cs typeface="Arial"/>
              </a:rPr>
              <a:t>CHECKLIST</a:t>
            </a:r>
            <a:endParaRPr sz="1400">
              <a:latin typeface="Arial"/>
              <a:cs typeface="Arial"/>
            </a:endParaRPr>
          </a:p>
          <a:p>
            <a:pPr marL="151765" marR="196215">
              <a:lnSpc>
                <a:spcPct val="105200"/>
              </a:lnSpc>
              <a:spcBef>
                <a:spcPts val="55"/>
              </a:spcBef>
            </a:pP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lab,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map,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  </a:t>
            </a:r>
            <a:r>
              <a:rPr sz="950" spc="-25" dirty="0">
                <a:latin typeface="Arial"/>
                <a:cs typeface="Arial"/>
              </a:rPr>
              <a:t>server.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5" dirty="0">
                <a:solidFill>
                  <a:srgbClr val="5EA943"/>
                </a:solidFill>
                <a:latin typeface="Arial"/>
                <a:cs typeface="Arial"/>
              </a:rPr>
              <a:t>OUTCOMES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4"/>
              </a:spcBef>
            </a:pPr>
            <a:r>
              <a:rPr sz="950" spc="-40" dirty="0">
                <a:latin typeface="Arial"/>
                <a:cs typeface="Arial"/>
              </a:rPr>
              <a:t>You </a:t>
            </a:r>
            <a:r>
              <a:rPr sz="950" spc="-5" dirty="0">
                <a:latin typeface="Arial"/>
                <a:cs typeface="Arial"/>
              </a:rPr>
              <a:t>should </a:t>
            </a:r>
            <a:r>
              <a:rPr sz="950" spc="10" dirty="0">
                <a:latin typeface="Arial"/>
                <a:cs typeface="Arial"/>
              </a:rPr>
              <a:t>be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1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950" spc="-5" dirty="0">
                <a:latin typeface="Arial"/>
                <a:cs typeface="Arial"/>
              </a:rPr>
              <a:t>Install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required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packages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272415" marR="309245" indent="-120650">
              <a:lnSpc>
                <a:spcPct val="1052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map,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getting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resources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preconfigured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  </a:t>
            </a:r>
            <a:r>
              <a:rPr sz="950" spc="-25" dirty="0">
                <a:latin typeface="Arial"/>
                <a:cs typeface="Arial"/>
              </a:rPr>
              <a:t>server.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tool.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-25" dirty="0">
                <a:solidFill>
                  <a:srgbClr val="5EA943"/>
                </a:solidFill>
                <a:latin typeface="Arial"/>
                <a:cs typeface="Arial"/>
              </a:rPr>
              <a:t>BEFORE </a:t>
            </a:r>
            <a:r>
              <a:rPr sz="1400" b="1" dirty="0">
                <a:solidFill>
                  <a:srgbClr val="5EA943"/>
                </a:solidFill>
                <a:latin typeface="Arial"/>
                <a:cs typeface="Arial"/>
              </a:rPr>
              <a:t>YOU</a:t>
            </a:r>
            <a:r>
              <a:rPr sz="1400" b="1" spc="-200" dirty="0">
                <a:solidFill>
                  <a:srgbClr val="5EA943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5EA943"/>
                </a:solidFill>
                <a:latin typeface="Arial"/>
                <a:cs typeface="Arial"/>
              </a:rPr>
              <a:t>BEGIN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5"/>
              </a:spcBef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workstation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password.</a:t>
            </a:r>
            <a:endParaRPr sz="950">
              <a:latin typeface="Arial"/>
              <a:cs typeface="Arial"/>
            </a:endParaRPr>
          </a:p>
          <a:p>
            <a:pPr marL="151765" marR="194945">
              <a:lnSpc>
                <a:spcPct val="105200"/>
              </a:lnSpc>
              <a:spcBef>
                <a:spcPts val="950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netstorage-review start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script  </a:t>
            </a:r>
            <a:r>
              <a:rPr sz="950" spc="5" dirty="0">
                <a:latin typeface="Arial"/>
                <a:cs typeface="Arial"/>
              </a:rPr>
              <a:t>determines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systems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reachable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network.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  </a:t>
            </a:r>
            <a:r>
              <a:rPr sz="950" spc="10" dirty="0">
                <a:latin typeface="Arial"/>
                <a:cs typeface="Arial"/>
              </a:rPr>
              <a:t>script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configures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server,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permissions,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exports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directories.  </a:t>
            </a:r>
            <a:r>
              <a:rPr sz="950" spc="35" dirty="0">
                <a:latin typeface="Arial"/>
                <a:cs typeface="Arial"/>
              </a:rPr>
              <a:t>It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also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creates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groups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both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0" dirty="0">
                <a:latin typeface="Arial"/>
                <a:cs typeface="Arial"/>
              </a:rPr>
              <a:t>systems.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816" y="5164076"/>
            <a:ext cx="49276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netstorage-review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start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015" y="5976154"/>
            <a:ext cx="5258435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05200"/>
              </a:lnSpc>
              <a:spcBef>
                <a:spcPts val="100"/>
              </a:spcBef>
            </a:pPr>
            <a:r>
              <a:rPr sz="950" spc="-10" dirty="0">
                <a:latin typeface="Arial"/>
                <a:cs typeface="Arial"/>
              </a:rPr>
              <a:t>An IT </a:t>
            </a:r>
            <a:r>
              <a:rPr sz="950" spc="15" dirty="0">
                <a:latin typeface="Arial"/>
                <a:cs typeface="Arial"/>
              </a:rPr>
              <a:t>support </a:t>
            </a:r>
            <a:r>
              <a:rPr sz="950" dirty="0">
                <a:latin typeface="Arial"/>
                <a:cs typeface="Arial"/>
              </a:rPr>
              <a:t>company </a:t>
            </a:r>
            <a:r>
              <a:rPr sz="950" spc="-25" dirty="0">
                <a:latin typeface="Arial"/>
                <a:cs typeface="Arial"/>
              </a:rPr>
              <a:t>uses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5" dirty="0">
                <a:latin typeface="Arial"/>
                <a:cs typeface="Arial"/>
              </a:rPr>
              <a:t>central </a:t>
            </a:r>
            <a:r>
              <a:rPr sz="950" spc="-25" dirty="0">
                <a:latin typeface="Arial"/>
                <a:cs typeface="Arial"/>
              </a:rPr>
              <a:t>server,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,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10" dirty="0">
                <a:latin typeface="Arial"/>
                <a:cs typeface="Arial"/>
              </a:rPr>
              <a:t>host </a:t>
            </a:r>
            <a:r>
              <a:rPr sz="950" spc="-5" dirty="0">
                <a:latin typeface="Arial"/>
                <a:cs typeface="Arial"/>
              </a:rPr>
              <a:t>some </a:t>
            </a:r>
            <a:r>
              <a:rPr sz="950" spc="-15" dirty="0">
                <a:latin typeface="Arial"/>
                <a:cs typeface="Arial"/>
              </a:rPr>
              <a:t>shared </a:t>
            </a:r>
            <a:r>
              <a:rPr sz="950" spc="5" dirty="0">
                <a:latin typeface="Arial"/>
                <a:cs typeface="Arial"/>
              </a:rPr>
              <a:t>directories on </a:t>
            </a:r>
            <a:r>
              <a:rPr sz="950" b="1" dirty="0">
                <a:latin typeface="Liberation Mono"/>
                <a:cs typeface="Liberation Mono"/>
              </a:rPr>
              <a:t>/  </a:t>
            </a:r>
            <a:r>
              <a:rPr sz="950" b="1" spc="-5" dirty="0">
                <a:latin typeface="Liberation Mono"/>
                <a:cs typeface="Liberation Mono"/>
              </a:rPr>
              <a:t>remote/shares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their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groups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their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  </a:t>
            </a:r>
            <a:r>
              <a:rPr sz="950" spc="5" dirty="0">
                <a:latin typeface="Arial"/>
                <a:cs typeface="Arial"/>
              </a:rPr>
              <a:t>directories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use,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under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Arial"/>
                <a:cs typeface="Arial"/>
              </a:rPr>
              <a:t>Important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information: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Arial"/>
              <a:cs typeface="Arial"/>
            </a:endParaRPr>
          </a:p>
          <a:p>
            <a:pPr marL="133350" marR="636905" indent="-120650">
              <a:lnSpc>
                <a:spcPct val="105200"/>
              </a:lnSpc>
              <a:buFont typeface="Arial"/>
              <a:buChar char="•"/>
              <a:tabLst>
                <a:tab pos="133350" algn="l"/>
              </a:tabLst>
            </a:pP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sharing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directory,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which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turn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contains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management</a:t>
            </a:r>
            <a:r>
              <a:rPr sz="950" spc="-10" dirty="0">
                <a:latin typeface="Arial"/>
                <a:cs typeface="Arial"/>
              </a:rPr>
              <a:t>,  </a:t>
            </a:r>
            <a:r>
              <a:rPr sz="950" b="1" spc="-5" dirty="0">
                <a:latin typeface="Liberation Mono"/>
                <a:cs typeface="Liberation Mono"/>
              </a:rPr>
              <a:t>production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operation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subdirectories.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3350" marR="5080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managers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consists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manager1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manager2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write 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/shares/management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3350" marR="153035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production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consists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dbuser1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sysadmin1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  </a:t>
            </a:r>
            <a:r>
              <a:rPr sz="950" spc="10" dirty="0">
                <a:latin typeface="Arial"/>
                <a:cs typeface="Arial"/>
              </a:rPr>
              <a:t>write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/shares/production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2715" marR="19685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operators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consists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consultant1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 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write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/shares/operation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main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3" name="object 13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26165" y="9190903"/>
            <a:ext cx="1949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279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5243195" cy="235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33350" marR="584200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/shares/management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/remote/  management</a:t>
            </a:r>
            <a:r>
              <a:rPr sz="950" b="1" spc="-405" dirty="0">
                <a:latin typeface="Liberation Mono"/>
                <a:cs typeface="Liberation Mono"/>
              </a:rPr>
              <a:t>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00">
              <a:latin typeface="Arial"/>
              <a:cs typeface="Arial"/>
            </a:endParaRPr>
          </a:p>
          <a:p>
            <a:pPr marL="133350" marR="584200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/shares/production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/remote/  production</a:t>
            </a:r>
            <a:r>
              <a:rPr sz="950" b="1" spc="-405" dirty="0">
                <a:latin typeface="Liberation Mono"/>
                <a:cs typeface="Liberation Mono"/>
              </a:rPr>
              <a:t>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/shares/operation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/remote/operation</a:t>
            </a:r>
            <a:endParaRPr sz="950">
              <a:latin typeface="Liberation Mono"/>
              <a:cs typeface="Liberation Mono"/>
            </a:endParaRPr>
          </a:p>
          <a:p>
            <a:pPr marL="13335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5"/>
              </a:spcBef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All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passwords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redhat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292100" indent="-279400">
              <a:lnSpc>
                <a:spcPct val="100000"/>
              </a:lnSpc>
              <a:buFont typeface="Arial"/>
              <a:buAutoNum type="arabicPeriod"/>
              <a:tabLst>
                <a:tab pos="291465" algn="l"/>
                <a:tab pos="292100" algn="l"/>
              </a:tabLst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install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required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packages.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900">
              <a:latin typeface="Arial"/>
              <a:cs typeface="Arial"/>
            </a:endParaRPr>
          </a:p>
          <a:p>
            <a:pPr marL="660400" lvl="1" indent="-368935">
              <a:lnSpc>
                <a:spcPct val="100000"/>
              </a:lnSpc>
              <a:buAutoNum type="arabicPeriod"/>
              <a:tabLst>
                <a:tab pos="659765" algn="l"/>
                <a:tab pos="661035" algn="l"/>
              </a:tabLst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516" y="2517786"/>
            <a:ext cx="45847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ssh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student@servera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</a:t>
            </a:r>
            <a:r>
              <a:rPr sz="800" spc="-10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~]$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16" y="3263342"/>
            <a:ext cx="4521200" cy="330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1.2.	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sudo</a:t>
            </a:r>
            <a:r>
              <a:rPr sz="950" b="1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-i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root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password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60"/>
              </a:spcBef>
            </a:pP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409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 </a:t>
            </a:r>
            <a:r>
              <a:rPr sz="950" spc="-25" dirty="0">
                <a:latin typeface="Arial"/>
                <a:cs typeface="Arial"/>
              </a:rPr>
              <a:t>is </a:t>
            </a:r>
            <a:r>
              <a:rPr sz="950" spc="-15" dirty="0">
                <a:latin typeface="Liberation Mono"/>
                <a:cs typeface="Liberation Mono"/>
              </a:rPr>
              <a:t>student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516" y="3690354"/>
            <a:ext cx="4584700" cy="6438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sudo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-i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[sudo] password for student: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[root@servera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~]#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816" y="4447695"/>
            <a:ext cx="178244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1.3.	</a:t>
            </a:r>
            <a:r>
              <a:rPr sz="950" spc="-5" dirty="0">
                <a:latin typeface="Arial"/>
                <a:cs typeface="Arial"/>
              </a:rPr>
              <a:t>Install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90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autofs </a:t>
            </a:r>
            <a:r>
              <a:rPr sz="950" spc="-15" dirty="0">
                <a:latin typeface="Arial"/>
                <a:cs typeface="Arial"/>
              </a:rPr>
              <a:t>package.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516" y="4714685"/>
            <a:ext cx="4584700" cy="7962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yum install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autofs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Is this ok [y/N]: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16" y="5566005"/>
            <a:ext cx="510984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5300"/>
              </a:lnSpc>
              <a:spcBef>
                <a:spcPts val="100"/>
              </a:spcBef>
              <a:buFont typeface="Arial"/>
              <a:buAutoNum type="arabicPeriod" startAt="2"/>
              <a:tabLst>
                <a:tab pos="291465" algn="l"/>
                <a:tab pos="292100" algn="l"/>
              </a:tabLst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/etc/nfs.conf</a:t>
            </a:r>
            <a:r>
              <a:rPr sz="950" spc="-10" dirty="0">
                <a:latin typeface="Arial"/>
                <a:cs typeface="Arial"/>
              </a:rPr>
              <a:t>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Enable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work  </a:t>
            </a:r>
            <a:r>
              <a:rPr sz="950" dirty="0">
                <a:latin typeface="Arial"/>
                <a:cs typeface="Arial"/>
              </a:rPr>
              <a:t>only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version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4.X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ensure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TCP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mode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enabled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UDP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mode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disabled.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2"/>
            </a:pPr>
            <a:endParaRPr sz="900">
              <a:latin typeface="Arial"/>
              <a:cs typeface="Arial"/>
            </a:endParaRPr>
          </a:p>
          <a:p>
            <a:pPr marL="660400" lvl="1" indent="-3689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59765" algn="l"/>
                <a:tab pos="660400" algn="l"/>
              </a:tabLst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tool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disable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keys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Liberation Mono"/>
                <a:cs typeface="Liberation Mono"/>
              </a:rPr>
              <a:t>udp</a:t>
            </a:r>
            <a:r>
              <a:rPr sz="950" spc="-2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vers2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vers3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516" y="6272415"/>
            <a:ext cx="4584700" cy="6477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1767839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udp </a:t>
            </a:r>
            <a:r>
              <a:rPr sz="800" b="1" dirty="0">
                <a:latin typeface="Liberation Mono"/>
                <a:cs typeface="Liberation Mono"/>
              </a:rPr>
              <a:t>n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vers2 </a:t>
            </a:r>
            <a:r>
              <a:rPr sz="800" b="1" dirty="0">
                <a:latin typeface="Liberation Mono"/>
                <a:cs typeface="Liberation Mono"/>
              </a:rPr>
              <a:t>n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vers3</a:t>
            </a:r>
            <a:r>
              <a:rPr sz="800" b="1" spc="-70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n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816" y="7033922"/>
            <a:ext cx="495998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2.2.	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tool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keys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Liberation Mono"/>
                <a:cs typeface="Liberation Mono"/>
              </a:rPr>
              <a:t>tcp</a:t>
            </a:r>
            <a:r>
              <a:rPr sz="950" spc="-20" dirty="0">
                <a:latin typeface="Arial"/>
                <a:cs typeface="Arial"/>
              </a:rPr>
              <a:t>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vers4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vers4.0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vers4.1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vers4.2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5516" y="7300910"/>
            <a:ext cx="4584700" cy="96075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164592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tcp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vers4.0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vers4.1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vers4.2</a:t>
            </a:r>
            <a:r>
              <a:rPr sz="800" b="1" spc="-70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416" y="8317128"/>
            <a:ext cx="5207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53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950" b="1" dirty="0">
                <a:latin typeface="Arial"/>
                <a:cs typeface="Arial"/>
              </a:rPr>
              <a:t>3.	</a:t>
            </a: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  </a:t>
            </a:r>
            <a:r>
              <a:rPr sz="950" spc="10" dirty="0">
                <a:latin typeface="Arial"/>
                <a:cs typeface="Arial"/>
              </a:rPr>
              <a:t>indirect </a:t>
            </a:r>
            <a:r>
              <a:rPr sz="950" dirty="0">
                <a:latin typeface="Arial"/>
                <a:cs typeface="Arial"/>
              </a:rPr>
              <a:t>map </a:t>
            </a:r>
            <a:r>
              <a:rPr sz="950" spc="-10" dirty="0">
                <a:latin typeface="Arial"/>
                <a:cs typeface="Arial"/>
              </a:rPr>
              <a:t>using </a:t>
            </a:r>
            <a:r>
              <a:rPr sz="950" spc="5" dirty="0">
                <a:latin typeface="Arial"/>
                <a:cs typeface="Arial"/>
              </a:rPr>
              <a:t>files </a:t>
            </a:r>
            <a:r>
              <a:rPr sz="950" spc="-5" dirty="0">
                <a:latin typeface="Arial"/>
                <a:cs typeface="Arial"/>
              </a:rPr>
              <a:t>named </a:t>
            </a:r>
            <a:r>
              <a:rPr sz="950" b="1" spc="-5" dirty="0">
                <a:latin typeface="Liberation Mono"/>
                <a:cs typeface="Liberation Mono"/>
              </a:rPr>
              <a:t>/etc/auto.master.d/shares.autofs </a:t>
            </a:r>
            <a:r>
              <a:rPr sz="950" spc="30" dirty="0">
                <a:latin typeface="Arial"/>
                <a:cs typeface="Arial"/>
              </a:rPr>
              <a:t>for the </a:t>
            </a:r>
            <a:r>
              <a:rPr sz="950" dirty="0">
                <a:latin typeface="Arial"/>
                <a:cs typeface="Arial"/>
              </a:rPr>
              <a:t>master  map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/etc/auto.shares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mapping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file.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/remote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14" name="object 14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5916" y="9190903"/>
            <a:ext cx="2025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45" dirty="0">
                <a:solidFill>
                  <a:srgbClr val="FFFFFF"/>
                </a:solidFill>
                <a:latin typeface="Arial"/>
                <a:cs typeface="Arial"/>
              </a:rPr>
              <a:t>280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516636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292100" marR="5080">
              <a:lnSpc>
                <a:spcPct val="105300"/>
              </a:lnSpc>
            </a:pPr>
            <a:r>
              <a:rPr sz="950" spc="-10" dirty="0">
                <a:latin typeface="Arial"/>
                <a:cs typeface="Arial"/>
              </a:rPr>
              <a:t>main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Reboot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determine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starts  </a:t>
            </a:r>
            <a:r>
              <a:rPr sz="950" spc="-5" dirty="0">
                <a:latin typeface="Arial"/>
                <a:cs typeface="Arial"/>
              </a:rPr>
              <a:t>automatically.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tabLst>
                <a:tab pos="659765" algn="l"/>
              </a:tabLst>
            </a:pPr>
            <a:r>
              <a:rPr sz="950" spc="-100" dirty="0">
                <a:latin typeface="Arial"/>
                <a:cs typeface="Arial"/>
              </a:rPr>
              <a:t>3.1.	</a:t>
            </a: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before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proceeding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automounter.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4116" y="1068285"/>
            <a:ext cx="4584700" cy="12573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mount -t nfs serverb.lab.example.com:/shares</a:t>
            </a:r>
            <a:r>
              <a:rPr sz="800" b="1" spc="-3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  <a:tabLst>
                <a:tab pos="1955164" algn="l"/>
              </a:tabLst>
            </a:pPr>
            <a:r>
              <a:rPr sz="800" spc="-5" dirty="0">
                <a:latin typeface="Liberation Mono"/>
                <a:cs typeface="Liberation Mono"/>
              </a:rPr>
              <a:t>drwxrwx---.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</a:t>
            </a:r>
            <a:r>
              <a:rPr sz="80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managers	25 Apr </a:t>
            </a:r>
            <a:r>
              <a:rPr sz="800" dirty="0">
                <a:latin typeface="Liberation Mono"/>
                <a:cs typeface="Liberation Mono"/>
              </a:rPr>
              <a:t>4 </a:t>
            </a:r>
            <a:r>
              <a:rPr sz="800" spc="-5" dirty="0">
                <a:latin typeface="Liberation Mono"/>
                <a:cs typeface="Liberation Mono"/>
              </a:rPr>
              <a:t>01:13</a:t>
            </a:r>
            <a:r>
              <a:rPr sz="800" spc="-2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management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drwxrwx---.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operators 25 Apr </a:t>
            </a:r>
            <a:r>
              <a:rPr sz="800" dirty="0">
                <a:latin typeface="Liberation Mono"/>
                <a:cs typeface="Liberation Mono"/>
              </a:rPr>
              <a:t>4 </a:t>
            </a:r>
            <a:r>
              <a:rPr sz="800" spc="-5" dirty="0">
                <a:latin typeface="Liberation Mono"/>
                <a:cs typeface="Liberation Mono"/>
              </a:rPr>
              <a:t>01:13</a:t>
            </a:r>
            <a:r>
              <a:rPr sz="800" spc="-3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operation</a:t>
            </a:r>
            <a:endParaRPr sz="800">
              <a:latin typeface="Liberation Mono"/>
              <a:cs typeface="Liberation Mono"/>
            </a:endParaRPr>
          </a:p>
          <a:p>
            <a:pPr marL="126364" marR="1036319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drwxrwx---. </a:t>
            </a:r>
            <a:r>
              <a:rPr sz="800" dirty="0">
                <a:latin typeface="Liberation Mono"/>
                <a:cs typeface="Liberation Mono"/>
              </a:rPr>
              <a:t>2 </a:t>
            </a:r>
            <a:r>
              <a:rPr sz="800" spc="-5" dirty="0">
                <a:latin typeface="Liberation Mono"/>
                <a:cs typeface="Liberation Mono"/>
              </a:rPr>
              <a:t>root production 25 Apr </a:t>
            </a:r>
            <a:r>
              <a:rPr sz="800" dirty="0">
                <a:latin typeface="Liberation Mono"/>
                <a:cs typeface="Liberation Mono"/>
              </a:rPr>
              <a:t>4 </a:t>
            </a:r>
            <a:r>
              <a:rPr sz="800" spc="-5" dirty="0">
                <a:latin typeface="Liberation Mono"/>
                <a:cs typeface="Liberation Mono"/>
              </a:rPr>
              <a:t>01:13 production  [root@servera ~]# </a:t>
            </a:r>
            <a:r>
              <a:rPr sz="800" b="1" spc="-5" dirty="0">
                <a:latin typeface="Liberation Mono"/>
                <a:cs typeface="Liberation Mono"/>
              </a:rPr>
              <a:t>umount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/mnt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416" y="2431769"/>
            <a:ext cx="4810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0" dirty="0">
                <a:latin typeface="Arial"/>
                <a:cs typeface="Arial"/>
              </a:rPr>
              <a:t>3.2.	</a:t>
            </a:r>
            <a:r>
              <a:rPr sz="950" dirty="0">
                <a:latin typeface="Arial"/>
                <a:cs typeface="Arial"/>
              </a:rPr>
              <a:t>Create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dirty="0">
                <a:latin typeface="Arial"/>
                <a:cs typeface="Arial"/>
              </a:rPr>
              <a:t>master map </a:t>
            </a:r>
            <a:r>
              <a:rPr sz="950" spc="20" dirty="0">
                <a:latin typeface="Arial"/>
                <a:cs typeface="Arial"/>
              </a:rPr>
              <a:t>file </a:t>
            </a:r>
            <a:r>
              <a:rPr sz="950" spc="-5" dirty="0">
                <a:latin typeface="Arial"/>
                <a:cs typeface="Arial"/>
              </a:rPr>
              <a:t>named </a:t>
            </a:r>
            <a:r>
              <a:rPr sz="950" b="1" spc="-10" dirty="0">
                <a:latin typeface="Liberation Mono"/>
                <a:cs typeface="Liberation Mono"/>
              </a:rPr>
              <a:t>/etc/auto.master.d/shares.autofs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10" dirty="0">
                <a:latin typeface="Arial"/>
                <a:cs typeface="Arial"/>
              </a:rPr>
              <a:t>insert 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following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content,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changes.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116" y="2858781"/>
            <a:ext cx="45847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vim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/etc/auto.master.d/shares.autofs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/remote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/etc/auto.shares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416" y="3451937"/>
            <a:ext cx="4940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0" dirty="0">
                <a:latin typeface="Arial"/>
                <a:cs typeface="Arial"/>
              </a:rPr>
              <a:t>3.3.	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named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10" dirty="0">
                <a:latin typeface="Liberation Mono"/>
                <a:cs typeface="Liberation Mono"/>
              </a:rPr>
              <a:t>/etc/auto.shares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insert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following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content, 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30" dirty="0">
                <a:latin typeface="Arial"/>
                <a:cs typeface="Arial"/>
              </a:rPr>
              <a:t>save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changes.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4116" y="3878951"/>
            <a:ext cx="45847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vim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/etc/auto.shares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dirty="0">
                <a:latin typeface="Liberation Mono"/>
                <a:cs typeface="Liberation Mono"/>
              </a:rPr>
              <a:t>* </a:t>
            </a:r>
            <a:r>
              <a:rPr sz="800" spc="-5" dirty="0">
                <a:latin typeface="Liberation Mono"/>
                <a:cs typeface="Liberation Mono"/>
              </a:rPr>
              <a:t>-rw,sync,fstype=nfs4</a:t>
            </a:r>
            <a:r>
              <a:rPr sz="800" spc="-2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serverb.lab.example.com:/shares/&amp;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416" y="4479723"/>
            <a:ext cx="308800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5" dirty="0">
                <a:latin typeface="Arial"/>
                <a:cs typeface="Arial"/>
              </a:rPr>
              <a:t>3.4.	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4116" y="4746712"/>
            <a:ext cx="45847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systemctl enable --now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autofs</a:t>
            </a:r>
            <a:endParaRPr sz="800">
              <a:latin typeface="Liberation Mono"/>
              <a:cs typeface="Liberation Mono"/>
            </a:endParaRPr>
          </a:p>
          <a:p>
            <a:pPr marL="126364" marR="792480">
              <a:lnSpc>
                <a:spcPct val="125000"/>
              </a:lnSpc>
              <a:spcBef>
                <a:spcPts val="15"/>
              </a:spcBef>
            </a:pPr>
            <a:r>
              <a:rPr sz="800" spc="-5" dirty="0">
                <a:latin typeface="Liberation Mono"/>
                <a:cs typeface="Liberation Mono"/>
              </a:rPr>
              <a:t>Created symlink /etc/systemd/system/multi-user.target.wants/  autofs.service </a:t>
            </a:r>
            <a:r>
              <a:rPr sz="800" dirty="0">
                <a:latin typeface="Liberation Mono"/>
                <a:cs typeface="Liberation Mono"/>
              </a:rPr>
              <a:t>→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/usr/lib/systemd/system/autofs.service.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0416" y="5499888"/>
            <a:ext cx="2009139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3.5.	</a:t>
            </a:r>
            <a:r>
              <a:rPr sz="950" spc="5" dirty="0">
                <a:latin typeface="Arial"/>
                <a:cs typeface="Arial"/>
              </a:rPr>
              <a:t>Reboot the</a:t>
            </a:r>
            <a:r>
              <a:rPr sz="950" spc="5" dirty="0">
                <a:latin typeface="Liberation Mono"/>
                <a:cs typeface="Liberation Mono"/>
              </a:rPr>
              <a:t>servera</a:t>
            </a:r>
            <a:r>
              <a:rPr sz="950" spc="-45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machine.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4116" y="5766878"/>
            <a:ext cx="45847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systemctl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reboot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016" y="6164453"/>
            <a:ext cx="518795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4"/>
              <a:tabLst>
                <a:tab pos="291465" algn="l"/>
                <a:tab pos="292100" algn="l"/>
              </a:tabLst>
            </a:pP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various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users.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When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done,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off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4"/>
            </a:pPr>
            <a:endParaRPr sz="900">
              <a:latin typeface="Arial"/>
              <a:cs typeface="Arial"/>
            </a:endParaRPr>
          </a:p>
          <a:p>
            <a:pPr marL="660400" lvl="1" indent="-368935">
              <a:lnSpc>
                <a:spcPct val="100000"/>
              </a:lnSpc>
              <a:buAutoNum type="arabicPeriod"/>
              <a:tabLst>
                <a:tab pos="659765" algn="l"/>
                <a:tab pos="660400" algn="l"/>
              </a:tabLst>
            </a:pPr>
            <a:r>
              <a:rPr sz="950" spc="25" dirty="0">
                <a:latin typeface="Arial"/>
                <a:cs typeface="Arial"/>
              </a:rPr>
              <a:t>After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machine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has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finished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booting,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endParaRPr sz="950">
              <a:latin typeface="Liberation Mono"/>
              <a:cs typeface="Liberation Mono"/>
            </a:endParaRPr>
          </a:p>
          <a:p>
            <a:pPr marL="659765">
              <a:lnSpc>
                <a:spcPct val="100000"/>
              </a:lnSpc>
              <a:spcBef>
                <a:spcPts val="60"/>
              </a:spcBef>
            </a:pP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4116" y="6863249"/>
            <a:ext cx="45847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ssh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student@servera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</a:t>
            </a:r>
            <a:r>
              <a:rPr sz="800" spc="-10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~]$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0416" y="7616425"/>
            <a:ext cx="494728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0" dirty="0">
                <a:latin typeface="Arial"/>
                <a:cs typeface="Arial"/>
              </a:rPr>
              <a:t>4.2.	Use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su </a:t>
            </a:r>
            <a:r>
              <a:rPr sz="950" b="1" dirty="0">
                <a:latin typeface="Liberation Mono"/>
                <a:cs typeface="Liberation Mono"/>
              </a:rPr>
              <a:t>-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manager1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manager1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test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4116" y="7883407"/>
            <a:ext cx="4584700" cy="8763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 </a:t>
            </a:r>
            <a:r>
              <a:rPr sz="800" b="1" dirty="0">
                <a:latin typeface="Liberation Mono"/>
                <a:cs typeface="Liberation Mono"/>
              </a:rPr>
              <a:t>-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manager1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Password: </a:t>
            </a:r>
            <a:r>
              <a:rPr sz="800" b="1" spc="-5" dirty="0">
                <a:latin typeface="Liberation Mono"/>
                <a:cs typeface="Liberation Mono"/>
              </a:rPr>
              <a:t>redhat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0"/>
              </a:spcBef>
            </a:pPr>
            <a:r>
              <a:rPr sz="800" spc="-5" dirty="0">
                <a:latin typeface="Liberation Mono"/>
                <a:cs typeface="Liberation Mono"/>
              </a:rPr>
              <a:t>[manager1@servera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/remote/management/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managers 46 Apr </a:t>
            </a:r>
            <a:r>
              <a:rPr sz="800" dirty="0">
                <a:latin typeface="Liberation Mono"/>
                <a:cs typeface="Liberation Mono"/>
              </a:rPr>
              <a:t>4 </a:t>
            </a:r>
            <a:r>
              <a:rPr sz="800" spc="-5" dirty="0">
                <a:latin typeface="Liberation Mono"/>
                <a:cs typeface="Liberation Mono"/>
              </a:rPr>
              <a:t>01:13</a:t>
            </a:r>
            <a:r>
              <a:rPr sz="800" spc="-3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Welcome.txt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9" name="object 19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49978" y="9190903"/>
            <a:ext cx="1708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-40" dirty="0">
                <a:solidFill>
                  <a:srgbClr val="FFFFFF"/>
                </a:solidFill>
                <a:latin typeface="Arial"/>
                <a:cs typeface="Arial"/>
              </a:rPr>
              <a:t>281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516" y="382485"/>
            <a:ext cx="4584700" cy="17780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944"/>
              </a:lnSpc>
            </a:pPr>
            <a:r>
              <a:rPr sz="800" spc="-5" dirty="0">
                <a:latin typeface="Liberation Mono"/>
                <a:cs typeface="Liberation Mono"/>
              </a:rPr>
              <a:t>[manager1@servera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/remote/management/Welcome.txt</a:t>
            </a:r>
            <a:endParaRPr sz="800">
              <a:latin typeface="Liberation Mono"/>
              <a:cs typeface="Liberation Mono"/>
            </a:endParaRPr>
          </a:p>
          <a:p>
            <a:pPr marL="126364" marR="670560">
              <a:lnSpc>
                <a:spcPct val="126699"/>
              </a:lnSpc>
            </a:pPr>
            <a:r>
              <a:rPr sz="800" spc="-5" dirty="0">
                <a:latin typeface="Liberation Mono"/>
                <a:cs typeface="Liberation Mono"/>
              </a:rPr>
              <a:t>###Welcome to Management Folder on SERVERB###  [manager1@servera ~]$ </a:t>
            </a:r>
            <a:r>
              <a:rPr sz="800" b="1" spc="-5" dirty="0">
                <a:latin typeface="Liberation Mono"/>
                <a:cs typeface="Liberation Mono"/>
              </a:rPr>
              <a:t>echo TEST1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7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/remote/management/Test.txt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0"/>
              </a:spcBef>
            </a:pPr>
            <a:r>
              <a:rPr sz="800" spc="-5" dirty="0">
                <a:latin typeface="Liberation Mono"/>
                <a:cs typeface="Liberation Mono"/>
              </a:rPr>
              <a:t>[manager1@servera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/remote/management/Test.txt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TEST1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60"/>
              </a:spcBef>
            </a:pPr>
            <a:r>
              <a:rPr sz="800" spc="-5" dirty="0">
                <a:latin typeface="Liberation Mono"/>
                <a:cs typeface="Liberation Mono"/>
              </a:rPr>
              <a:t>[manager1@servera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/remote/operation/</a:t>
            </a:r>
            <a:endParaRPr sz="800">
              <a:latin typeface="Liberation Mono"/>
              <a:cs typeface="Liberation Mono"/>
            </a:endParaRPr>
          </a:p>
          <a:p>
            <a:pPr marL="126364" marR="487680">
              <a:lnSpc>
                <a:spcPts val="1220"/>
              </a:lnSpc>
              <a:spcBef>
                <a:spcPts val="80"/>
              </a:spcBef>
            </a:pPr>
            <a:r>
              <a:rPr sz="800" spc="-5" dirty="0">
                <a:latin typeface="Liberation Mono"/>
                <a:cs typeface="Liberation Mono"/>
              </a:rPr>
              <a:t>ls: cannot open directory '/remote/operation/': Permission denied  [manager1@servera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/remote/production/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170"/>
              </a:spcBef>
            </a:pPr>
            <a:r>
              <a:rPr sz="800" spc="-5" dirty="0">
                <a:latin typeface="Liberation Mono"/>
                <a:cs typeface="Liberation Mono"/>
              </a:rPr>
              <a:t>ls: cannot open directory '/remote/production/': Permission</a:t>
            </a:r>
            <a:r>
              <a:rPr sz="800" spc="-4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denied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[manager1@servera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16" y="2274085"/>
            <a:ext cx="277622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20" dirty="0">
                <a:latin typeface="Arial"/>
                <a:cs typeface="Arial"/>
              </a:rPr>
              <a:t>4.3.	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dbuser1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test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516" y="2541079"/>
            <a:ext cx="4584700" cy="26543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 </a:t>
            </a:r>
            <a:r>
              <a:rPr sz="800" b="1" dirty="0">
                <a:latin typeface="Liberation Mono"/>
                <a:cs typeface="Liberation Mono"/>
              </a:rPr>
              <a:t>-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dbuser1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Password: </a:t>
            </a:r>
            <a:r>
              <a:rPr sz="800" b="1" spc="-5" dirty="0">
                <a:latin typeface="Liberation Mono"/>
                <a:cs typeface="Liberation Mono"/>
              </a:rPr>
              <a:t>redhat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0"/>
              </a:spcBef>
            </a:pPr>
            <a:r>
              <a:rPr sz="800" spc="-5" dirty="0">
                <a:latin typeface="Liberation Mono"/>
                <a:cs typeface="Liberation Mono"/>
              </a:rPr>
              <a:t>[dbuser1@servera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/remote/production/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 marR="731520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production 46 Apr </a:t>
            </a:r>
            <a:r>
              <a:rPr sz="800" dirty="0">
                <a:latin typeface="Liberation Mono"/>
                <a:cs typeface="Liberation Mono"/>
              </a:rPr>
              <a:t>4 </a:t>
            </a:r>
            <a:r>
              <a:rPr sz="800" spc="-5" dirty="0">
                <a:latin typeface="Liberation Mono"/>
                <a:cs typeface="Liberation Mono"/>
              </a:rPr>
              <a:t>01:13 Welcome.txt  [dbuser1@servera ~]$ </a:t>
            </a:r>
            <a:r>
              <a:rPr sz="800" b="1" spc="-5" dirty="0">
                <a:latin typeface="Liberation Mono"/>
                <a:cs typeface="Liberation Mono"/>
              </a:rPr>
              <a:t>cat /remote/production/Welcome.txt  </a:t>
            </a:r>
            <a:r>
              <a:rPr sz="800" spc="-5" dirty="0">
                <a:latin typeface="Liberation Mono"/>
                <a:cs typeface="Liberation Mono"/>
              </a:rPr>
              <a:t>###Welcome to Production Folder on SERVERB###  [dbuser1@servera ~]$ </a:t>
            </a:r>
            <a:r>
              <a:rPr sz="800" b="1" spc="-5" dirty="0">
                <a:latin typeface="Liberation Mono"/>
                <a:cs typeface="Liberation Mono"/>
              </a:rPr>
              <a:t>echo TEST2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7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/remote/production/Test.txt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180"/>
              </a:spcBef>
            </a:pPr>
            <a:r>
              <a:rPr sz="800" spc="-5" dirty="0">
                <a:latin typeface="Liberation Mono"/>
                <a:cs typeface="Liberation Mono"/>
              </a:rPr>
              <a:t>[dbuser1@servera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/remote/production/Test.txt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TEST2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[dbuser1@servera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/remote/operation/</a:t>
            </a:r>
            <a:endParaRPr sz="800">
              <a:latin typeface="Liberation Mono"/>
              <a:cs typeface="Liberation Mono"/>
            </a:endParaRPr>
          </a:p>
          <a:p>
            <a:pPr marL="126364" marR="487680">
              <a:lnSpc>
                <a:spcPct val="126699"/>
              </a:lnSpc>
            </a:pPr>
            <a:r>
              <a:rPr sz="800" spc="-5" dirty="0">
                <a:latin typeface="Liberation Mono"/>
                <a:cs typeface="Liberation Mono"/>
              </a:rPr>
              <a:t>ls: cannot open directory '/remote/operation/': Permission denied  [dbuser1@servera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/remote/management/</a:t>
            </a:r>
            <a:endParaRPr sz="800">
              <a:latin typeface="Liberation Mono"/>
              <a:cs typeface="Liberation Mono"/>
            </a:endParaRPr>
          </a:p>
          <a:p>
            <a:pPr marL="126364" marR="426720">
              <a:lnSpc>
                <a:spcPct val="126699"/>
              </a:lnSpc>
            </a:pPr>
            <a:r>
              <a:rPr sz="800" spc="-5" dirty="0">
                <a:latin typeface="Liberation Mono"/>
                <a:cs typeface="Liberation Mono"/>
              </a:rPr>
              <a:t>ls: cannot open directory '/remote/management/': Permission denied  [dbuser1@servera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816" y="5308780"/>
            <a:ext cx="30657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15" dirty="0">
                <a:latin typeface="Arial"/>
                <a:cs typeface="Arial"/>
              </a:rPr>
              <a:t>4.4.	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contractor1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test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access.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516" y="5575769"/>
            <a:ext cx="4584700" cy="195961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 </a:t>
            </a:r>
            <a:r>
              <a:rPr sz="800" b="1" dirty="0">
                <a:latin typeface="Liberation Mono"/>
                <a:cs typeface="Liberation Mono"/>
              </a:rPr>
              <a:t>-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contractor1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Password: </a:t>
            </a:r>
            <a:r>
              <a:rPr sz="800" b="1" spc="-5" dirty="0">
                <a:latin typeface="Liberation Mono"/>
                <a:cs typeface="Liberation Mono"/>
              </a:rPr>
              <a:t>redhat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0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/remote/operation/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total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4</a:t>
            </a:r>
            <a:endParaRPr sz="800">
              <a:latin typeface="Liberation Mono"/>
              <a:cs typeface="Liberation Mono"/>
            </a:endParaRPr>
          </a:p>
          <a:p>
            <a:pPr marL="126364" marR="548640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-rw-r--r--. </a:t>
            </a:r>
            <a:r>
              <a:rPr sz="800" dirty="0">
                <a:latin typeface="Liberation Mono"/>
                <a:cs typeface="Liberation Mono"/>
              </a:rPr>
              <a:t>1 </a:t>
            </a:r>
            <a:r>
              <a:rPr sz="800" spc="-5" dirty="0">
                <a:latin typeface="Liberation Mono"/>
                <a:cs typeface="Liberation Mono"/>
              </a:rPr>
              <a:t>root operators 45 Apr </a:t>
            </a:r>
            <a:r>
              <a:rPr sz="800" dirty="0">
                <a:latin typeface="Liberation Mono"/>
                <a:cs typeface="Liberation Mono"/>
              </a:rPr>
              <a:t>4 </a:t>
            </a:r>
            <a:r>
              <a:rPr sz="800" spc="-5" dirty="0">
                <a:latin typeface="Liberation Mono"/>
                <a:cs typeface="Liberation Mono"/>
              </a:rPr>
              <a:t>01:13 Welcome.txt  [contractor1@servera ~]$ </a:t>
            </a:r>
            <a:r>
              <a:rPr sz="800" b="1" spc="-5" dirty="0">
                <a:latin typeface="Liberation Mono"/>
                <a:cs typeface="Liberation Mono"/>
              </a:rPr>
              <a:t>cat /remote/operation/Welcome.txt  </a:t>
            </a:r>
            <a:r>
              <a:rPr sz="800" spc="-5" dirty="0">
                <a:latin typeface="Liberation Mono"/>
                <a:cs typeface="Liberation Mono"/>
              </a:rPr>
              <a:t>###Welcome to Operation Folder on SERVERB###  [contractor1@servera ~]$ </a:t>
            </a:r>
            <a:r>
              <a:rPr sz="800" b="1" spc="-5" dirty="0">
                <a:latin typeface="Liberation Mono"/>
                <a:cs typeface="Liberation Mono"/>
              </a:rPr>
              <a:t>echo TEST3 </a:t>
            </a:r>
            <a:r>
              <a:rPr sz="800" b="1" dirty="0">
                <a:latin typeface="Liberation Mono"/>
                <a:cs typeface="Liberation Mono"/>
              </a:rPr>
              <a:t>&gt;</a:t>
            </a:r>
            <a:r>
              <a:rPr sz="800" b="1" spc="-7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/remote/operation/Test.txt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180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cat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/remote/operation/Test.txt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TEST3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/remote/management/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ls: cannot open directory '/remote/management/': Permission</a:t>
            </a:r>
            <a:r>
              <a:rPr sz="800" spc="-4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denied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9" name="object 9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916" y="9190903"/>
            <a:ext cx="19177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15" dirty="0">
                <a:solidFill>
                  <a:srgbClr val="FFFFFF"/>
                </a:solidFill>
                <a:latin typeface="Arial"/>
                <a:cs typeface="Arial"/>
              </a:rPr>
              <a:t>282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4116" y="382487"/>
            <a:ext cx="4584700" cy="6946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944"/>
              </a:lnSpc>
            </a:pPr>
            <a:r>
              <a:rPr sz="800" spc="-5" dirty="0">
                <a:latin typeface="Liberation Mono"/>
                <a:cs typeface="Liberation Mono"/>
              </a:rPr>
              <a:t>[contractor1@servera ~]$ </a:t>
            </a:r>
            <a:r>
              <a:rPr sz="800" b="1" spc="-5" dirty="0">
                <a:latin typeface="Liberation Mono"/>
                <a:cs typeface="Liberation Mono"/>
              </a:rPr>
              <a:t>ls -l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/remote/production/</a:t>
            </a:r>
            <a:endParaRPr sz="800">
              <a:latin typeface="Liberation Mono"/>
              <a:cs typeface="Liberation Mono"/>
            </a:endParaRPr>
          </a:p>
          <a:p>
            <a:pPr marL="126364" marR="426720">
              <a:lnSpc>
                <a:spcPct val="126699"/>
              </a:lnSpc>
            </a:pPr>
            <a:r>
              <a:rPr sz="800" spc="-5" dirty="0">
                <a:latin typeface="Liberation Mono"/>
                <a:cs typeface="Liberation Mono"/>
              </a:rPr>
              <a:t>ls: cannot open directory '/remote/production/': Permission denied  [contractor1@servera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4116" y="1457617"/>
            <a:ext cx="4584700" cy="2353310"/>
          </a:xfrm>
          <a:custGeom>
            <a:avLst/>
            <a:gdLst/>
            <a:ahLst/>
            <a:cxnLst/>
            <a:rect l="l" t="t" r="r" b="b"/>
            <a:pathLst>
              <a:path w="4584700" h="2353310">
                <a:moveTo>
                  <a:pt x="4584700" y="0"/>
                </a:moveTo>
                <a:lnTo>
                  <a:pt x="0" y="0"/>
                </a:lnTo>
                <a:lnTo>
                  <a:pt x="0" y="2353056"/>
                </a:lnTo>
                <a:lnTo>
                  <a:pt x="4584700" y="2353056"/>
                </a:lnTo>
                <a:lnTo>
                  <a:pt x="4584700" y="0"/>
                </a:lnTo>
                <a:close/>
              </a:path>
            </a:pathLst>
          </a:custGeom>
          <a:solidFill>
            <a:srgbClr val="E9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0416" y="1190623"/>
            <a:ext cx="5654040" cy="290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lvl="1" indent="-3683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80365" algn="l"/>
                <a:tab pos="381000" algn="l"/>
              </a:tabLst>
            </a:pPr>
            <a:r>
              <a:rPr sz="950" spc="-5" dirty="0">
                <a:latin typeface="Arial"/>
                <a:cs typeface="Arial"/>
              </a:rPr>
              <a:t>Explore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options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share.</a:t>
            </a:r>
            <a:endParaRPr sz="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AutoNum type="arabicPeriod" startAt="5"/>
            </a:pPr>
            <a:endParaRPr sz="14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mount </a:t>
            </a:r>
            <a:r>
              <a:rPr sz="800" b="1" dirty="0">
                <a:latin typeface="Liberation Mono"/>
                <a:cs typeface="Liberation Mono"/>
              </a:rPr>
              <a:t>| </a:t>
            </a:r>
            <a:r>
              <a:rPr sz="800" b="1" spc="-5" dirty="0">
                <a:latin typeface="Liberation Mono"/>
                <a:cs typeface="Liberation Mono"/>
              </a:rPr>
              <a:t>grep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nfs</a:t>
            </a:r>
            <a:endParaRPr sz="800">
              <a:latin typeface="Liberation Mono"/>
              <a:cs typeface="Liberation Mono"/>
            </a:endParaRPr>
          </a:p>
          <a:p>
            <a:pPr marL="520700">
              <a:lnSpc>
                <a:spcPct val="100000"/>
              </a:lnSpc>
              <a:spcBef>
                <a:spcPts val="259"/>
              </a:spcBef>
            </a:pPr>
            <a:r>
              <a:rPr sz="800" spc="-5" dirty="0">
                <a:latin typeface="Liberation Mono"/>
                <a:cs typeface="Liberation Mono"/>
              </a:rPr>
              <a:t>rpc_pipefs on /var/lib/nfs/rpc_pipefs type rpc_pipefs</a:t>
            </a:r>
            <a:r>
              <a:rPr sz="800" spc="-2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(rw,relatime)</a:t>
            </a:r>
            <a:endParaRPr sz="800">
              <a:latin typeface="Liberation Mono"/>
              <a:cs typeface="Liberation Mono"/>
            </a:endParaRPr>
          </a:p>
          <a:p>
            <a:pPr marL="520700">
              <a:lnSpc>
                <a:spcPct val="100000"/>
              </a:lnSpc>
              <a:spcBef>
                <a:spcPts val="254"/>
              </a:spcBef>
            </a:pPr>
            <a:r>
              <a:rPr sz="800" b="1" spc="-5" dirty="0">
                <a:latin typeface="Liberation Mono"/>
                <a:cs typeface="Liberation Mono"/>
              </a:rPr>
              <a:t>serverb.lab.example.com:/shares/management </a:t>
            </a:r>
            <a:r>
              <a:rPr sz="800" spc="-5" dirty="0">
                <a:latin typeface="Liberation Mono"/>
                <a:cs typeface="Liberation Mono"/>
              </a:rPr>
              <a:t>on</a:t>
            </a:r>
            <a:r>
              <a:rPr sz="800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/remote/management</a:t>
            </a:r>
            <a:endParaRPr sz="800">
              <a:latin typeface="Liberation Mono"/>
              <a:cs typeface="Liberation Mono"/>
            </a:endParaRPr>
          </a:p>
          <a:p>
            <a:pPr marL="520700" marR="5080" indent="60960">
              <a:lnSpc>
                <a:spcPct val="127299"/>
              </a:lnSpc>
              <a:spcBef>
                <a:spcPts val="10"/>
              </a:spcBef>
            </a:pPr>
            <a:r>
              <a:rPr sz="800" spc="-5" dirty="0">
                <a:latin typeface="Liberation Mono"/>
                <a:cs typeface="Liberation Mono"/>
              </a:rPr>
              <a:t>type </a:t>
            </a:r>
            <a:r>
              <a:rPr sz="800" b="1" spc="-5" dirty="0">
                <a:latin typeface="Liberation Mono"/>
                <a:cs typeface="Liberation Mono"/>
              </a:rPr>
              <a:t>nfs4  </a:t>
            </a:r>
            <a:r>
              <a:rPr sz="800" spc="-5" dirty="0">
                <a:latin typeface="Liberation Mono"/>
                <a:cs typeface="Liberation Mono"/>
              </a:rPr>
              <a:t>(rw,relatime,</a:t>
            </a:r>
            <a:r>
              <a:rPr sz="800" b="1" spc="-5" dirty="0">
                <a:latin typeface="Liberation Mono"/>
                <a:cs typeface="Liberation Mono"/>
              </a:rPr>
              <a:t>vers=4.2</a:t>
            </a:r>
            <a:r>
              <a:rPr sz="800" spc="-5" dirty="0">
                <a:latin typeface="Liberation Mono"/>
                <a:cs typeface="Liberation Mono"/>
              </a:rPr>
              <a:t>,rsize=262144,wsize=262144,namlen=255,sync,proto=tcp,timeo=600,  retrans=2,sec=sys,clientaddr=172.25.250.10,local_lock=none,addr=172.25.250.11)  </a:t>
            </a:r>
            <a:r>
              <a:rPr sz="800" b="1" spc="-5" dirty="0">
                <a:latin typeface="Liberation Mono"/>
                <a:cs typeface="Liberation Mono"/>
              </a:rPr>
              <a:t>serverb.lab.example.com:/shares/operation </a:t>
            </a:r>
            <a:r>
              <a:rPr sz="800" spc="-5" dirty="0">
                <a:latin typeface="Liberation Mono"/>
                <a:cs typeface="Liberation Mono"/>
              </a:rPr>
              <a:t>on</a:t>
            </a:r>
            <a:r>
              <a:rPr sz="800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/remote/operation</a:t>
            </a:r>
            <a:endParaRPr sz="800">
              <a:latin typeface="Liberation Mono"/>
              <a:cs typeface="Liberation Mono"/>
            </a:endParaRPr>
          </a:p>
          <a:p>
            <a:pPr marL="520700" marR="5080" indent="60960">
              <a:lnSpc>
                <a:spcPct val="127299"/>
              </a:lnSpc>
              <a:spcBef>
                <a:spcPts val="10"/>
              </a:spcBef>
            </a:pPr>
            <a:r>
              <a:rPr sz="800" spc="-5" dirty="0">
                <a:latin typeface="Liberation Mono"/>
                <a:cs typeface="Liberation Mono"/>
              </a:rPr>
              <a:t>type </a:t>
            </a:r>
            <a:r>
              <a:rPr sz="800" b="1" spc="-5" dirty="0">
                <a:latin typeface="Liberation Mono"/>
                <a:cs typeface="Liberation Mono"/>
              </a:rPr>
              <a:t>nfs4  </a:t>
            </a:r>
            <a:r>
              <a:rPr sz="800" spc="-5" dirty="0">
                <a:latin typeface="Liberation Mono"/>
                <a:cs typeface="Liberation Mono"/>
              </a:rPr>
              <a:t>(rw,relatime,</a:t>
            </a:r>
            <a:r>
              <a:rPr sz="800" b="1" spc="-5" dirty="0">
                <a:latin typeface="Liberation Mono"/>
                <a:cs typeface="Liberation Mono"/>
              </a:rPr>
              <a:t>vers=4.2</a:t>
            </a:r>
            <a:r>
              <a:rPr sz="800" spc="-5" dirty="0">
                <a:latin typeface="Liberation Mono"/>
                <a:cs typeface="Liberation Mono"/>
              </a:rPr>
              <a:t>,rsize=262144,wsize=262144,namlen=255,sync,proto=tcp,timeo=600,  retrans=2,sec=sys,clientaddr=172.25.250.10,local_lock=none,addr=172.25.250.11)  </a:t>
            </a:r>
            <a:r>
              <a:rPr sz="800" b="1" spc="-5" dirty="0">
                <a:latin typeface="Liberation Mono"/>
                <a:cs typeface="Liberation Mono"/>
              </a:rPr>
              <a:t>serverb.lab.example.com:/shares/production </a:t>
            </a:r>
            <a:r>
              <a:rPr sz="800" spc="-5" dirty="0">
                <a:latin typeface="Liberation Mono"/>
                <a:cs typeface="Liberation Mono"/>
              </a:rPr>
              <a:t>on</a:t>
            </a:r>
            <a:r>
              <a:rPr sz="800" spc="-15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/remote/production</a:t>
            </a:r>
            <a:endParaRPr sz="800">
              <a:latin typeface="Liberation Mono"/>
              <a:cs typeface="Liberation Mono"/>
            </a:endParaRPr>
          </a:p>
          <a:p>
            <a:pPr marL="520700" marR="5080" indent="60960">
              <a:lnSpc>
                <a:spcPct val="127499"/>
              </a:lnSpc>
              <a:spcBef>
                <a:spcPts val="10"/>
              </a:spcBef>
            </a:pPr>
            <a:r>
              <a:rPr sz="800" spc="-5" dirty="0">
                <a:latin typeface="Liberation Mono"/>
                <a:cs typeface="Liberation Mono"/>
              </a:rPr>
              <a:t>type </a:t>
            </a:r>
            <a:r>
              <a:rPr sz="800" b="1" spc="-5" dirty="0">
                <a:latin typeface="Liberation Mono"/>
                <a:cs typeface="Liberation Mono"/>
              </a:rPr>
              <a:t>nfs4  </a:t>
            </a:r>
            <a:r>
              <a:rPr sz="800" spc="-5" dirty="0">
                <a:latin typeface="Liberation Mono"/>
                <a:cs typeface="Liberation Mono"/>
              </a:rPr>
              <a:t>(rw,relatime,</a:t>
            </a:r>
            <a:r>
              <a:rPr sz="800" b="1" spc="-5" dirty="0">
                <a:latin typeface="Liberation Mono"/>
                <a:cs typeface="Liberation Mono"/>
              </a:rPr>
              <a:t>vers=4.2</a:t>
            </a:r>
            <a:r>
              <a:rPr sz="800" spc="-5" dirty="0">
                <a:latin typeface="Liberation Mono"/>
                <a:cs typeface="Liberation Mono"/>
              </a:rPr>
              <a:t>,rsize=262144,wsize=262144,namlen=255,sync,proto=tcp,timeo=600,  retrans=2,sec=sys,clientaddr=172.25.250.10,local_lock=none,addr=172.25.250.11)</a:t>
            </a:r>
            <a:endParaRPr sz="8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90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</a:pPr>
            <a:endParaRPr sz="750">
              <a:latin typeface="Liberation Mono"/>
              <a:cs typeface="Liberation Mono"/>
            </a:endParaRPr>
          </a:p>
          <a:p>
            <a:pPr marL="381000" lvl="1" indent="-368300">
              <a:lnSpc>
                <a:spcPct val="100000"/>
              </a:lnSpc>
              <a:buAutoNum type="arabicPeriod" startAt="6"/>
              <a:tabLst>
                <a:tab pos="380365" algn="l"/>
                <a:tab pos="381000" algn="l"/>
              </a:tabLst>
            </a:pPr>
            <a:r>
              <a:rPr sz="950" spc="20" dirty="0">
                <a:latin typeface="Arial"/>
                <a:cs typeface="Arial"/>
              </a:rPr>
              <a:t>Log </a:t>
            </a:r>
            <a:r>
              <a:rPr sz="950" spc="55" dirty="0">
                <a:latin typeface="Arial"/>
                <a:cs typeface="Arial"/>
              </a:rPr>
              <a:t>off</a:t>
            </a:r>
            <a:r>
              <a:rPr sz="950" spc="-18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116" y="4191671"/>
            <a:ext cx="45847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exit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logout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015" y="4722523"/>
            <a:ext cx="5161915" cy="6978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-10" dirty="0">
                <a:latin typeface="Arial"/>
                <a:cs typeface="Arial"/>
              </a:rPr>
              <a:t>Evaluation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5200"/>
              </a:lnSpc>
              <a:spcBef>
                <a:spcPts val="455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 netstorage-review grade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confirm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success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 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416" y="5516590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netstorage-review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grade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015" y="5895014"/>
            <a:ext cx="4966335" cy="6978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-40" dirty="0">
                <a:latin typeface="Arial"/>
                <a:cs typeface="Arial"/>
              </a:rPr>
              <a:t>Finish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5200"/>
              </a:lnSpc>
              <a:spcBef>
                <a:spcPts val="455"/>
              </a:spcBef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lab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netstorage-review finish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complete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  </a:t>
            </a:r>
            <a:r>
              <a:rPr sz="950" spc="-25" dirty="0">
                <a:latin typeface="Arial"/>
                <a:cs typeface="Arial"/>
              </a:rPr>
              <a:t>exercise.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416" y="6689080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netstorage-review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finish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016" y="7131063"/>
            <a:ext cx="12401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This </a:t>
            </a:r>
            <a:r>
              <a:rPr sz="950" spc="-5" dirty="0">
                <a:latin typeface="Arial"/>
                <a:cs typeface="Arial"/>
              </a:rPr>
              <a:t>concludes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1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lab.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5" name="object 15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25111" y="9190903"/>
            <a:ext cx="1962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283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416" y="738873"/>
            <a:ext cx="14122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585116" y="1108557"/>
            <a:ext cx="5257800" cy="101600"/>
          </a:xfrm>
          <a:custGeom>
            <a:avLst/>
            <a:gdLst/>
            <a:ahLst/>
            <a:cxnLst/>
            <a:rect l="l" t="t" r="r" b="b"/>
            <a:pathLst>
              <a:path w="5257800" h="101600">
                <a:moveTo>
                  <a:pt x="0" y="101600"/>
                </a:moveTo>
                <a:lnTo>
                  <a:pt x="108332" y="101600"/>
                </a:lnTo>
                <a:lnTo>
                  <a:pt x="208280" y="0"/>
                </a:lnTo>
                <a:lnTo>
                  <a:pt x="308102" y="101600"/>
                </a:lnTo>
                <a:lnTo>
                  <a:pt x="5257800" y="101600"/>
                </a:lnTo>
              </a:path>
            </a:pathLst>
          </a:custGeom>
          <a:ln w="6350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416" y="1410881"/>
            <a:ext cx="4868545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chapter,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learned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how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unmount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export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line.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8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5"/>
              </a:spcBef>
              <a:buChar char="•"/>
              <a:tabLst>
                <a:tab pos="1333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export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startup.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8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automounter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direct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indirect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maps,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describe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their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differences.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8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5"/>
              </a:spcBef>
              <a:buChar char="•"/>
              <a:tabLst>
                <a:tab pos="1333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clients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new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tool.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7" name="object 7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916" y="9190903"/>
            <a:ext cx="2012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40" dirty="0">
                <a:solidFill>
                  <a:srgbClr val="FFFFFF"/>
                </a:solidFill>
                <a:latin typeface="Arial"/>
                <a:cs typeface="Arial"/>
              </a:rPr>
              <a:t>284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416" y="472173"/>
            <a:ext cx="4483100" cy="6121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520"/>
              </a:spcBef>
            </a:pPr>
            <a:r>
              <a:rPr spc="50" dirty="0"/>
              <a:t>MOUNTING</a:t>
            </a:r>
            <a:r>
              <a:rPr spc="-210" dirty="0"/>
              <a:t> </a:t>
            </a:r>
            <a:r>
              <a:rPr spc="-20" dirty="0"/>
              <a:t>NETWORK-ATTACHED  </a:t>
            </a:r>
            <a:r>
              <a:rPr spc="-30" dirty="0"/>
              <a:t>STORAGE </a:t>
            </a:r>
            <a:r>
              <a:rPr spc="25" dirty="0"/>
              <a:t>WITH</a:t>
            </a:r>
            <a:r>
              <a:rPr spc="-305" dirty="0"/>
              <a:t> </a:t>
            </a:r>
            <a:r>
              <a:rPr spc="10" dirty="0"/>
              <a:t>NFS</a:t>
            </a:r>
          </a:p>
        </p:txBody>
      </p:sp>
      <p:sp>
        <p:nvSpPr>
          <p:cNvPr id="4" name="object 4"/>
          <p:cNvSpPr/>
          <p:nvPr/>
        </p:nvSpPr>
        <p:spPr>
          <a:xfrm>
            <a:off x="585116" y="1108557"/>
            <a:ext cx="5257800" cy="101600"/>
          </a:xfrm>
          <a:custGeom>
            <a:avLst/>
            <a:gdLst/>
            <a:ahLst/>
            <a:cxnLst/>
            <a:rect l="l" t="t" r="r" b="b"/>
            <a:pathLst>
              <a:path w="5257800" h="101600">
                <a:moveTo>
                  <a:pt x="0" y="101600"/>
                </a:moveTo>
                <a:lnTo>
                  <a:pt x="108332" y="101600"/>
                </a:lnTo>
                <a:lnTo>
                  <a:pt x="208280" y="0"/>
                </a:lnTo>
                <a:lnTo>
                  <a:pt x="308102" y="101600"/>
                </a:lnTo>
                <a:lnTo>
                  <a:pt x="5257800" y="101600"/>
                </a:lnTo>
              </a:path>
            </a:pathLst>
          </a:custGeom>
          <a:ln w="6350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416" y="1271103"/>
            <a:ext cx="5274945" cy="677989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b="1" spc="5" dirty="0">
                <a:solidFill>
                  <a:srgbClr val="E32132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50"/>
              </a:spcBef>
            </a:pPr>
            <a:r>
              <a:rPr sz="950" spc="25" dirty="0">
                <a:latin typeface="Arial"/>
                <a:cs typeface="Arial"/>
              </a:rPr>
              <a:t>After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completing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section,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20" dirty="0">
                <a:latin typeface="Arial"/>
                <a:cs typeface="Arial"/>
              </a:rPr>
              <a:t>Identify </a:t>
            </a:r>
            <a:r>
              <a:rPr sz="950" spc="-15" dirty="0">
                <a:latin typeface="Arial"/>
                <a:cs typeface="Arial"/>
              </a:rPr>
              <a:t>NFS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1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information.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Create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point.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5"/>
              </a:spcBef>
              <a:buChar char="•"/>
              <a:tabLst>
                <a:tab pos="133350" algn="l"/>
              </a:tabLst>
            </a:pP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/etc/fstab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file.</a:t>
            </a:r>
            <a:endParaRPr sz="9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940"/>
              </a:spcBef>
              <a:buChar char="•"/>
              <a:tabLst>
                <a:tab pos="133350" algn="l"/>
              </a:tabLst>
            </a:pPr>
            <a:r>
              <a:rPr sz="950" spc="10" dirty="0">
                <a:latin typeface="Arial"/>
                <a:cs typeface="Arial"/>
              </a:rPr>
              <a:t>Unmount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umount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endParaRPr sz="9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944"/>
              </a:spcBef>
              <a:buChar char="•"/>
              <a:tabLst>
                <a:tab pos="1333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new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tool.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E32132"/>
                </a:solidFill>
                <a:latin typeface="Arial"/>
                <a:cs typeface="Arial"/>
              </a:rPr>
              <a:t>MOUNTING</a:t>
            </a:r>
            <a:r>
              <a:rPr sz="1600" b="1" spc="-130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E32132"/>
                </a:solidFill>
                <a:latin typeface="Arial"/>
                <a:cs typeface="Arial"/>
              </a:rPr>
              <a:t>AND</a:t>
            </a:r>
            <a:r>
              <a:rPr sz="1600" b="1" spc="-125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E32132"/>
                </a:solidFill>
                <a:latin typeface="Arial"/>
                <a:cs typeface="Arial"/>
              </a:rPr>
              <a:t>UNMOUNTING</a:t>
            </a:r>
            <a:r>
              <a:rPr sz="1600" b="1" spc="-130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E32132"/>
                </a:solidFill>
                <a:latin typeface="Arial"/>
                <a:cs typeface="Arial"/>
              </a:rPr>
              <a:t>NFS</a:t>
            </a:r>
            <a:r>
              <a:rPr sz="1600" b="1" spc="-125" dirty="0">
                <a:solidFill>
                  <a:srgbClr val="E32132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E32132"/>
                </a:solidFill>
                <a:latin typeface="Arial"/>
                <a:cs typeface="Arial"/>
              </a:rPr>
              <a:t>SHARES</a:t>
            </a:r>
            <a:endParaRPr sz="1600">
              <a:latin typeface="Arial"/>
              <a:cs typeface="Arial"/>
            </a:endParaRPr>
          </a:p>
          <a:p>
            <a:pPr marL="12700" marR="219710" algn="just">
              <a:lnSpc>
                <a:spcPct val="105200"/>
              </a:lnSpc>
              <a:spcBef>
                <a:spcPts val="495"/>
              </a:spcBef>
            </a:pPr>
            <a:r>
              <a:rPr sz="950" spc="-25" dirty="0">
                <a:latin typeface="Arial"/>
                <a:cs typeface="Arial"/>
              </a:rPr>
              <a:t>NFS,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i="1" dirty="0">
                <a:latin typeface="Arial"/>
                <a:cs typeface="Arial"/>
              </a:rPr>
              <a:t>Network</a:t>
            </a:r>
            <a:r>
              <a:rPr sz="950" i="1" spc="-40" dirty="0">
                <a:latin typeface="Arial"/>
                <a:cs typeface="Arial"/>
              </a:rPr>
              <a:t> </a:t>
            </a:r>
            <a:r>
              <a:rPr sz="950" i="1" spc="-15" dirty="0">
                <a:latin typeface="Arial"/>
                <a:cs typeface="Arial"/>
              </a:rPr>
              <a:t>File</a:t>
            </a:r>
            <a:r>
              <a:rPr sz="950" i="1" spc="-35" dirty="0">
                <a:latin typeface="Arial"/>
                <a:cs typeface="Arial"/>
              </a:rPr>
              <a:t> </a:t>
            </a:r>
            <a:r>
              <a:rPr sz="950" i="1" spc="-20" dirty="0">
                <a:latin typeface="Arial"/>
                <a:cs typeface="Arial"/>
              </a:rPr>
              <a:t>System</a:t>
            </a:r>
            <a:r>
              <a:rPr sz="950" spc="-20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internet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standard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protocol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Linux,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UNIX,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similar  </a:t>
            </a:r>
            <a:r>
              <a:rPr sz="950" spc="10" dirty="0">
                <a:latin typeface="Arial"/>
                <a:cs typeface="Arial"/>
              </a:rPr>
              <a:t>operating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systems</a:t>
            </a:r>
            <a:r>
              <a:rPr sz="950" spc="-40" dirty="0">
                <a:latin typeface="Arial"/>
                <a:cs typeface="Arial"/>
              </a:rPr>
              <a:t> as </a:t>
            </a:r>
            <a:r>
              <a:rPr sz="950" spc="20" dirty="0">
                <a:latin typeface="Arial"/>
                <a:cs typeface="Arial"/>
              </a:rPr>
              <a:t>their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native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network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system.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It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standard,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still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being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actively  </a:t>
            </a:r>
            <a:r>
              <a:rPr sz="950" spc="-10" dirty="0">
                <a:latin typeface="Arial"/>
                <a:cs typeface="Arial"/>
              </a:rPr>
              <a:t>enhanced,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which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supports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native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Linux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permissions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file-system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features.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12700" marR="5080" algn="just">
              <a:lnSpc>
                <a:spcPct val="105200"/>
              </a:lnSpc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default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version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Hat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Enterprise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Linux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8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4.2.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NFSv3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major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versions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  </a:t>
            </a:r>
            <a:r>
              <a:rPr sz="950" spc="5" dirty="0">
                <a:latin typeface="Arial"/>
                <a:cs typeface="Arial"/>
              </a:rPr>
              <a:t>supported.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NFSv2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longer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supported.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uses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only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TCP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protocol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communicate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 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server;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earlier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versions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could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either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TCP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UDP.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12700" marR="230504" algn="just">
              <a:lnSpc>
                <a:spcPct val="105200"/>
              </a:lnSpc>
            </a:pP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servers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i="1" spc="5" dirty="0">
                <a:latin typeface="Arial"/>
                <a:cs typeface="Arial"/>
              </a:rPr>
              <a:t>export</a:t>
            </a:r>
            <a:r>
              <a:rPr sz="950" i="1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(directories).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clients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exported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local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  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(directory),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which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exist.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number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ways: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20" dirty="0">
                <a:latin typeface="Arial"/>
                <a:cs typeface="Arial"/>
              </a:rPr>
              <a:t>Manually, </a:t>
            </a:r>
            <a:r>
              <a:rPr sz="950" spc="-10" dirty="0">
                <a:latin typeface="Arial"/>
                <a:cs typeface="Arial"/>
              </a:rPr>
              <a:t>using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49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endParaRPr sz="9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940"/>
              </a:spcBef>
              <a:buChar char="•"/>
              <a:tabLst>
                <a:tab pos="133350" algn="l"/>
              </a:tabLst>
            </a:pPr>
            <a:r>
              <a:rPr sz="950" spc="5" dirty="0">
                <a:latin typeface="Arial"/>
                <a:cs typeface="Arial"/>
              </a:rPr>
              <a:t>Automatically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boot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time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/etc/fstab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entries.</a:t>
            </a:r>
            <a:endParaRPr sz="9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spcBef>
                <a:spcPts val="944"/>
              </a:spcBef>
              <a:buChar char="•"/>
              <a:tabLst>
                <a:tab pos="133350" algn="l"/>
              </a:tabLst>
            </a:pPr>
            <a:r>
              <a:rPr sz="950" spc="10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demand,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either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autofs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systemd.automount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facility.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Mounting NFS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Shares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sz="950" spc="-4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follow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these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three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steps: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254000" marR="271780" indent="-241300">
              <a:lnSpc>
                <a:spcPct val="105200"/>
              </a:lnSpc>
              <a:tabLst>
                <a:tab pos="253365" algn="l"/>
              </a:tabLst>
            </a:pPr>
            <a:r>
              <a:rPr sz="950" spc="-150" dirty="0">
                <a:latin typeface="Arial"/>
                <a:cs typeface="Arial"/>
              </a:rPr>
              <a:t>1.	</a:t>
            </a:r>
            <a:r>
              <a:rPr sz="950" b="1" spc="30" dirty="0">
                <a:latin typeface="Arial"/>
                <a:cs typeface="Arial"/>
              </a:rPr>
              <a:t>Identify:</a:t>
            </a:r>
            <a:r>
              <a:rPr sz="950" b="1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administrator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system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can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identify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available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  </a:t>
            </a:r>
            <a:r>
              <a:rPr sz="950" spc="-10" dirty="0">
                <a:latin typeface="Arial"/>
                <a:cs typeface="Arial"/>
              </a:rPr>
              <a:t>various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ways: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254000" marR="610870">
              <a:lnSpc>
                <a:spcPct val="105200"/>
              </a:lnSpc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administrator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may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provide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export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details,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including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security  </a:t>
            </a:r>
            <a:r>
              <a:rPr sz="950" spc="-5" dirty="0">
                <a:latin typeface="Arial"/>
                <a:cs typeface="Arial"/>
              </a:rPr>
              <a:t>requirements.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254000" marR="47625">
              <a:lnSpc>
                <a:spcPct val="105200"/>
              </a:lnSpc>
            </a:pPr>
            <a:r>
              <a:rPr sz="950" dirty="0">
                <a:latin typeface="Arial"/>
                <a:cs typeface="Arial"/>
              </a:rPr>
              <a:t>Alternatively,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10" dirty="0">
                <a:latin typeface="Arial"/>
                <a:cs typeface="Arial"/>
              </a:rPr>
              <a:t>client </a:t>
            </a:r>
            <a:r>
              <a:rPr sz="950" spc="5" dirty="0">
                <a:latin typeface="Arial"/>
                <a:cs typeface="Arial"/>
              </a:rPr>
              <a:t>administrator </a:t>
            </a:r>
            <a:r>
              <a:rPr sz="950" spc="-10" dirty="0">
                <a:latin typeface="Arial"/>
                <a:cs typeface="Arial"/>
              </a:rPr>
              <a:t>can </a:t>
            </a:r>
            <a:r>
              <a:rPr sz="950" spc="20" dirty="0">
                <a:latin typeface="Arial"/>
                <a:cs typeface="Arial"/>
              </a:rPr>
              <a:t>identify </a:t>
            </a:r>
            <a:r>
              <a:rPr sz="950" dirty="0">
                <a:latin typeface="Arial"/>
                <a:cs typeface="Arial"/>
              </a:rPr>
              <a:t>NFSv4 </a:t>
            </a:r>
            <a:r>
              <a:rPr sz="950" spc="-25" dirty="0">
                <a:latin typeface="Arial"/>
                <a:cs typeface="Arial"/>
              </a:rPr>
              <a:t>shares </a:t>
            </a:r>
            <a:r>
              <a:rPr sz="950" dirty="0">
                <a:latin typeface="Arial"/>
                <a:cs typeface="Arial"/>
              </a:rPr>
              <a:t>by </a:t>
            </a:r>
            <a:r>
              <a:rPr sz="950" spc="10" dirty="0">
                <a:latin typeface="Arial"/>
                <a:cs typeface="Arial"/>
              </a:rPr>
              <a:t>mounting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25" dirty="0">
                <a:latin typeface="Arial"/>
                <a:cs typeface="Arial"/>
              </a:rPr>
              <a:t>root  </a:t>
            </a:r>
            <a:r>
              <a:rPr sz="950" spc="15" dirty="0">
                <a:latin typeface="Arial"/>
                <a:cs typeface="Arial"/>
              </a:rPr>
              <a:t>directory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exploring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exported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directories.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0" dirty="0">
                <a:latin typeface="Arial"/>
                <a:cs typeface="Arial"/>
              </a:rPr>
              <a:t> as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root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 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Kerberos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security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denied,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but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(directory)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name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 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visible.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Other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directories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browsable.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116" y="8147608"/>
            <a:ext cx="4991100" cy="6477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205232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mkdir </a:t>
            </a:r>
            <a:r>
              <a:rPr sz="800" b="1" i="1" spc="-5" dirty="0">
                <a:latin typeface="Liberation Mono"/>
                <a:cs typeface="Liberation Mono"/>
              </a:rPr>
              <a:t>mountpoint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mount </a:t>
            </a:r>
            <a:r>
              <a:rPr sz="800" b="1" i="1" spc="-5" dirty="0">
                <a:latin typeface="Liberation Mono"/>
                <a:cs typeface="Liberation Mono"/>
              </a:rPr>
              <a:t>serverb:/ mountpoint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ls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i="1" spc="-5" dirty="0">
                <a:latin typeface="Liberation Mono"/>
                <a:cs typeface="Liberation Mono"/>
              </a:rPr>
              <a:t>mountpoint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8" name="object 8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916" y="9190903"/>
            <a:ext cx="1949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258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4090035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53365" algn="l"/>
              </a:tabLst>
            </a:pPr>
            <a:r>
              <a:rPr sz="950" spc="-35" dirty="0">
                <a:latin typeface="Arial"/>
                <a:cs typeface="Arial"/>
              </a:rPr>
              <a:t>2.	</a:t>
            </a:r>
            <a:r>
              <a:rPr sz="950" b="1" spc="40" dirty="0">
                <a:latin typeface="Arial"/>
                <a:cs typeface="Arial"/>
              </a:rPr>
              <a:t>Mount</a:t>
            </a:r>
            <a:r>
              <a:rPr sz="950" b="1" spc="-60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point: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mkdir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create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suitable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location.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16" y="636462"/>
            <a:ext cx="49911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mkdir -p </a:t>
            </a:r>
            <a:r>
              <a:rPr sz="800" b="1" i="1" spc="-5" dirty="0">
                <a:latin typeface="Liberation Mono"/>
                <a:cs typeface="Liberation Mono"/>
              </a:rPr>
              <a:t>mountpoint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16" y="1094981"/>
            <a:ext cx="514096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5200"/>
              </a:lnSpc>
              <a:spcBef>
                <a:spcPts val="100"/>
              </a:spcBef>
              <a:buFont typeface="Arial"/>
              <a:buAutoNum type="arabicPeriod" startAt="3"/>
              <a:tabLst>
                <a:tab pos="253365" algn="l"/>
                <a:tab pos="254000" algn="l"/>
              </a:tabLst>
            </a:pPr>
            <a:r>
              <a:rPr sz="950" b="1" spc="25" dirty="0">
                <a:latin typeface="Arial"/>
                <a:cs typeface="Arial"/>
              </a:rPr>
              <a:t>Mount:</a:t>
            </a:r>
            <a:r>
              <a:rPr sz="950" b="1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systems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partitions,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available.</a:t>
            </a:r>
            <a:r>
              <a:rPr sz="950" spc="-40" dirty="0">
                <a:latin typeface="Arial"/>
                <a:cs typeface="Arial"/>
              </a:rPr>
              <a:t> To 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select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following.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each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case,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run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these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commands 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superuser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either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logging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root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sudo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 startAt="3"/>
            </a:pPr>
            <a:endParaRPr sz="1000">
              <a:latin typeface="Arial"/>
              <a:cs typeface="Arial"/>
            </a:endParaRPr>
          </a:p>
          <a:p>
            <a:pPr marL="374650" lvl="1" indent="-121285">
              <a:lnSpc>
                <a:spcPct val="100000"/>
              </a:lnSpc>
              <a:buChar char="•"/>
              <a:tabLst>
                <a:tab pos="374650" algn="l"/>
              </a:tabLst>
            </a:pP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temporarily: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command: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66" y="1971456"/>
            <a:ext cx="487045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mount -t nfs -o rw,sync </a:t>
            </a:r>
            <a:r>
              <a:rPr sz="800" b="1" i="1" spc="-5" dirty="0">
                <a:latin typeface="Liberation Mono"/>
                <a:cs typeface="Liberation Mono"/>
              </a:rPr>
              <a:t>serverb:/share</a:t>
            </a:r>
            <a:r>
              <a:rPr sz="800" b="1" i="1" spc="-25" dirty="0">
                <a:latin typeface="Liberation Mono"/>
                <a:cs typeface="Liberation Mono"/>
              </a:rPr>
              <a:t> </a:t>
            </a:r>
            <a:r>
              <a:rPr sz="800" b="1" i="1" spc="-5" dirty="0">
                <a:latin typeface="Liberation Mono"/>
                <a:cs typeface="Liberation Mono"/>
              </a:rPr>
              <a:t>mountpoint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320" y="2405851"/>
            <a:ext cx="5022850" cy="151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95250">
              <a:lnSpc>
                <a:spcPct val="105200"/>
              </a:lnSpc>
              <a:spcBef>
                <a:spcPts val="100"/>
              </a:spcBef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-t</a:t>
            </a:r>
            <a:r>
              <a:rPr sz="950" b="1" spc="5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option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file-system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type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(not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strictly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required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but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shown  </a:t>
            </a:r>
            <a:r>
              <a:rPr sz="950" spc="30" dirty="0">
                <a:latin typeface="Arial"/>
                <a:cs typeface="Arial"/>
              </a:rPr>
              <a:t>for </a:t>
            </a:r>
            <a:r>
              <a:rPr sz="950" dirty="0">
                <a:latin typeface="Arial"/>
                <a:cs typeface="Arial"/>
              </a:rPr>
              <a:t>completeness).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-o sync </a:t>
            </a:r>
            <a:r>
              <a:rPr sz="950" spc="20" dirty="0">
                <a:latin typeface="Arial"/>
                <a:cs typeface="Arial"/>
              </a:rPr>
              <a:t>option </a:t>
            </a:r>
            <a:r>
              <a:rPr sz="950" spc="5" dirty="0">
                <a:latin typeface="Arial"/>
                <a:cs typeface="Arial"/>
              </a:rPr>
              <a:t>tells </a:t>
            </a:r>
            <a:r>
              <a:rPr sz="950" b="1" spc="-5" dirty="0">
                <a:latin typeface="Liberation Mono"/>
                <a:cs typeface="Liberation Mono"/>
              </a:rPr>
              <a:t>mount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5" dirty="0">
                <a:latin typeface="Arial"/>
                <a:cs typeface="Arial"/>
              </a:rPr>
              <a:t>immediately </a:t>
            </a:r>
            <a:r>
              <a:rPr sz="950" spc="-15" dirty="0">
                <a:latin typeface="Arial"/>
                <a:cs typeface="Arial"/>
              </a:rPr>
              <a:t>synchronize </a:t>
            </a:r>
            <a:r>
              <a:rPr sz="950" spc="15" dirty="0">
                <a:latin typeface="Arial"/>
                <a:cs typeface="Arial"/>
              </a:rPr>
              <a:t>write  </a:t>
            </a:r>
            <a:r>
              <a:rPr sz="950" spc="5" dirty="0">
                <a:latin typeface="Arial"/>
                <a:cs typeface="Arial"/>
              </a:rPr>
              <a:t>operations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(the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default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asynchronous).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133350" marR="5080">
              <a:lnSpc>
                <a:spcPct val="105200"/>
              </a:lnSpc>
            </a:pP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mounts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immediately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but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persistently;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next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time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system  </a:t>
            </a:r>
            <a:r>
              <a:rPr sz="950" dirty="0">
                <a:latin typeface="Arial"/>
                <a:cs typeface="Arial"/>
              </a:rPr>
              <a:t>boots, </a:t>
            </a:r>
            <a:r>
              <a:rPr sz="950" spc="10" dirty="0">
                <a:latin typeface="Arial"/>
                <a:cs typeface="Arial"/>
              </a:rPr>
              <a:t>this </a:t>
            </a:r>
            <a:r>
              <a:rPr sz="950" spc="-15" dirty="0">
                <a:latin typeface="Arial"/>
                <a:cs typeface="Arial"/>
              </a:rPr>
              <a:t>NFS </a:t>
            </a:r>
            <a:r>
              <a:rPr sz="950" spc="-20" dirty="0">
                <a:latin typeface="Arial"/>
                <a:cs typeface="Arial"/>
              </a:rPr>
              <a:t>share </a:t>
            </a:r>
            <a:r>
              <a:rPr sz="950" spc="-10" dirty="0">
                <a:latin typeface="Arial"/>
                <a:cs typeface="Arial"/>
              </a:rPr>
              <a:t>will </a:t>
            </a:r>
            <a:r>
              <a:rPr sz="950" spc="25" dirty="0">
                <a:latin typeface="Arial"/>
                <a:cs typeface="Arial"/>
              </a:rPr>
              <a:t>not </a:t>
            </a:r>
            <a:r>
              <a:rPr sz="950" spc="10" dirty="0">
                <a:latin typeface="Arial"/>
                <a:cs typeface="Arial"/>
              </a:rPr>
              <a:t>be </a:t>
            </a:r>
            <a:r>
              <a:rPr sz="950" spc="-20" dirty="0">
                <a:latin typeface="Arial"/>
                <a:cs typeface="Arial"/>
              </a:rPr>
              <a:t>available. </a:t>
            </a:r>
            <a:r>
              <a:rPr sz="950" spc="-15" dirty="0">
                <a:latin typeface="Arial"/>
                <a:cs typeface="Arial"/>
              </a:rPr>
              <a:t>This </a:t>
            </a:r>
            <a:r>
              <a:rPr sz="950" spc="-25" dirty="0">
                <a:latin typeface="Arial"/>
                <a:cs typeface="Arial"/>
              </a:rPr>
              <a:t>is </a:t>
            </a:r>
            <a:r>
              <a:rPr sz="950" dirty="0">
                <a:latin typeface="Arial"/>
                <a:cs typeface="Arial"/>
              </a:rPr>
              <a:t>useful </a:t>
            </a:r>
            <a:r>
              <a:rPr sz="950" spc="30" dirty="0">
                <a:latin typeface="Arial"/>
                <a:cs typeface="Arial"/>
              </a:rPr>
              <a:t>for </a:t>
            </a:r>
            <a:r>
              <a:rPr sz="950" spc="25" dirty="0">
                <a:latin typeface="Arial"/>
                <a:cs typeface="Arial"/>
              </a:rPr>
              <a:t>one-time </a:t>
            </a:r>
            <a:r>
              <a:rPr sz="950" spc="-25" dirty="0">
                <a:latin typeface="Arial"/>
                <a:cs typeface="Arial"/>
              </a:rPr>
              <a:t>access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-5" dirty="0">
                <a:latin typeface="Arial"/>
                <a:cs typeface="Arial"/>
              </a:rPr>
              <a:t>data. </a:t>
            </a:r>
            <a:r>
              <a:rPr sz="950" spc="35" dirty="0">
                <a:latin typeface="Arial"/>
                <a:cs typeface="Arial"/>
              </a:rPr>
              <a:t>It </a:t>
            </a:r>
            <a:r>
              <a:rPr sz="950" spc="-25" dirty="0">
                <a:latin typeface="Arial"/>
                <a:cs typeface="Arial"/>
              </a:rPr>
              <a:t>is  </a:t>
            </a:r>
            <a:r>
              <a:rPr sz="950" spc="-15" dirty="0">
                <a:latin typeface="Arial"/>
                <a:cs typeface="Arial"/>
              </a:rPr>
              <a:t>also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useful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test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mounting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before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making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available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persistently.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33350" marR="95885" indent="-120650">
              <a:lnSpc>
                <a:spcPct val="105200"/>
              </a:lnSpc>
              <a:spcBef>
                <a:spcPts val="5"/>
              </a:spcBef>
              <a:buChar char="•"/>
              <a:tabLst>
                <a:tab pos="133350" algn="l"/>
              </a:tabLst>
            </a:pP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persistently:</a:t>
            </a:r>
            <a:r>
              <a:rPr sz="950" spc="-40" dirty="0">
                <a:latin typeface="Arial"/>
                <a:cs typeface="Arial"/>
              </a:rPr>
              <a:t> To </a:t>
            </a:r>
            <a:r>
              <a:rPr sz="950" spc="-15" dirty="0">
                <a:latin typeface="Arial"/>
                <a:cs typeface="Arial"/>
              </a:rPr>
              <a:t>ensure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mounted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boot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time,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edit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  fstab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add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entry.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366" y="4012472"/>
            <a:ext cx="487045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vim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/etc/fstab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i="1" spc="-5" dirty="0">
                <a:latin typeface="Liberation Mono"/>
                <a:cs typeface="Liberation Mono"/>
              </a:rPr>
              <a:t>serverb:/share /mountpoint </a:t>
            </a:r>
            <a:r>
              <a:rPr sz="800" spc="-5" dirty="0">
                <a:latin typeface="Liberation Mono"/>
                <a:cs typeface="Liberation Mono"/>
              </a:rPr>
              <a:t>nfs rw,soft </a:t>
            </a:r>
            <a:r>
              <a:rPr sz="800" dirty="0">
                <a:latin typeface="Liberation Mono"/>
                <a:cs typeface="Liberation Mono"/>
              </a:rPr>
              <a:t>0</a:t>
            </a:r>
            <a:r>
              <a:rPr sz="800" spc="-5" dirty="0">
                <a:latin typeface="Liberation Mono"/>
                <a:cs typeface="Liberation Mono"/>
              </a:rPr>
              <a:t> </a:t>
            </a:r>
            <a:r>
              <a:rPr sz="800" dirty="0">
                <a:latin typeface="Liberation Mono"/>
                <a:cs typeface="Liberation Mono"/>
              </a:rPr>
              <a:t>0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966" y="4759206"/>
            <a:ext cx="152273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Then,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share: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8366" y="5026192"/>
            <a:ext cx="487045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mount </a:t>
            </a:r>
            <a:r>
              <a:rPr sz="800" b="1" i="1" spc="-5" dirty="0">
                <a:latin typeface="Liberation Mono"/>
                <a:cs typeface="Liberation Mono"/>
              </a:rPr>
              <a:t>/mountpoint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016" y="5460581"/>
            <a:ext cx="5165725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5080">
              <a:lnSpc>
                <a:spcPct val="1052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Because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options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found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/etc/fstab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 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service,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specify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these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line.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Unmounting </a:t>
            </a:r>
            <a:r>
              <a:rPr sz="1400" b="1" spc="5" dirty="0">
                <a:latin typeface="Arial"/>
                <a:cs typeface="Arial"/>
              </a:rPr>
              <a:t>NFS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Shares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25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root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(or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sudo</a:t>
            </a:r>
            <a:r>
              <a:rPr sz="950" spc="-5" dirty="0">
                <a:latin typeface="Arial"/>
                <a:cs typeface="Arial"/>
              </a:rPr>
              <a:t>),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unmount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umount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416" y="6471701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umount </a:t>
            </a:r>
            <a:r>
              <a:rPr sz="800" b="1" i="1" spc="-5" dirty="0">
                <a:latin typeface="Liberation Mono"/>
                <a:cs typeface="Liberation Mono"/>
              </a:rPr>
              <a:t>mountpoint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6557" y="6950824"/>
            <a:ext cx="5406390" cy="873760"/>
            <a:chOff x="676557" y="6950824"/>
            <a:chExt cx="5406390" cy="873760"/>
          </a:xfrm>
        </p:grpSpPr>
        <p:sp>
          <p:nvSpPr>
            <p:cNvPr id="13" name="object 13"/>
            <p:cNvSpPr/>
            <p:nvPr/>
          </p:nvSpPr>
          <p:spPr>
            <a:xfrm>
              <a:off x="813716" y="6962253"/>
              <a:ext cx="5257800" cy="850900"/>
            </a:xfrm>
            <a:custGeom>
              <a:avLst/>
              <a:gdLst/>
              <a:ahLst/>
              <a:cxnLst/>
              <a:rect l="l" t="t" r="r" b="b"/>
              <a:pathLst>
                <a:path w="5257800" h="850900">
                  <a:moveTo>
                    <a:pt x="5257800" y="0"/>
                  </a:moveTo>
                  <a:lnTo>
                    <a:pt x="0" y="0"/>
                  </a:lnTo>
                  <a:lnTo>
                    <a:pt x="0" y="850825"/>
                  </a:lnTo>
                  <a:lnTo>
                    <a:pt x="5257800" y="850825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557" y="6950836"/>
              <a:ext cx="5406390" cy="873760"/>
            </a:xfrm>
            <a:custGeom>
              <a:avLst/>
              <a:gdLst/>
              <a:ahLst/>
              <a:cxnLst/>
              <a:rect l="l" t="t" r="r" b="b"/>
              <a:pathLst>
                <a:path w="5406390" h="873759">
                  <a:moveTo>
                    <a:pt x="5406377" y="873671"/>
                  </a:moveTo>
                  <a:lnTo>
                    <a:pt x="5394947" y="862253"/>
                  </a:lnTo>
                  <a:lnTo>
                    <a:pt x="137147" y="862253"/>
                  </a:lnTo>
                  <a:lnTo>
                    <a:pt x="137147" y="11430"/>
                  </a:lnTo>
                  <a:lnTo>
                    <a:pt x="0" y="0"/>
                  </a:lnTo>
                  <a:lnTo>
                    <a:pt x="0" y="873671"/>
                  </a:lnTo>
                  <a:lnTo>
                    <a:pt x="5406377" y="873671"/>
                  </a:lnTo>
                  <a:close/>
                </a:path>
                <a:path w="5406390" h="873759">
                  <a:moveTo>
                    <a:pt x="5406377" y="0"/>
                  </a:moveTo>
                  <a:lnTo>
                    <a:pt x="0" y="0"/>
                  </a:lnTo>
                  <a:lnTo>
                    <a:pt x="137147" y="11417"/>
                  </a:lnTo>
                  <a:lnTo>
                    <a:pt x="5394947" y="11417"/>
                  </a:lnTo>
                  <a:lnTo>
                    <a:pt x="5394960" y="862253"/>
                  </a:lnTo>
                  <a:lnTo>
                    <a:pt x="5406377" y="873671"/>
                  </a:lnTo>
                  <a:lnTo>
                    <a:pt x="5406377" y="0"/>
                  </a:lnTo>
                  <a:close/>
                </a:path>
              </a:pathLst>
            </a:custGeom>
            <a:solidFill>
              <a:srgbClr val="97C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4514" y="7079018"/>
              <a:ext cx="196215" cy="266065"/>
            </a:xfrm>
            <a:custGeom>
              <a:avLst/>
              <a:gdLst/>
              <a:ahLst/>
              <a:cxnLst/>
              <a:rect l="l" t="t" r="r" b="b"/>
              <a:pathLst>
                <a:path w="196215" h="266065">
                  <a:moveTo>
                    <a:pt x="135750" y="177444"/>
                  </a:moveTo>
                  <a:lnTo>
                    <a:pt x="134442" y="176136"/>
                  </a:lnTo>
                  <a:lnTo>
                    <a:pt x="34150" y="176136"/>
                  </a:lnTo>
                  <a:lnTo>
                    <a:pt x="32842" y="177444"/>
                  </a:lnTo>
                  <a:lnTo>
                    <a:pt x="32842" y="180644"/>
                  </a:lnTo>
                  <a:lnTo>
                    <a:pt x="34150" y="181940"/>
                  </a:lnTo>
                  <a:lnTo>
                    <a:pt x="134442" y="181940"/>
                  </a:lnTo>
                  <a:lnTo>
                    <a:pt x="135750" y="180644"/>
                  </a:lnTo>
                  <a:lnTo>
                    <a:pt x="135750" y="177444"/>
                  </a:lnTo>
                  <a:close/>
                </a:path>
                <a:path w="196215" h="266065">
                  <a:moveTo>
                    <a:pt x="135750" y="117500"/>
                  </a:moveTo>
                  <a:lnTo>
                    <a:pt x="134442" y="116205"/>
                  </a:lnTo>
                  <a:lnTo>
                    <a:pt x="34150" y="116205"/>
                  </a:lnTo>
                  <a:lnTo>
                    <a:pt x="32842" y="117500"/>
                  </a:lnTo>
                  <a:lnTo>
                    <a:pt x="32842" y="120700"/>
                  </a:lnTo>
                  <a:lnTo>
                    <a:pt x="34150" y="122008"/>
                  </a:lnTo>
                  <a:lnTo>
                    <a:pt x="134442" y="122008"/>
                  </a:lnTo>
                  <a:lnTo>
                    <a:pt x="135750" y="120700"/>
                  </a:lnTo>
                  <a:lnTo>
                    <a:pt x="135750" y="117500"/>
                  </a:lnTo>
                  <a:close/>
                </a:path>
                <a:path w="196215" h="266065">
                  <a:moveTo>
                    <a:pt x="160477" y="207416"/>
                  </a:moveTo>
                  <a:lnTo>
                    <a:pt x="159181" y="206121"/>
                  </a:lnTo>
                  <a:lnTo>
                    <a:pt x="34150" y="206121"/>
                  </a:lnTo>
                  <a:lnTo>
                    <a:pt x="32842" y="207416"/>
                  </a:lnTo>
                  <a:lnTo>
                    <a:pt x="32842" y="210616"/>
                  </a:lnTo>
                  <a:lnTo>
                    <a:pt x="34150" y="211924"/>
                  </a:lnTo>
                  <a:lnTo>
                    <a:pt x="159181" y="211924"/>
                  </a:lnTo>
                  <a:lnTo>
                    <a:pt x="160477" y="210616"/>
                  </a:lnTo>
                  <a:lnTo>
                    <a:pt x="160477" y="207416"/>
                  </a:lnTo>
                  <a:close/>
                </a:path>
                <a:path w="196215" h="266065">
                  <a:moveTo>
                    <a:pt x="160477" y="147472"/>
                  </a:moveTo>
                  <a:lnTo>
                    <a:pt x="159181" y="146177"/>
                  </a:lnTo>
                  <a:lnTo>
                    <a:pt x="34150" y="146177"/>
                  </a:lnTo>
                  <a:lnTo>
                    <a:pt x="32842" y="147472"/>
                  </a:lnTo>
                  <a:lnTo>
                    <a:pt x="32842" y="150672"/>
                  </a:lnTo>
                  <a:lnTo>
                    <a:pt x="34150" y="151968"/>
                  </a:lnTo>
                  <a:lnTo>
                    <a:pt x="159181" y="151968"/>
                  </a:lnTo>
                  <a:lnTo>
                    <a:pt x="160477" y="150672"/>
                  </a:lnTo>
                  <a:lnTo>
                    <a:pt x="160477" y="147472"/>
                  </a:lnTo>
                  <a:close/>
                </a:path>
                <a:path w="196215" h="266065">
                  <a:moveTo>
                    <a:pt x="160477" y="87528"/>
                  </a:moveTo>
                  <a:lnTo>
                    <a:pt x="159181" y="86220"/>
                  </a:lnTo>
                  <a:lnTo>
                    <a:pt x="34150" y="86220"/>
                  </a:lnTo>
                  <a:lnTo>
                    <a:pt x="32842" y="87528"/>
                  </a:lnTo>
                  <a:lnTo>
                    <a:pt x="32842" y="90728"/>
                  </a:lnTo>
                  <a:lnTo>
                    <a:pt x="34150" y="92024"/>
                  </a:lnTo>
                  <a:lnTo>
                    <a:pt x="159181" y="92024"/>
                  </a:lnTo>
                  <a:lnTo>
                    <a:pt x="160477" y="90728"/>
                  </a:lnTo>
                  <a:lnTo>
                    <a:pt x="160477" y="87528"/>
                  </a:lnTo>
                  <a:close/>
                </a:path>
                <a:path w="196215" h="266065">
                  <a:moveTo>
                    <a:pt x="195630" y="50101"/>
                  </a:moveTo>
                  <a:lnTo>
                    <a:pt x="195364" y="49441"/>
                  </a:lnTo>
                  <a:lnTo>
                    <a:pt x="195237" y="49098"/>
                  </a:lnTo>
                  <a:lnTo>
                    <a:pt x="187947" y="41605"/>
                  </a:lnTo>
                  <a:lnTo>
                    <a:pt x="187947" y="57175"/>
                  </a:lnTo>
                  <a:lnTo>
                    <a:pt x="187947" y="257759"/>
                  </a:lnTo>
                  <a:lnTo>
                    <a:pt x="7683" y="257759"/>
                  </a:lnTo>
                  <a:lnTo>
                    <a:pt x="7594" y="7823"/>
                  </a:lnTo>
                  <a:lnTo>
                    <a:pt x="142024" y="7823"/>
                  </a:lnTo>
                  <a:lnTo>
                    <a:pt x="142100" y="52743"/>
                  </a:lnTo>
                  <a:lnTo>
                    <a:pt x="142024" y="55448"/>
                  </a:lnTo>
                  <a:lnTo>
                    <a:pt x="143751" y="57175"/>
                  </a:lnTo>
                  <a:lnTo>
                    <a:pt x="187947" y="57175"/>
                  </a:lnTo>
                  <a:lnTo>
                    <a:pt x="187947" y="41605"/>
                  </a:lnTo>
                  <a:lnTo>
                    <a:pt x="184581" y="38150"/>
                  </a:lnTo>
                  <a:lnTo>
                    <a:pt x="184581" y="49441"/>
                  </a:lnTo>
                  <a:lnTo>
                    <a:pt x="149669" y="49441"/>
                  </a:lnTo>
                  <a:lnTo>
                    <a:pt x="149669" y="13436"/>
                  </a:lnTo>
                  <a:lnTo>
                    <a:pt x="184581" y="49441"/>
                  </a:lnTo>
                  <a:lnTo>
                    <a:pt x="184581" y="38150"/>
                  </a:lnTo>
                  <a:lnTo>
                    <a:pt x="160566" y="13436"/>
                  </a:lnTo>
                  <a:lnTo>
                    <a:pt x="155117" y="7823"/>
                  </a:lnTo>
                  <a:lnTo>
                    <a:pt x="147929" y="431"/>
                  </a:lnTo>
                  <a:lnTo>
                    <a:pt x="146913" y="0"/>
                  </a:lnTo>
                  <a:lnTo>
                    <a:pt x="145859" y="12"/>
                  </a:lnTo>
                  <a:lnTo>
                    <a:pt x="1739" y="12"/>
                  </a:lnTo>
                  <a:lnTo>
                    <a:pt x="0" y="1739"/>
                  </a:lnTo>
                  <a:lnTo>
                    <a:pt x="0" y="263740"/>
                  </a:lnTo>
                  <a:lnTo>
                    <a:pt x="1739" y="265468"/>
                  </a:lnTo>
                  <a:lnTo>
                    <a:pt x="193865" y="265468"/>
                  </a:lnTo>
                  <a:lnTo>
                    <a:pt x="195605" y="263740"/>
                  </a:lnTo>
                  <a:lnTo>
                    <a:pt x="195605" y="257759"/>
                  </a:lnTo>
                  <a:lnTo>
                    <a:pt x="195630" y="50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1016" y="7027013"/>
            <a:ext cx="5270500" cy="16154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1000" b="1" spc="5" dirty="0"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469900" marR="372745" algn="just">
              <a:lnSpc>
                <a:spcPct val="105200"/>
              </a:lnSpc>
              <a:spcBef>
                <a:spcPts val="175"/>
              </a:spcBef>
            </a:pPr>
            <a:r>
              <a:rPr sz="950" spc="10" dirty="0">
                <a:latin typeface="Arial"/>
                <a:cs typeface="Arial"/>
              </a:rPr>
              <a:t>Unmounting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does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remove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its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/etc/fstab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entry.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Unless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you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remove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or  </a:t>
            </a:r>
            <a:r>
              <a:rPr sz="950" spc="15" dirty="0">
                <a:latin typeface="Arial"/>
                <a:cs typeface="Arial"/>
              </a:rPr>
              <a:t>comment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out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entry,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share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be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remounted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either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next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system  </a:t>
            </a:r>
            <a:r>
              <a:rPr sz="950" spc="30" dirty="0">
                <a:latin typeface="Arial"/>
                <a:cs typeface="Arial"/>
              </a:rPr>
              <a:t>boot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when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service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restarted.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15" dirty="0">
                <a:solidFill>
                  <a:srgbClr val="E32132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E32132"/>
                </a:solidFill>
                <a:latin typeface="Liberation Mono"/>
                <a:cs typeface="Liberation Mono"/>
              </a:rPr>
              <a:t>nfsconf</a:t>
            </a:r>
            <a:r>
              <a:rPr sz="1600" b="1" spc="-785" dirty="0">
                <a:solidFill>
                  <a:srgbClr val="E32132"/>
                </a:solidFill>
                <a:latin typeface="Liberation Mono"/>
                <a:cs typeface="Liberation Mono"/>
              </a:rPr>
              <a:t> </a:t>
            </a:r>
            <a:r>
              <a:rPr sz="1600" b="1" spc="30" dirty="0">
                <a:solidFill>
                  <a:srgbClr val="E32132"/>
                </a:solidFill>
                <a:latin typeface="Arial"/>
                <a:cs typeface="Arial"/>
              </a:rPr>
              <a:t>TOOL</a:t>
            </a:r>
            <a:endParaRPr sz="1600">
              <a:latin typeface="Arial"/>
              <a:cs typeface="Arial"/>
            </a:endParaRPr>
          </a:p>
          <a:p>
            <a:pPr marL="12700" marR="72390">
              <a:lnSpc>
                <a:spcPct val="105200"/>
              </a:lnSpc>
              <a:spcBef>
                <a:spcPts val="490"/>
              </a:spcBef>
            </a:pPr>
            <a:r>
              <a:rPr sz="950" spc="-25" dirty="0">
                <a:latin typeface="Arial"/>
                <a:cs typeface="Arial"/>
              </a:rPr>
              <a:t>Red </a:t>
            </a:r>
            <a:r>
              <a:rPr sz="950" spc="15" dirty="0">
                <a:latin typeface="Arial"/>
                <a:cs typeface="Arial"/>
              </a:rPr>
              <a:t>Hat </a:t>
            </a:r>
            <a:r>
              <a:rPr sz="950" dirty="0">
                <a:latin typeface="Arial"/>
                <a:cs typeface="Arial"/>
              </a:rPr>
              <a:t>Enterprise Linux </a:t>
            </a:r>
            <a:r>
              <a:rPr sz="950" spc="55" dirty="0">
                <a:latin typeface="Arial"/>
                <a:cs typeface="Arial"/>
              </a:rPr>
              <a:t>8 </a:t>
            </a:r>
            <a:r>
              <a:rPr sz="950" spc="5" dirty="0">
                <a:latin typeface="Arial"/>
                <a:cs typeface="Arial"/>
              </a:rPr>
              <a:t>introduces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nfsconf </a:t>
            </a:r>
            <a:r>
              <a:rPr sz="950" spc="30" dirty="0">
                <a:latin typeface="Arial"/>
                <a:cs typeface="Arial"/>
              </a:rPr>
              <a:t>tool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-5" dirty="0">
                <a:latin typeface="Arial"/>
                <a:cs typeface="Arial"/>
              </a:rPr>
              <a:t>manage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NFS </a:t>
            </a:r>
            <a:r>
              <a:rPr sz="950" spc="10" dirty="0">
                <a:latin typeface="Arial"/>
                <a:cs typeface="Arial"/>
              </a:rPr>
              <a:t>client </a:t>
            </a:r>
            <a:r>
              <a:rPr sz="950" spc="-5" dirty="0">
                <a:latin typeface="Arial"/>
                <a:cs typeface="Arial"/>
              </a:rPr>
              <a:t>and server 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files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under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NFSv3.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tool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/etc/nfs.conf</a:t>
            </a:r>
            <a:endParaRPr sz="950">
              <a:latin typeface="Liberation Mono"/>
              <a:cs typeface="Liberation Mon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20" name="object 20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25975" y="9190903"/>
            <a:ext cx="1949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5" dirty="0">
                <a:solidFill>
                  <a:srgbClr val="FFFFFF"/>
                </a:solidFill>
                <a:latin typeface="Arial"/>
                <a:cs typeface="Arial"/>
              </a:rPr>
              <a:t>259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4" y="68491"/>
            <a:ext cx="5273675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5200"/>
              </a:lnSpc>
            </a:pPr>
            <a:r>
              <a:rPr sz="950" spc="35" dirty="0">
                <a:latin typeface="Arial"/>
                <a:cs typeface="Arial"/>
              </a:rPr>
              <a:t>(the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/etc/sysconfig/nfs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from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earlier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versions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operating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system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deprecated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now). 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tool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get,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set,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unset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parameters.</a:t>
            </a:r>
            <a:endParaRPr sz="950">
              <a:latin typeface="Arial"/>
              <a:cs typeface="Arial"/>
            </a:endParaRPr>
          </a:p>
          <a:p>
            <a:pPr marL="12700" marR="65405">
              <a:lnSpc>
                <a:spcPct val="105200"/>
              </a:lnSpc>
              <a:spcBef>
                <a:spcPts val="950"/>
              </a:spcBef>
            </a:pPr>
            <a:r>
              <a:rPr sz="95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/etc/nfs.conf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composed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multiple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sections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starting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key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word  in </a:t>
            </a:r>
            <a:r>
              <a:rPr sz="950" spc="-15" dirty="0">
                <a:latin typeface="Arial"/>
                <a:cs typeface="Arial"/>
              </a:rPr>
              <a:t>square </a:t>
            </a:r>
            <a:r>
              <a:rPr sz="950" spc="-5" dirty="0">
                <a:latin typeface="Arial"/>
                <a:cs typeface="Arial"/>
              </a:rPr>
              <a:t>brackets </a:t>
            </a:r>
            <a:r>
              <a:rPr sz="950" spc="5" dirty="0">
                <a:latin typeface="Arial"/>
                <a:cs typeface="Arial"/>
              </a:rPr>
              <a:t>(</a:t>
            </a:r>
            <a:r>
              <a:rPr sz="950" b="1" spc="5" dirty="0">
                <a:latin typeface="Liberation Mono"/>
                <a:cs typeface="Liberation Mono"/>
              </a:rPr>
              <a:t>[</a:t>
            </a:r>
            <a:r>
              <a:rPr sz="950" b="1" i="1" spc="5" dirty="0">
                <a:latin typeface="Liberation Mono"/>
                <a:cs typeface="Liberation Mono"/>
              </a:rPr>
              <a:t>keyword</a:t>
            </a:r>
            <a:r>
              <a:rPr sz="950" b="1" spc="5" dirty="0">
                <a:latin typeface="Liberation Mono"/>
                <a:cs typeface="Liberation Mono"/>
              </a:rPr>
              <a:t>]</a:t>
            </a:r>
            <a:r>
              <a:rPr sz="950" spc="5" dirty="0">
                <a:latin typeface="Arial"/>
                <a:cs typeface="Arial"/>
              </a:rPr>
              <a:t>) </a:t>
            </a:r>
            <a:r>
              <a:rPr sz="950" spc="15" dirty="0">
                <a:latin typeface="Arial"/>
                <a:cs typeface="Arial"/>
              </a:rPr>
              <a:t>with </a:t>
            </a:r>
            <a:r>
              <a:rPr sz="950" spc="-10" dirty="0">
                <a:latin typeface="Arial"/>
                <a:cs typeface="Arial"/>
              </a:rPr>
              <a:t>value </a:t>
            </a:r>
            <a:r>
              <a:rPr sz="950" spc="-5" dirty="0">
                <a:latin typeface="Arial"/>
                <a:cs typeface="Arial"/>
              </a:rPr>
              <a:t>assignments </a:t>
            </a:r>
            <a:r>
              <a:rPr sz="950" spc="5" dirty="0">
                <a:latin typeface="Arial"/>
                <a:cs typeface="Arial"/>
              </a:rPr>
              <a:t>within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dirty="0">
                <a:latin typeface="Arial"/>
                <a:cs typeface="Arial"/>
              </a:rPr>
              <a:t>section. </a:t>
            </a:r>
            <a:r>
              <a:rPr sz="950" spc="-10" dirty="0">
                <a:latin typeface="Arial"/>
                <a:cs typeface="Arial"/>
              </a:rPr>
              <a:t>For </a:t>
            </a:r>
            <a:r>
              <a:rPr sz="950" spc="-20" dirty="0">
                <a:latin typeface="Arial"/>
                <a:cs typeface="Arial"/>
              </a:rPr>
              <a:t>an </a:t>
            </a:r>
            <a:r>
              <a:rPr sz="950" spc="-15" dirty="0">
                <a:latin typeface="Arial"/>
                <a:cs typeface="Arial"/>
              </a:rPr>
              <a:t>NFS </a:t>
            </a:r>
            <a:r>
              <a:rPr sz="950" spc="-25" dirty="0">
                <a:latin typeface="Arial"/>
                <a:cs typeface="Arial"/>
              </a:rPr>
              <a:t>server,  </a:t>
            </a:r>
            <a:r>
              <a:rPr sz="950" spc="10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[nfsd]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section.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value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assignment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key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composed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name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value,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  </a:t>
            </a:r>
            <a:r>
              <a:rPr sz="950" spc="-10" dirty="0">
                <a:latin typeface="Arial"/>
                <a:cs typeface="Arial"/>
              </a:rPr>
              <a:t>equals </a:t>
            </a:r>
            <a:r>
              <a:rPr sz="950" spc="-20" dirty="0">
                <a:latin typeface="Arial"/>
                <a:cs typeface="Arial"/>
              </a:rPr>
              <a:t>sign,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20" dirty="0">
                <a:latin typeface="Arial"/>
                <a:cs typeface="Arial"/>
              </a:rPr>
              <a:t>setting </a:t>
            </a:r>
            <a:r>
              <a:rPr sz="950" spc="30" dirty="0">
                <a:latin typeface="Arial"/>
                <a:cs typeface="Arial"/>
              </a:rPr>
              <a:t>for the </a:t>
            </a:r>
            <a:r>
              <a:rPr sz="950" spc="-20" dirty="0">
                <a:latin typeface="Arial"/>
                <a:cs typeface="Arial"/>
              </a:rPr>
              <a:t>value, </a:t>
            </a:r>
            <a:r>
              <a:rPr sz="950" spc="-15" dirty="0">
                <a:latin typeface="Arial"/>
                <a:cs typeface="Arial"/>
              </a:rPr>
              <a:t>such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b="1" spc="-10" dirty="0">
                <a:latin typeface="Liberation Mono"/>
                <a:cs typeface="Liberation Mono"/>
              </a:rPr>
              <a:t>vers4.2=y</a:t>
            </a:r>
            <a:r>
              <a:rPr sz="950" spc="-10" dirty="0">
                <a:latin typeface="Arial"/>
                <a:cs typeface="Arial"/>
              </a:rPr>
              <a:t>.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spc="-15" dirty="0">
                <a:latin typeface="Arial"/>
                <a:cs typeface="Arial"/>
              </a:rPr>
              <a:t>lines </a:t>
            </a:r>
            <a:r>
              <a:rPr sz="950" spc="15" dirty="0">
                <a:latin typeface="Arial"/>
                <a:cs typeface="Arial"/>
              </a:rPr>
              <a:t>starting with </a:t>
            </a:r>
            <a:r>
              <a:rPr sz="950" spc="40" dirty="0">
                <a:latin typeface="Arial"/>
                <a:cs typeface="Arial"/>
              </a:rPr>
              <a:t>"#" </a:t>
            </a:r>
            <a:r>
              <a:rPr sz="950" spc="20" dirty="0">
                <a:latin typeface="Arial"/>
                <a:cs typeface="Arial"/>
              </a:rPr>
              <a:t>or </a:t>
            </a:r>
            <a:r>
              <a:rPr sz="950" spc="-20" dirty="0">
                <a:latin typeface="Arial"/>
                <a:cs typeface="Arial"/>
              </a:rPr>
              <a:t>";" </a:t>
            </a:r>
            <a:r>
              <a:rPr sz="950" spc="-15" dirty="0">
                <a:latin typeface="Arial"/>
                <a:cs typeface="Arial"/>
              </a:rPr>
              <a:t>are  </a:t>
            </a:r>
            <a:r>
              <a:rPr sz="950" spc="-5" dirty="0">
                <a:latin typeface="Arial"/>
                <a:cs typeface="Arial"/>
              </a:rPr>
              <a:t>ignored,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-15" dirty="0">
                <a:latin typeface="Arial"/>
                <a:cs typeface="Arial"/>
              </a:rPr>
              <a:t>are any </a:t>
            </a:r>
            <a:r>
              <a:rPr sz="950" spc="-10" dirty="0">
                <a:latin typeface="Arial"/>
                <a:cs typeface="Arial"/>
              </a:rPr>
              <a:t>blank</a:t>
            </a:r>
            <a:r>
              <a:rPr sz="950" spc="-1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lines.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16" y="1671358"/>
            <a:ext cx="5232400" cy="292481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cat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/etc/nfs.conf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[nfsd]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debug=0</a:t>
            </a:r>
            <a:endParaRPr sz="800">
              <a:latin typeface="Liberation Mono"/>
              <a:cs typeface="Liberation Mono"/>
            </a:endParaRPr>
          </a:p>
          <a:p>
            <a:pPr marL="126364" marR="4427220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threads=8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2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host=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port=0</a:t>
            </a:r>
            <a:endParaRPr sz="800">
              <a:latin typeface="Liberation Mono"/>
              <a:cs typeface="Liberation Mono"/>
            </a:endParaRPr>
          </a:p>
          <a:p>
            <a:pPr marL="126364" marR="4183379" algn="just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grace-time=90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lease-time=90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2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tcp=y</a:t>
            </a:r>
            <a:endParaRPr sz="800">
              <a:latin typeface="Liberation Mono"/>
              <a:cs typeface="Liberation Mono"/>
            </a:endParaRPr>
          </a:p>
          <a:p>
            <a:pPr marL="126364" marR="4549140" algn="just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vers2=n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vers3=y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vers4=y</a:t>
            </a:r>
            <a:endParaRPr sz="800">
              <a:latin typeface="Liberation Mono"/>
              <a:cs typeface="Liberation Mono"/>
            </a:endParaRPr>
          </a:p>
          <a:p>
            <a:pPr marL="126364" marR="4427220" algn="just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vers4.0=y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vers4.1=y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vers4.2=y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3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rdma=n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latin typeface="Liberation Mono"/>
                <a:cs typeface="Liberation Mono"/>
              </a:rPr>
              <a:t>#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415" y="4696118"/>
            <a:ext cx="522986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950" spc="-10" dirty="0">
                <a:latin typeface="Arial"/>
                <a:cs typeface="Arial"/>
              </a:rPr>
              <a:t>By </a:t>
            </a:r>
            <a:r>
              <a:rPr sz="950" spc="20" dirty="0">
                <a:latin typeface="Arial"/>
                <a:cs typeface="Arial"/>
              </a:rPr>
              <a:t>default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[nfsd] </a:t>
            </a:r>
            <a:r>
              <a:rPr sz="950" spc="5" dirty="0">
                <a:latin typeface="Arial"/>
                <a:cs typeface="Arial"/>
              </a:rPr>
              <a:t>section's </a:t>
            </a:r>
            <a:r>
              <a:rPr sz="950" dirty="0">
                <a:latin typeface="Arial"/>
                <a:cs typeface="Arial"/>
              </a:rPr>
              <a:t>key-value </a:t>
            </a:r>
            <a:r>
              <a:rPr sz="950" spc="-10" dirty="0">
                <a:latin typeface="Arial"/>
                <a:cs typeface="Arial"/>
              </a:rPr>
              <a:t>pairs </a:t>
            </a:r>
            <a:r>
              <a:rPr sz="950" spc="-15" dirty="0">
                <a:latin typeface="Arial"/>
                <a:cs typeface="Arial"/>
              </a:rPr>
              <a:t>are </a:t>
            </a:r>
            <a:r>
              <a:rPr sz="950" spc="10" dirty="0">
                <a:latin typeface="Arial"/>
                <a:cs typeface="Arial"/>
              </a:rPr>
              <a:t>commented </a:t>
            </a:r>
            <a:r>
              <a:rPr sz="950" spc="15" dirty="0">
                <a:latin typeface="Arial"/>
                <a:cs typeface="Arial"/>
              </a:rPr>
              <a:t>out. </a:t>
            </a:r>
            <a:r>
              <a:rPr sz="950" spc="-20" dirty="0">
                <a:latin typeface="Arial"/>
                <a:cs typeface="Arial"/>
              </a:rPr>
              <a:t>However,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5" dirty="0">
                <a:latin typeface="Arial"/>
                <a:cs typeface="Arial"/>
              </a:rPr>
              <a:t>comments  </a:t>
            </a:r>
            <a:r>
              <a:rPr sz="950" spc="-15" dirty="0">
                <a:latin typeface="Arial"/>
                <a:cs typeface="Arial"/>
              </a:rPr>
              <a:t>show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default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options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take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effect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unchanged.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provides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with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good  </a:t>
            </a:r>
            <a:r>
              <a:rPr sz="950" spc="15" dirty="0">
                <a:latin typeface="Arial"/>
                <a:cs typeface="Arial"/>
              </a:rPr>
              <a:t>starting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configuration.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12700" marR="334010">
              <a:lnSpc>
                <a:spcPct val="105200"/>
              </a:lnSpc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 --set </a:t>
            </a:r>
            <a:r>
              <a:rPr sz="950" b="1" i="1" spc="-5" dirty="0">
                <a:latin typeface="Liberation Mono"/>
                <a:cs typeface="Liberation Mono"/>
              </a:rPr>
              <a:t>section</a:t>
            </a:r>
            <a:r>
              <a:rPr sz="950" b="1" i="1" spc="-10" dirty="0">
                <a:latin typeface="Liberation Mono"/>
                <a:cs typeface="Liberation Mono"/>
              </a:rPr>
              <a:t> </a:t>
            </a:r>
            <a:r>
              <a:rPr sz="950" b="1" i="1" spc="-5" dirty="0">
                <a:latin typeface="Liberation Mono"/>
                <a:cs typeface="Liberation Mono"/>
              </a:rPr>
              <a:t>key value</a:t>
            </a:r>
            <a:r>
              <a:rPr sz="950" b="1" i="1" spc="-350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value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key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specified  </a:t>
            </a:r>
            <a:r>
              <a:rPr sz="950" dirty="0">
                <a:latin typeface="Arial"/>
                <a:cs typeface="Arial"/>
              </a:rPr>
              <a:t>section.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16" y="5700836"/>
            <a:ext cx="52324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vers4.2</a:t>
            </a:r>
            <a:r>
              <a:rPr sz="800" b="1" spc="-15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416" y="6142826"/>
            <a:ext cx="341249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This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updates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/etc/nfs.conf</a:t>
            </a:r>
            <a:r>
              <a:rPr sz="950" b="1" spc="-355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file: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16" y="6409802"/>
            <a:ext cx="5232400" cy="224345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cat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/etc/nfs.conf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 marR="4427220">
              <a:lnSpc>
                <a:spcPts val="1220"/>
              </a:lnSpc>
              <a:spcBef>
                <a:spcPts val="65"/>
              </a:spcBef>
            </a:pPr>
            <a:r>
              <a:rPr sz="800" spc="-5" dirty="0">
                <a:latin typeface="Liberation Mono"/>
                <a:cs typeface="Liberation Mono"/>
              </a:rPr>
              <a:t>[nfsd]  </a:t>
            </a:r>
            <a:r>
              <a:rPr sz="800" b="1" spc="-5" dirty="0">
                <a:latin typeface="Liberation Mono"/>
                <a:cs typeface="Liberation Mono"/>
              </a:rPr>
              <a:t>vers4.2 </a:t>
            </a:r>
            <a:r>
              <a:rPr sz="800" b="1" dirty="0">
                <a:latin typeface="Liberation Mono"/>
                <a:cs typeface="Liberation Mono"/>
              </a:rPr>
              <a:t>=</a:t>
            </a:r>
            <a:r>
              <a:rPr sz="800" b="1" spc="-95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4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debug=0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150"/>
              </a:spcBef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threads=8</a:t>
            </a:r>
            <a:endParaRPr sz="800">
              <a:latin typeface="Liberation Mono"/>
              <a:cs typeface="Liberation Mono"/>
            </a:endParaRPr>
          </a:p>
          <a:p>
            <a:pPr marL="126364" marR="4610100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 </a:t>
            </a:r>
            <a:r>
              <a:rPr sz="800" spc="-5" dirty="0">
                <a:latin typeface="Liberation Mono"/>
                <a:cs typeface="Liberation Mono"/>
              </a:rPr>
              <a:t>host=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10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port=0</a:t>
            </a:r>
            <a:endParaRPr sz="800">
              <a:latin typeface="Liberation Mono"/>
              <a:cs typeface="Liberation Mono"/>
            </a:endParaRPr>
          </a:p>
          <a:p>
            <a:pPr marL="126364" marR="4183379" algn="just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grace-time=90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lease-time=90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2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tcp=y</a:t>
            </a:r>
            <a:endParaRPr sz="800">
              <a:latin typeface="Liberation Mono"/>
              <a:cs typeface="Liberation Mono"/>
            </a:endParaRPr>
          </a:p>
          <a:p>
            <a:pPr marL="126364" marR="4549140" algn="just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vers2=n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vers3=y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vers4=y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9" name="object 9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5916" y="9190903"/>
            <a:ext cx="2025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45" dirty="0">
                <a:solidFill>
                  <a:srgbClr val="FFFFFF"/>
                </a:solidFill>
                <a:latin typeface="Arial"/>
                <a:cs typeface="Arial"/>
              </a:rPr>
              <a:t>260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716" y="382488"/>
            <a:ext cx="5257800" cy="8382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0" rIns="0" bIns="0" rtlCol="0">
            <a:spAutoFit/>
          </a:bodyPr>
          <a:lstStyle/>
          <a:p>
            <a:pPr marL="139065" algn="just">
              <a:lnSpc>
                <a:spcPts val="93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vers4.0=y</a:t>
            </a:r>
            <a:endParaRPr sz="800">
              <a:latin typeface="Liberation Mono"/>
              <a:cs typeface="Liberation Mono"/>
            </a:endParaRPr>
          </a:p>
          <a:p>
            <a:pPr marL="139065" marR="4439920" algn="just">
              <a:lnSpc>
                <a:spcPct val="125000"/>
              </a:lnSpc>
            </a:pP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vers4.1=y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95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vers4.2=y  </a:t>
            </a:r>
            <a:r>
              <a:rPr sz="800" dirty="0">
                <a:latin typeface="Liberation Mono"/>
                <a:cs typeface="Liberation Mono"/>
              </a:rPr>
              <a:t>#</a:t>
            </a:r>
            <a:r>
              <a:rPr sz="800" spc="-3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rdma=n</a:t>
            </a:r>
            <a:endParaRPr sz="800">
              <a:latin typeface="Liberation Mono"/>
              <a:cs typeface="Liberation Mono"/>
            </a:endParaRPr>
          </a:p>
          <a:p>
            <a:pPr marL="139065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latin typeface="Liberation Mono"/>
                <a:cs typeface="Liberation Mono"/>
              </a:rPr>
              <a:t>#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16" y="1328202"/>
            <a:ext cx="52755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 --get</a:t>
            </a:r>
            <a:r>
              <a:rPr sz="950" b="1" dirty="0">
                <a:latin typeface="Liberation Mono"/>
                <a:cs typeface="Liberation Mono"/>
              </a:rPr>
              <a:t> </a:t>
            </a:r>
            <a:r>
              <a:rPr sz="950" b="1" i="1" spc="-5" dirty="0">
                <a:latin typeface="Liberation Mono"/>
                <a:cs typeface="Liberation Mono"/>
              </a:rPr>
              <a:t>section key</a:t>
            </a:r>
            <a:r>
              <a:rPr sz="950" b="1" i="1" spc="-345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retrieve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value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key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specified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section: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716" y="1595180"/>
            <a:ext cx="5257800" cy="4870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--get nfsd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vers4.2</a:t>
            </a:r>
            <a:endParaRPr sz="800">
              <a:latin typeface="Liberation Mono"/>
              <a:cs typeface="Liberation Mono"/>
            </a:endParaRPr>
          </a:p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800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015" y="2181950"/>
            <a:ext cx="4860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10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--unset</a:t>
            </a:r>
            <a:r>
              <a:rPr sz="950" b="1" dirty="0">
                <a:latin typeface="Liberation Mono"/>
                <a:cs typeface="Liberation Mono"/>
              </a:rPr>
              <a:t> </a:t>
            </a:r>
            <a:r>
              <a:rPr sz="950" b="1" i="1" spc="-5" dirty="0">
                <a:latin typeface="Liberation Mono"/>
                <a:cs typeface="Liberation Mono"/>
              </a:rPr>
              <a:t>section</a:t>
            </a:r>
            <a:r>
              <a:rPr sz="950" b="1" i="1" spc="-10" dirty="0">
                <a:latin typeface="Liberation Mono"/>
                <a:cs typeface="Liberation Mono"/>
              </a:rPr>
              <a:t> </a:t>
            </a:r>
            <a:r>
              <a:rPr sz="950" b="1" i="1" spc="-5" dirty="0">
                <a:latin typeface="Liberation Mono"/>
                <a:cs typeface="Liberation Mono"/>
              </a:rPr>
              <a:t>key</a:t>
            </a:r>
            <a:r>
              <a:rPr sz="950" b="1" i="1" spc="-350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unset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value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key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specified  </a:t>
            </a:r>
            <a:r>
              <a:rPr sz="950" dirty="0">
                <a:latin typeface="Arial"/>
                <a:cs typeface="Arial"/>
              </a:rPr>
              <a:t>section: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716" y="2608894"/>
            <a:ext cx="52578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--unset nfsd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vers4.2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016" y="2987312"/>
            <a:ext cx="5130165" cy="9709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dirty="0">
                <a:latin typeface="Arial"/>
                <a:cs typeface="Arial"/>
              </a:rPr>
              <a:t>Configure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an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NFSv4-only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40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NFSv4-only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client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setting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following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values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/etc/nfs.conf</a:t>
            </a:r>
            <a:endParaRPr sz="9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file.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disabling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UDP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other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NFSv2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NFSv3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related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keys: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716" y="4054415"/>
            <a:ext cx="5257800" cy="6477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39065" marR="230632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udp </a:t>
            </a:r>
            <a:r>
              <a:rPr sz="800" b="1" dirty="0">
                <a:latin typeface="Liberation Mono"/>
                <a:cs typeface="Liberation Mono"/>
              </a:rPr>
              <a:t>n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vers2 </a:t>
            </a:r>
            <a:r>
              <a:rPr sz="800" b="1" dirty="0">
                <a:latin typeface="Liberation Mono"/>
                <a:cs typeface="Liberation Mono"/>
              </a:rPr>
              <a:t>n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vers3</a:t>
            </a:r>
            <a:r>
              <a:rPr sz="800" b="1" spc="-65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n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016" y="4809478"/>
            <a:ext cx="201612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" dirty="0">
                <a:latin typeface="Arial"/>
                <a:cs typeface="Arial"/>
              </a:rPr>
              <a:t>Enable </a:t>
            </a:r>
            <a:r>
              <a:rPr sz="950" spc="-60" dirty="0">
                <a:latin typeface="Arial"/>
                <a:cs typeface="Arial"/>
              </a:rPr>
              <a:t>TCP,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5" dirty="0">
                <a:latin typeface="Arial"/>
                <a:cs typeface="Arial"/>
              </a:rPr>
              <a:t>NFSv4, </a:t>
            </a:r>
            <a:r>
              <a:rPr sz="950" spc="5" dirty="0">
                <a:latin typeface="Arial"/>
                <a:cs typeface="Arial"/>
              </a:rPr>
              <a:t>related</a:t>
            </a:r>
            <a:r>
              <a:rPr sz="950" spc="-135" dirty="0">
                <a:latin typeface="Arial"/>
                <a:cs typeface="Arial"/>
              </a:rPr>
              <a:t> </a:t>
            </a:r>
            <a:r>
              <a:rPr sz="950" spc="-35" dirty="0">
                <a:latin typeface="Arial"/>
                <a:cs typeface="Arial"/>
              </a:rPr>
              <a:t>keys.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3716" y="5076455"/>
            <a:ext cx="5257800" cy="96075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39065" marR="218440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tcp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vers4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vers4.0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vers4.1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[user@host ~]$ </a:t>
            </a:r>
            <a:r>
              <a:rPr sz="800" b="1" spc="-5" dirty="0">
                <a:latin typeface="Liberation Mono"/>
                <a:cs typeface="Liberation Mono"/>
              </a:rPr>
              <a:t>sudo nfsconf --set nfsd vers4.2</a:t>
            </a:r>
            <a:r>
              <a:rPr sz="800" b="1" spc="-65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016" y="6144604"/>
            <a:ext cx="391795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latin typeface="Arial"/>
                <a:cs typeface="Arial"/>
              </a:rPr>
              <a:t>As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before,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changes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appear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/etc/nfs.conf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file: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3716" y="6411582"/>
            <a:ext cx="5257800" cy="1739264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[[user@host ~]$ </a:t>
            </a:r>
            <a:r>
              <a:rPr sz="800" b="1" spc="-5" dirty="0">
                <a:latin typeface="Liberation Mono"/>
                <a:cs typeface="Liberation Mono"/>
              </a:rPr>
              <a:t>cat /etc/nfs.conf</a:t>
            </a:r>
            <a:endParaRPr sz="800">
              <a:latin typeface="Liberation Mono"/>
              <a:cs typeface="Liberation Mono"/>
            </a:endParaRPr>
          </a:p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[nfsd]</a:t>
            </a:r>
            <a:endParaRPr sz="800">
              <a:latin typeface="Liberation Mono"/>
              <a:cs typeface="Liberation Mono"/>
            </a:endParaRPr>
          </a:p>
          <a:p>
            <a:pPr marL="139065" marR="4439920">
              <a:lnSpc>
                <a:spcPts val="1230"/>
              </a:lnSpc>
              <a:spcBef>
                <a:spcPts val="75"/>
              </a:spcBef>
            </a:pPr>
            <a:r>
              <a:rPr sz="800" b="1" spc="-5" dirty="0">
                <a:latin typeface="Liberation Mono"/>
                <a:cs typeface="Liberation Mono"/>
              </a:rPr>
              <a:t>udp </a:t>
            </a:r>
            <a:r>
              <a:rPr sz="800" b="1" dirty="0">
                <a:latin typeface="Liberation Mono"/>
                <a:cs typeface="Liberation Mono"/>
              </a:rPr>
              <a:t>= n  </a:t>
            </a:r>
            <a:r>
              <a:rPr sz="800" b="1" spc="-5" dirty="0">
                <a:latin typeface="Liberation Mono"/>
                <a:cs typeface="Liberation Mono"/>
              </a:rPr>
              <a:t>vers2 </a:t>
            </a:r>
            <a:r>
              <a:rPr sz="800" b="1" dirty="0">
                <a:latin typeface="Liberation Mono"/>
                <a:cs typeface="Liberation Mono"/>
              </a:rPr>
              <a:t>= n  </a:t>
            </a:r>
            <a:r>
              <a:rPr sz="800" b="1" spc="-5" dirty="0">
                <a:latin typeface="Liberation Mono"/>
                <a:cs typeface="Liberation Mono"/>
              </a:rPr>
              <a:t>vers3 </a:t>
            </a:r>
            <a:r>
              <a:rPr sz="800" b="1" dirty="0">
                <a:latin typeface="Liberation Mono"/>
                <a:cs typeface="Liberation Mono"/>
              </a:rPr>
              <a:t>= n  </a:t>
            </a:r>
            <a:r>
              <a:rPr sz="800" b="1" spc="-5" dirty="0">
                <a:latin typeface="Liberation Mono"/>
                <a:cs typeface="Liberation Mono"/>
              </a:rPr>
              <a:t>tcp </a:t>
            </a:r>
            <a:r>
              <a:rPr sz="800" b="1" dirty="0">
                <a:latin typeface="Liberation Mono"/>
                <a:cs typeface="Liberation Mono"/>
              </a:rPr>
              <a:t>= y  </a:t>
            </a:r>
            <a:r>
              <a:rPr sz="800" b="1" spc="-5" dirty="0">
                <a:latin typeface="Liberation Mono"/>
                <a:cs typeface="Liberation Mono"/>
              </a:rPr>
              <a:t>vers4 </a:t>
            </a:r>
            <a:r>
              <a:rPr sz="800" b="1" dirty="0">
                <a:latin typeface="Liberation Mono"/>
                <a:cs typeface="Liberation Mono"/>
              </a:rPr>
              <a:t>= y  </a:t>
            </a:r>
            <a:r>
              <a:rPr sz="800" b="1" spc="-5" dirty="0">
                <a:latin typeface="Liberation Mono"/>
                <a:cs typeface="Liberation Mono"/>
              </a:rPr>
              <a:t>vers4.0 </a:t>
            </a:r>
            <a:r>
              <a:rPr sz="800" b="1" dirty="0">
                <a:latin typeface="Liberation Mono"/>
                <a:cs typeface="Liberation Mono"/>
              </a:rPr>
              <a:t>=</a:t>
            </a:r>
            <a:r>
              <a:rPr sz="800" b="1" spc="-95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b="1" spc="-5" dirty="0">
                <a:latin typeface="Liberation Mono"/>
                <a:cs typeface="Liberation Mono"/>
              </a:rPr>
              <a:t>vers4.1 </a:t>
            </a:r>
            <a:r>
              <a:rPr sz="800" b="1" dirty="0">
                <a:latin typeface="Liberation Mono"/>
                <a:cs typeface="Liberation Mono"/>
              </a:rPr>
              <a:t>=</a:t>
            </a:r>
            <a:r>
              <a:rPr sz="800" b="1" spc="-95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b="1" spc="-5" dirty="0">
                <a:latin typeface="Liberation Mono"/>
                <a:cs typeface="Liberation Mono"/>
              </a:rPr>
              <a:t>vers4.2 </a:t>
            </a:r>
            <a:r>
              <a:rPr sz="800" b="1" dirty="0">
                <a:latin typeface="Liberation Mono"/>
                <a:cs typeface="Liberation Mono"/>
              </a:rPr>
              <a:t>=</a:t>
            </a:r>
            <a:r>
              <a:rPr sz="800" b="1" spc="-95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7" name="object 17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49597" y="9190903"/>
            <a:ext cx="17145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-35" dirty="0">
                <a:solidFill>
                  <a:srgbClr val="FFFFFF"/>
                </a:solidFill>
                <a:latin typeface="Arial"/>
                <a:cs typeface="Arial"/>
              </a:rPr>
              <a:t>261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956" y="382486"/>
            <a:ext cx="5406390" cy="721360"/>
            <a:chOff x="447956" y="382486"/>
            <a:chExt cx="5406390" cy="721360"/>
          </a:xfrm>
        </p:grpSpPr>
        <p:sp>
          <p:nvSpPr>
            <p:cNvPr id="3" name="object 3"/>
            <p:cNvSpPr/>
            <p:nvPr/>
          </p:nvSpPr>
          <p:spPr>
            <a:xfrm>
              <a:off x="585116" y="393914"/>
              <a:ext cx="5257800" cy="698500"/>
            </a:xfrm>
            <a:custGeom>
              <a:avLst/>
              <a:gdLst/>
              <a:ahLst/>
              <a:cxnLst/>
              <a:rect l="l" t="t" r="r" b="b"/>
              <a:pathLst>
                <a:path w="5257800" h="698500">
                  <a:moveTo>
                    <a:pt x="5257800" y="0"/>
                  </a:moveTo>
                  <a:lnTo>
                    <a:pt x="0" y="0"/>
                  </a:lnTo>
                  <a:lnTo>
                    <a:pt x="0" y="698450"/>
                  </a:lnTo>
                  <a:lnTo>
                    <a:pt x="5257800" y="69845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7956" y="382498"/>
              <a:ext cx="5406390" cy="721360"/>
            </a:xfrm>
            <a:custGeom>
              <a:avLst/>
              <a:gdLst/>
              <a:ahLst/>
              <a:cxnLst/>
              <a:rect l="l" t="t" r="r" b="b"/>
              <a:pathLst>
                <a:path w="5406390" h="721360">
                  <a:moveTo>
                    <a:pt x="5406377" y="721296"/>
                  </a:moveTo>
                  <a:lnTo>
                    <a:pt x="5394947" y="709879"/>
                  </a:lnTo>
                  <a:lnTo>
                    <a:pt x="137147" y="709879"/>
                  </a:lnTo>
                  <a:lnTo>
                    <a:pt x="137147" y="11430"/>
                  </a:lnTo>
                  <a:lnTo>
                    <a:pt x="0" y="0"/>
                  </a:lnTo>
                  <a:lnTo>
                    <a:pt x="0" y="721296"/>
                  </a:lnTo>
                  <a:lnTo>
                    <a:pt x="5406377" y="721296"/>
                  </a:lnTo>
                  <a:close/>
                </a:path>
                <a:path w="5406390" h="721360">
                  <a:moveTo>
                    <a:pt x="5406377" y="0"/>
                  </a:moveTo>
                  <a:lnTo>
                    <a:pt x="0" y="0"/>
                  </a:lnTo>
                  <a:lnTo>
                    <a:pt x="137147" y="11417"/>
                  </a:lnTo>
                  <a:lnTo>
                    <a:pt x="5394960" y="11417"/>
                  </a:lnTo>
                  <a:lnTo>
                    <a:pt x="5394960" y="709879"/>
                  </a:lnTo>
                  <a:lnTo>
                    <a:pt x="5406377" y="721296"/>
                  </a:lnTo>
                  <a:lnTo>
                    <a:pt x="5406377" y="0"/>
                  </a:lnTo>
                  <a:close/>
                </a:path>
              </a:pathLst>
            </a:custGeom>
            <a:solidFill>
              <a:srgbClr val="C5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881" y="511530"/>
              <a:ext cx="208279" cy="319405"/>
            </a:xfrm>
            <a:custGeom>
              <a:avLst/>
              <a:gdLst/>
              <a:ahLst/>
              <a:cxnLst/>
              <a:rect l="l" t="t" r="r" b="b"/>
              <a:pathLst>
                <a:path w="208280" h="319405">
                  <a:moveTo>
                    <a:pt x="49733" y="258216"/>
                  </a:moveTo>
                  <a:lnTo>
                    <a:pt x="49504" y="257594"/>
                  </a:lnTo>
                  <a:lnTo>
                    <a:pt x="49301" y="257327"/>
                  </a:lnTo>
                  <a:lnTo>
                    <a:pt x="21221" y="243967"/>
                  </a:lnTo>
                  <a:lnTo>
                    <a:pt x="21221" y="200710"/>
                  </a:lnTo>
                  <a:lnTo>
                    <a:pt x="20662" y="200139"/>
                  </a:lnTo>
                  <a:lnTo>
                    <a:pt x="19265" y="200139"/>
                  </a:lnTo>
                  <a:lnTo>
                    <a:pt x="18707" y="200710"/>
                  </a:lnTo>
                  <a:lnTo>
                    <a:pt x="18707" y="245110"/>
                  </a:lnTo>
                  <a:lnTo>
                    <a:pt x="18973" y="245541"/>
                  </a:lnTo>
                  <a:lnTo>
                    <a:pt x="19405" y="245719"/>
                  </a:lnTo>
                  <a:lnTo>
                    <a:pt x="47866" y="259473"/>
                  </a:lnTo>
                  <a:lnTo>
                    <a:pt x="48514" y="259753"/>
                  </a:lnTo>
                  <a:lnTo>
                    <a:pt x="49263" y="259511"/>
                  </a:lnTo>
                  <a:lnTo>
                    <a:pt x="49606" y="258889"/>
                  </a:lnTo>
                  <a:lnTo>
                    <a:pt x="49733" y="258572"/>
                  </a:lnTo>
                  <a:lnTo>
                    <a:pt x="49733" y="258216"/>
                  </a:lnTo>
                  <a:close/>
                </a:path>
                <a:path w="208280" h="319405">
                  <a:moveTo>
                    <a:pt x="207721" y="35852"/>
                  </a:moveTo>
                  <a:lnTo>
                    <a:pt x="206375" y="34213"/>
                  </a:lnTo>
                  <a:lnTo>
                    <a:pt x="204508" y="33782"/>
                  </a:lnTo>
                  <a:lnTo>
                    <a:pt x="199694" y="32804"/>
                  </a:lnTo>
                  <a:lnTo>
                    <a:pt x="199694" y="41046"/>
                  </a:lnTo>
                  <a:lnTo>
                    <a:pt x="199694" y="100152"/>
                  </a:lnTo>
                  <a:lnTo>
                    <a:pt x="176479" y="104902"/>
                  </a:lnTo>
                  <a:lnTo>
                    <a:pt x="174625" y="105333"/>
                  </a:lnTo>
                  <a:lnTo>
                    <a:pt x="173355" y="106921"/>
                  </a:lnTo>
                  <a:lnTo>
                    <a:pt x="173316" y="252056"/>
                  </a:lnTo>
                  <a:lnTo>
                    <a:pt x="143649" y="252056"/>
                  </a:lnTo>
                  <a:lnTo>
                    <a:pt x="143979" y="33782"/>
                  </a:lnTo>
                  <a:lnTo>
                    <a:pt x="143878" y="22237"/>
                  </a:lnTo>
                  <a:lnTo>
                    <a:pt x="143433" y="21793"/>
                  </a:lnTo>
                  <a:lnTo>
                    <a:pt x="142036" y="21793"/>
                  </a:lnTo>
                  <a:lnTo>
                    <a:pt x="141592" y="22237"/>
                  </a:lnTo>
                  <a:lnTo>
                    <a:pt x="141478" y="252056"/>
                  </a:lnTo>
                  <a:lnTo>
                    <a:pt x="131191" y="252056"/>
                  </a:lnTo>
                  <a:lnTo>
                    <a:pt x="131191" y="59283"/>
                  </a:lnTo>
                  <a:lnTo>
                    <a:pt x="131089" y="22237"/>
                  </a:lnTo>
                  <a:lnTo>
                    <a:pt x="130746" y="21818"/>
                  </a:lnTo>
                  <a:lnTo>
                    <a:pt x="130073" y="21767"/>
                  </a:lnTo>
                  <a:lnTo>
                    <a:pt x="129298" y="21755"/>
                  </a:lnTo>
                  <a:lnTo>
                    <a:pt x="128803" y="22237"/>
                  </a:lnTo>
                  <a:lnTo>
                    <a:pt x="128778" y="59283"/>
                  </a:lnTo>
                  <a:lnTo>
                    <a:pt x="124853" y="57556"/>
                  </a:lnTo>
                  <a:lnTo>
                    <a:pt x="123126" y="56743"/>
                  </a:lnTo>
                  <a:lnTo>
                    <a:pt x="122770" y="56578"/>
                  </a:lnTo>
                  <a:lnTo>
                    <a:pt x="122770" y="65557"/>
                  </a:lnTo>
                  <a:lnTo>
                    <a:pt x="122770" y="308749"/>
                  </a:lnTo>
                  <a:lnTo>
                    <a:pt x="120548" y="307721"/>
                  </a:lnTo>
                  <a:lnTo>
                    <a:pt x="12877" y="256044"/>
                  </a:lnTo>
                  <a:lnTo>
                    <a:pt x="7708" y="253593"/>
                  </a:lnTo>
                  <a:lnTo>
                    <a:pt x="7708" y="10452"/>
                  </a:lnTo>
                  <a:lnTo>
                    <a:pt x="34023" y="23050"/>
                  </a:lnTo>
                  <a:lnTo>
                    <a:pt x="71513" y="41046"/>
                  </a:lnTo>
                  <a:lnTo>
                    <a:pt x="122770" y="65557"/>
                  </a:lnTo>
                  <a:lnTo>
                    <a:pt x="122770" y="56578"/>
                  </a:lnTo>
                  <a:lnTo>
                    <a:pt x="118440" y="54483"/>
                  </a:lnTo>
                  <a:lnTo>
                    <a:pt x="118440" y="53428"/>
                  </a:lnTo>
                  <a:lnTo>
                    <a:pt x="118313" y="22237"/>
                  </a:lnTo>
                  <a:lnTo>
                    <a:pt x="117868" y="21793"/>
                  </a:lnTo>
                  <a:lnTo>
                    <a:pt x="116484" y="21793"/>
                  </a:lnTo>
                  <a:lnTo>
                    <a:pt x="116027" y="22237"/>
                  </a:lnTo>
                  <a:lnTo>
                    <a:pt x="115912" y="53428"/>
                  </a:lnTo>
                  <a:lnTo>
                    <a:pt x="105714" y="48463"/>
                  </a:lnTo>
                  <a:lnTo>
                    <a:pt x="105714" y="47421"/>
                  </a:lnTo>
                  <a:lnTo>
                    <a:pt x="105625" y="22237"/>
                  </a:lnTo>
                  <a:lnTo>
                    <a:pt x="105270" y="21818"/>
                  </a:lnTo>
                  <a:lnTo>
                    <a:pt x="104609" y="21767"/>
                  </a:lnTo>
                  <a:lnTo>
                    <a:pt x="103759" y="21793"/>
                  </a:lnTo>
                  <a:lnTo>
                    <a:pt x="103314" y="22237"/>
                  </a:lnTo>
                  <a:lnTo>
                    <a:pt x="103200" y="47421"/>
                  </a:lnTo>
                  <a:lnTo>
                    <a:pt x="92989" y="42341"/>
                  </a:lnTo>
                  <a:lnTo>
                    <a:pt x="92989" y="41021"/>
                  </a:lnTo>
                  <a:lnTo>
                    <a:pt x="92875" y="22237"/>
                  </a:lnTo>
                  <a:lnTo>
                    <a:pt x="92430" y="21793"/>
                  </a:lnTo>
                  <a:lnTo>
                    <a:pt x="91033" y="21793"/>
                  </a:lnTo>
                  <a:lnTo>
                    <a:pt x="90589" y="22237"/>
                  </a:lnTo>
                  <a:lnTo>
                    <a:pt x="90474" y="41021"/>
                  </a:lnTo>
                  <a:lnTo>
                    <a:pt x="86398" y="39230"/>
                  </a:lnTo>
                  <a:lnTo>
                    <a:pt x="82499" y="37388"/>
                  </a:lnTo>
                  <a:lnTo>
                    <a:pt x="80086" y="36207"/>
                  </a:lnTo>
                  <a:lnTo>
                    <a:pt x="80086" y="35102"/>
                  </a:lnTo>
                  <a:lnTo>
                    <a:pt x="80022" y="22237"/>
                  </a:lnTo>
                  <a:lnTo>
                    <a:pt x="79641" y="21780"/>
                  </a:lnTo>
                  <a:lnTo>
                    <a:pt x="78981" y="21729"/>
                  </a:lnTo>
                  <a:lnTo>
                    <a:pt x="78206" y="21729"/>
                  </a:lnTo>
                  <a:lnTo>
                    <a:pt x="77685" y="22237"/>
                  </a:lnTo>
                  <a:lnTo>
                    <a:pt x="77685" y="35102"/>
                  </a:lnTo>
                  <a:lnTo>
                    <a:pt x="67398" y="29972"/>
                  </a:lnTo>
                  <a:lnTo>
                    <a:pt x="67398" y="28917"/>
                  </a:lnTo>
                  <a:lnTo>
                    <a:pt x="67284" y="22237"/>
                  </a:lnTo>
                  <a:lnTo>
                    <a:pt x="66840" y="21793"/>
                  </a:lnTo>
                  <a:lnTo>
                    <a:pt x="65443" y="21793"/>
                  </a:lnTo>
                  <a:lnTo>
                    <a:pt x="64985" y="22237"/>
                  </a:lnTo>
                  <a:lnTo>
                    <a:pt x="64871" y="28917"/>
                  </a:lnTo>
                  <a:lnTo>
                    <a:pt x="60363" y="26860"/>
                  </a:lnTo>
                  <a:lnTo>
                    <a:pt x="57899" y="25692"/>
                  </a:lnTo>
                  <a:lnTo>
                    <a:pt x="55524" y="24485"/>
                  </a:lnTo>
                  <a:lnTo>
                    <a:pt x="54673" y="24104"/>
                  </a:lnTo>
                  <a:lnTo>
                    <a:pt x="54673" y="22847"/>
                  </a:lnTo>
                  <a:lnTo>
                    <a:pt x="54571" y="22352"/>
                  </a:lnTo>
                  <a:lnTo>
                    <a:pt x="54140" y="21894"/>
                  </a:lnTo>
                  <a:lnTo>
                    <a:pt x="53441" y="21882"/>
                  </a:lnTo>
                  <a:lnTo>
                    <a:pt x="52857" y="21882"/>
                  </a:lnTo>
                  <a:lnTo>
                    <a:pt x="52768" y="22085"/>
                  </a:lnTo>
                  <a:lnTo>
                    <a:pt x="52006" y="22847"/>
                  </a:lnTo>
                  <a:lnTo>
                    <a:pt x="26162" y="10452"/>
                  </a:lnTo>
                  <a:lnTo>
                    <a:pt x="21513" y="8216"/>
                  </a:lnTo>
                  <a:lnTo>
                    <a:pt x="173304" y="8140"/>
                  </a:lnTo>
                  <a:lnTo>
                    <a:pt x="173304" y="34213"/>
                  </a:lnTo>
                  <a:lnTo>
                    <a:pt x="174637" y="35877"/>
                  </a:lnTo>
                  <a:lnTo>
                    <a:pt x="198462" y="40817"/>
                  </a:lnTo>
                  <a:lnTo>
                    <a:pt x="199694" y="41046"/>
                  </a:lnTo>
                  <a:lnTo>
                    <a:pt x="199694" y="32804"/>
                  </a:lnTo>
                  <a:lnTo>
                    <a:pt x="181406" y="29032"/>
                  </a:lnTo>
                  <a:lnTo>
                    <a:pt x="181406" y="8128"/>
                  </a:lnTo>
                  <a:lnTo>
                    <a:pt x="181406" y="3022"/>
                  </a:lnTo>
                  <a:lnTo>
                    <a:pt x="180962" y="2032"/>
                  </a:lnTo>
                  <a:lnTo>
                    <a:pt x="180200" y="1333"/>
                  </a:lnTo>
                  <a:lnTo>
                    <a:pt x="179412" y="546"/>
                  </a:lnTo>
                  <a:lnTo>
                    <a:pt x="178384" y="88"/>
                  </a:lnTo>
                  <a:lnTo>
                    <a:pt x="177266" y="12"/>
                  </a:lnTo>
                  <a:lnTo>
                    <a:pt x="3149" y="0"/>
                  </a:lnTo>
                  <a:lnTo>
                    <a:pt x="2717" y="63"/>
                  </a:lnTo>
                  <a:lnTo>
                    <a:pt x="2311" y="215"/>
                  </a:lnTo>
                  <a:lnTo>
                    <a:pt x="1981" y="215"/>
                  </a:lnTo>
                  <a:lnTo>
                    <a:pt x="1981" y="508"/>
                  </a:lnTo>
                  <a:lnTo>
                    <a:pt x="1485" y="508"/>
                  </a:lnTo>
                  <a:lnTo>
                    <a:pt x="1485" y="1333"/>
                  </a:lnTo>
                  <a:lnTo>
                    <a:pt x="571" y="1333"/>
                  </a:lnTo>
                  <a:lnTo>
                    <a:pt x="228" y="1879"/>
                  </a:lnTo>
                  <a:lnTo>
                    <a:pt x="228" y="2184"/>
                  </a:lnTo>
                  <a:lnTo>
                    <a:pt x="38" y="2641"/>
                  </a:lnTo>
                  <a:lnTo>
                    <a:pt x="0" y="256667"/>
                  </a:lnTo>
                  <a:lnTo>
                    <a:pt x="254" y="257187"/>
                  </a:lnTo>
                  <a:lnTo>
                    <a:pt x="990" y="258445"/>
                  </a:lnTo>
                  <a:lnTo>
                    <a:pt x="1600" y="258737"/>
                  </a:lnTo>
                  <a:lnTo>
                    <a:pt x="1600" y="259092"/>
                  </a:lnTo>
                  <a:lnTo>
                    <a:pt x="125285" y="318427"/>
                  </a:lnTo>
                  <a:lnTo>
                    <a:pt x="126441" y="319036"/>
                  </a:lnTo>
                  <a:lnTo>
                    <a:pt x="127787" y="319100"/>
                  </a:lnTo>
                  <a:lnTo>
                    <a:pt x="128981" y="318604"/>
                  </a:lnTo>
                  <a:lnTo>
                    <a:pt x="130086" y="317804"/>
                  </a:lnTo>
                  <a:lnTo>
                    <a:pt x="130746" y="316534"/>
                  </a:lnTo>
                  <a:lnTo>
                    <a:pt x="130746" y="308749"/>
                  </a:lnTo>
                  <a:lnTo>
                    <a:pt x="130746" y="260210"/>
                  </a:lnTo>
                  <a:lnTo>
                    <a:pt x="178396" y="260197"/>
                  </a:lnTo>
                  <a:lnTo>
                    <a:pt x="179374" y="259753"/>
                  </a:lnTo>
                  <a:lnTo>
                    <a:pt x="180086" y="259003"/>
                  </a:lnTo>
                  <a:lnTo>
                    <a:pt x="180886" y="258241"/>
                  </a:lnTo>
                  <a:lnTo>
                    <a:pt x="181356" y="257187"/>
                  </a:lnTo>
                  <a:lnTo>
                    <a:pt x="181406" y="252056"/>
                  </a:lnTo>
                  <a:lnTo>
                    <a:pt x="181406" y="112052"/>
                  </a:lnTo>
                  <a:lnTo>
                    <a:pt x="206400" y="106921"/>
                  </a:lnTo>
                  <a:lnTo>
                    <a:pt x="207708" y="105333"/>
                  </a:lnTo>
                  <a:lnTo>
                    <a:pt x="207721" y="35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2416" y="68491"/>
            <a:ext cx="52705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1000" b="1" spc="-20" dirty="0">
                <a:latin typeface="Arial"/>
                <a:cs typeface="Arial"/>
              </a:rPr>
              <a:t>REFERENCES</a:t>
            </a:r>
            <a:endParaRPr sz="1000">
              <a:latin typeface="Arial"/>
              <a:cs typeface="Arial"/>
            </a:endParaRPr>
          </a:p>
          <a:p>
            <a:pPr marL="469900" marR="405130">
              <a:lnSpc>
                <a:spcPct val="105200"/>
              </a:lnSpc>
              <a:spcBef>
                <a:spcPts val="180"/>
              </a:spcBef>
            </a:pPr>
            <a:r>
              <a:rPr sz="950" b="1" spc="5" dirty="0">
                <a:latin typeface="Liberation Mono"/>
                <a:cs typeface="Liberation Mono"/>
              </a:rPr>
              <a:t>mount</a:t>
            </a:r>
            <a:r>
              <a:rPr sz="950" spc="5" dirty="0">
                <a:latin typeface="Arial"/>
                <a:cs typeface="Arial"/>
              </a:rPr>
              <a:t>(8), </a:t>
            </a:r>
            <a:r>
              <a:rPr sz="950" b="1" spc="5" dirty="0">
                <a:latin typeface="Liberation Mono"/>
                <a:cs typeface="Liberation Mono"/>
              </a:rPr>
              <a:t>umount</a:t>
            </a:r>
            <a:r>
              <a:rPr sz="950" spc="5" dirty="0">
                <a:latin typeface="Arial"/>
                <a:cs typeface="Arial"/>
              </a:rPr>
              <a:t>(8), </a:t>
            </a:r>
            <a:r>
              <a:rPr sz="950" b="1" spc="5" dirty="0">
                <a:latin typeface="Liberation Mono"/>
                <a:cs typeface="Liberation Mono"/>
              </a:rPr>
              <a:t>fstab</a:t>
            </a:r>
            <a:r>
              <a:rPr sz="950" spc="5" dirty="0">
                <a:latin typeface="Arial"/>
                <a:cs typeface="Arial"/>
              </a:rPr>
              <a:t>(5), </a:t>
            </a:r>
            <a:r>
              <a:rPr sz="950" b="1" spc="5" dirty="0">
                <a:latin typeface="Liberation Mono"/>
                <a:cs typeface="Liberation Mono"/>
              </a:rPr>
              <a:t>mount.nfs</a:t>
            </a:r>
            <a:r>
              <a:rPr sz="950" spc="5" dirty="0">
                <a:latin typeface="Arial"/>
                <a:cs typeface="Arial"/>
              </a:rPr>
              <a:t>(8), </a:t>
            </a:r>
            <a:r>
              <a:rPr sz="950" b="1" spc="10" dirty="0">
                <a:latin typeface="Liberation Mono"/>
                <a:cs typeface="Liberation Mono"/>
              </a:rPr>
              <a:t>nfs.conf</a:t>
            </a:r>
            <a:r>
              <a:rPr sz="950" spc="10" dirty="0">
                <a:latin typeface="Arial"/>
                <a:cs typeface="Arial"/>
              </a:rPr>
              <a:t>(8)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b="1" spc="10" dirty="0">
                <a:latin typeface="Liberation Mono"/>
                <a:cs typeface="Liberation Mono"/>
              </a:rPr>
              <a:t>nfsconf</a:t>
            </a:r>
            <a:r>
              <a:rPr sz="950" spc="10" dirty="0">
                <a:latin typeface="Arial"/>
                <a:cs typeface="Arial"/>
              </a:rPr>
              <a:t>(8)  </a:t>
            </a:r>
            <a:r>
              <a:rPr sz="950" spc="-10" dirty="0">
                <a:latin typeface="Arial"/>
                <a:cs typeface="Arial"/>
              </a:rPr>
              <a:t>man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pages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8" name="object 8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916" y="9190903"/>
            <a:ext cx="1924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20" dirty="0">
                <a:solidFill>
                  <a:srgbClr val="FFFFFF"/>
                </a:solidFill>
                <a:latin typeface="Arial"/>
                <a:cs typeface="Arial"/>
              </a:rPr>
              <a:t>262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702" y="439381"/>
            <a:ext cx="76835" cy="152400"/>
          </a:xfrm>
          <a:custGeom>
            <a:avLst/>
            <a:gdLst/>
            <a:ahLst/>
            <a:cxnLst/>
            <a:rect l="l" t="t" r="r" b="b"/>
            <a:pathLst>
              <a:path w="76834" h="152400">
                <a:moveTo>
                  <a:pt x="0" y="0"/>
                </a:moveTo>
                <a:lnTo>
                  <a:pt x="0" y="152400"/>
                </a:lnTo>
                <a:lnTo>
                  <a:pt x="76428" y="75971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016" y="350481"/>
            <a:ext cx="528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9865" algn="l"/>
              </a:tabLst>
            </a:pPr>
            <a:r>
              <a:rPr sz="1800" u="sng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800" b="1" u="sng" spc="5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GUIDED</a:t>
            </a:r>
            <a:r>
              <a:rPr sz="1800" b="1" u="sng" spc="-210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30" dirty="0">
                <a:solidFill>
                  <a:srgbClr val="1A96D5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</a:rPr>
              <a:t>EXERCISE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1016" y="846797"/>
            <a:ext cx="4491355" cy="6121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520"/>
              </a:spcBef>
            </a:pPr>
            <a:r>
              <a:rPr spc="25" dirty="0"/>
              <a:t>MANAGING</a:t>
            </a:r>
            <a:r>
              <a:rPr spc="-190" dirty="0"/>
              <a:t> </a:t>
            </a:r>
            <a:r>
              <a:rPr spc="-20" dirty="0"/>
              <a:t>NETWORK-ATTACHED  </a:t>
            </a:r>
            <a:r>
              <a:rPr spc="-30" dirty="0"/>
              <a:t>STORAGE </a:t>
            </a:r>
            <a:r>
              <a:rPr spc="25" dirty="0"/>
              <a:t>WITH</a:t>
            </a:r>
            <a:r>
              <a:rPr spc="-305" dirty="0"/>
              <a:t> </a:t>
            </a:r>
            <a:r>
              <a:rPr spc="10" dirty="0"/>
              <a:t>NFS</a:t>
            </a:r>
          </a:p>
        </p:txBody>
      </p:sp>
      <p:sp>
        <p:nvSpPr>
          <p:cNvPr id="6" name="object 6"/>
          <p:cNvSpPr/>
          <p:nvPr/>
        </p:nvSpPr>
        <p:spPr>
          <a:xfrm>
            <a:off x="902616" y="1429219"/>
            <a:ext cx="254000" cy="129539"/>
          </a:xfrm>
          <a:custGeom>
            <a:avLst/>
            <a:gdLst/>
            <a:ahLst/>
            <a:cxnLst/>
            <a:rect l="l" t="t" r="r" b="b"/>
            <a:pathLst>
              <a:path w="254000" h="129540">
                <a:moveTo>
                  <a:pt x="127076" y="0"/>
                </a:moveTo>
                <a:lnTo>
                  <a:pt x="0" y="129171"/>
                </a:lnTo>
                <a:lnTo>
                  <a:pt x="254000" y="129171"/>
                </a:lnTo>
                <a:lnTo>
                  <a:pt x="127076" y="0"/>
                </a:lnTo>
                <a:close/>
              </a:path>
            </a:pathLst>
          </a:custGeom>
          <a:solidFill>
            <a:srgbClr val="E1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3716" y="1514233"/>
            <a:ext cx="5257800" cy="4402455"/>
          </a:xfrm>
          <a:prstGeom prst="rect">
            <a:avLst/>
          </a:prstGeom>
          <a:solidFill>
            <a:srgbClr val="D9F0F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400" b="1" spc="-5" dirty="0">
                <a:solidFill>
                  <a:srgbClr val="1A96D5"/>
                </a:solidFill>
                <a:latin typeface="Arial"/>
                <a:cs typeface="Arial"/>
              </a:rPr>
              <a:t>PERFORMANCE</a:t>
            </a:r>
            <a:r>
              <a:rPr sz="1400" b="1" spc="-114" dirty="0">
                <a:solidFill>
                  <a:srgbClr val="1A96D5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1A96D5"/>
                </a:solidFill>
                <a:latin typeface="Arial"/>
                <a:cs typeface="Arial"/>
              </a:rPr>
              <a:t>CHECKLIST</a:t>
            </a:r>
            <a:endParaRPr sz="1400">
              <a:latin typeface="Arial"/>
              <a:cs typeface="Arial"/>
            </a:endParaRPr>
          </a:p>
          <a:p>
            <a:pPr marL="151765" marR="211454">
              <a:lnSpc>
                <a:spcPct val="105200"/>
              </a:lnSpc>
              <a:spcBef>
                <a:spcPts val="55"/>
              </a:spcBef>
            </a:pPr>
            <a:r>
              <a:rPr sz="950" spc="-1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this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exercise,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you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modify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/etc/fstab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persistently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export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at  </a:t>
            </a:r>
            <a:r>
              <a:rPr sz="950" spc="30" dirty="0">
                <a:latin typeface="Arial"/>
                <a:cs typeface="Arial"/>
              </a:rPr>
              <a:t>boot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time.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5" dirty="0">
                <a:solidFill>
                  <a:srgbClr val="1A96D5"/>
                </a:solidFill>
                <a:latin typeface="Arial"/>
                <a:cs typeface="Arial"/>
              </a:rPr>
              <a:t>OUTCOMES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4"/>
              </a:spcBef>
            </a:pPr>
            <a:r>
              <a:rPr sz="950" spc="-40" dirty="0">
                <a:latin typeface="Arial"/>
                <a:cs typeface="Arial"/>
              </a:rPr>
              <a:t>You </a:t>
            </a:r>
            <a:r>
              <a:rPr sz="950" spc="-5" dirty="0">
                <a:latin typeface="Arial"/>
                <a:cs typeface="Arial"/>
              </a:rPr>
              <a:t>should </a:t>
            </a:r>
            <a:r>
              <a:rPr sz="950" spc="10" dirty="0">
                <a:latin typeface="Arial"/>
                <a:cs typeface="Arial"/>
              </a:rPr>
              <a:t>be </a:t>
            </a:r>
            <a:r>
              <a:rPr sz="950" spc="-5" dirty="0">
                <a:latin typeface="Arial"/>
                <a:cs typeface="Arial"/>
              </a:rPr>
              <a:t>able</a:t>
            </a:r>
            <a:r>
              <a:rPr sz="950" spc="-15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to: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950" spc="-15" dirty="0">
                <a:latin typeface="Arial"/>
                <a:cs typeface="Arial"/>
              </a:rPr>
              <a:t>Test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Server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mount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command.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900">
              <a:latin typeface="Arial"/>
              <a:cs typeface="Arial"/>
            </a:endParaRPr>
          </a:p>
          <a:p>
            <a:pPr marL="272415" marR="207010" indent="-120650">
              <a:lnSpc>
                <a:spcPct val="1052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/etc/fstab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configuration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file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save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changes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even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after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  </a:t>
            </a:r>
            <a:r>
              <a:rPr sz="950" spc="-5" dirty="0">
                <a:latin typeface="Arial"/>
                <a:cs typeface="Arial"/>
              </a:rPr>
              <a:t>system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reboots.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273050" indent="-121285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950" spc="5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clients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new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tool.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</a:pPr>
            <a:r>
              <a:rPr sz="1400" b="1" spc="-25" dirty="0">
                <a:solidFill>
                  <a:srgbClr val="1A96D5"/>
                </a:solidFill>
                <a:latin typeface="Arial"/>
                <a:cs typeface="Arial"/>
              </a:rPr>
              <a:t>BEFORE </a:t>
            </a:r>
            <a:r>
              <a:rPr sz="1400" b="1" dirty="0">
                <a:solidFill>
                  <a:srgbClr val="1A96D5"/>
                </a:solidFill>
                <a:latin typeface="Arial"/>
                <a:cs typeface="Arial"/>
              </a:rPr>
              <a:t>YOU</a:t>
            </a:r>
            <a:r>
              <a:rPr sz="1400" b="1" spc="-200" dirty="0">
                <a:solidFill>
                  <a:srgbClr val="1A96D5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A96D5"/>
                </a:solidFill>
                <a:latin typeface="Arial"/>
                <a:cs typeface="Arial"/>
              </a:rPr>
              <a:t>BEGIN</a:t>
            </a:r>
            <a:endParaRPr sz="14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14"/>
              </a:spcBef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workstation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password.</a:t>
            </a:r>
            <a:endParaRPr sz="950">
              <a:latin typeface="Arial"/>
              <a:cs typeface="Arial"/>
            </a:endParaRPr>
          </a:p>
          <a:p>
            <a:pPr marL="151765" marR="252095">
              <a:lnSpc>
                <a:spcPct val="105200"/>
              </a:lnSpc>
              <a:spcBef>
                <a:spcPts val="950"/>
              </a:spcBef>
            </a:pPr>
            <a:r>
              <a:rPr sz="950" spc="10" dirty="0">
                <a:latin typeface="Arial"/>
                <a:cs typeface="Arial"/>
              </a:rPr>
              <a:t>On </a:t>
            </a:r>
            <a:r>
              <a:rPr sz="950" spc="-10" dirty="0">
                <a:latin typeface="Liberation Mono"/>
                <a:cs typeface="Liberation Mono"/>
              </a:rPr>
              <a:t>workstation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dirty="0">
                <a:latin typeface="Arial"/>
                <a:cs typeface="Arial"/>
              </a:rPr>
              <a:t>run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b="1" spc="-5" dirty="0">
                <a:latin typeface="Liberation Mono"/>
                <a:cs typeface="Liberation Mono"/>
              </a:rPr>
              <a:t>lab netstorage-nfs start </a:t>
            </a:r>
            <a:r>
              <a:rPr sz="950" spc="-5" dirty="0">
                <a:latin typeface="Arial"/>
                <a:cs typeface="Arial"/>
              </a:rPr>
              <a:t>command. </a:t>
            </a:r>
            <a:r>
              <a:rPr sz="950" spc="-15" dirty="0">
                <a:latin typeface="Arial"/>
                <a:cs typeface="Arial"/>
              </a:rPr>
              <a:t>This </a:t>
            </a:r>
            <a:r>
              <a:rPr sz="950" dirty="0">
                <a:latin typeface="Arial"/>
                <a:cs typeface="Arial"/>
              </a:rPr>
              <a:t>command  </a:t>
            </a:r>
            <a:r>
              <a:rPr sz="950" spc="-15" dirty="0">
                <a:latin typeface="Arial"/>
                <a:cs typeface="Arial"/>
              </a:rPr>
              <a:t>runs </a:t>
            </a:r>
            <a:r>
              <a:rPr sz="950" spc="-30" dirty="0">
                <a:latin typeface="Arial"/>
                <a:cs typeface="Arial"/>
              </a:rPr>
              <a:t>a </a:t>
            </a:r>
            <a:r>
              <a:rPr sz="950" spc="20" dirty="0">
                <a:latin typeface="Arial"/>
                <a:cs typeface="Arial"/>
              </a:rPr>
              <a:t>start </a:t>
            </a:r>
            <a:r>
              <a:rPr sz="950" spc="10" dirty="0">
                <a:latin typeface="Arial"/>
                <a:cs typeface="Arial"/>
              </a:rPr>
              <a:t>script </a:t>
            </a:r>
            <a:r>
              <a:rPr sz="950" spc="35" dirty="0">
                <a:latin typeface="Arial"/>
                <a:cs typeface="Arial"/>
              </a:rPr>
              <a:t>that </a:t>
            </a:r>
            <a:r>
              <a:rPr sz="950" spc="5" dirty="0">
                <a:latin typeface="Arial"/>
                <a:cs typeface="Arial"/>
              </a:rPr>
              <a:t>determines </a:t>
            </a:r>
            <a:r>
              <a:rPr sz="950" spc="40" dirty="0">
                <a:latin typeface="Arial"/>
                <a:cs typeface="Arial"/>
              </a:rPr>
              <a:t>if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5" dirty="0">
                <a:latin typeface="Liberation Mono"/>
                <a:cs typeface="Liberation Mono"/>
              </a:rPr>
              <a:t>servera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5" dirty="0">
                <a:latin typeface="Liberation Mono"/>
                <a:cs typeface="Liberation Mono"/>
              </a:rPr>
              <a:t>serverb </a:t>
            </a:r>
            <a:r>
              <a:rPr sz="950" spc="-10" dirty="0">
                <a:latin typeface="Arial"/>
                <a:cs typeface="Arial"/>
              </a:rPr>
              <a:t>machines </a:t>
            </a:r>
            <a:r>
              <a:rPr sz="950" spc="-15" dirty="0">
                <a:latin typeface="Arial"/>
                <a:cs typeface="Arial"/>
              </a:rPr>
              <a:t>are </a:t>
            </a:r>
            <a:r>
              <a:rPr sz="950" spc="-10" dirty="0">
                <a:latin typeface="Arial"/>
                <a:cs typeface="Arial"/>
              </a:rPr>
              <a:t>reachable 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network.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script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will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alert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you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if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15" dirty="0">
                <a:latin typeface="Arial"/>
                <a:cs typeface="Arial"/>
              </a:rPr>
              <a:t>they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not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available.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start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script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configures  </a:t>
            </a: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 </a:t>
            </a:r>
            <a:r>
              <a:rPr sz="950" spc="-20" dirty="0">
                <a:latin typeface="Arial"/>
                <a:cs typeface="Arial"/>
              </a:rPr>
              <a:t>an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NFSv4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Server,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sets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permissions,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exports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directories.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It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creates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users 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groups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needed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on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5" dirty="0">
                <a:latin typeface="Arial"/>
                <a:cs typeface="Arial"/>
              </a:rPr>
              <a:t>both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816" y="5313359"/>
            <a:ext cx="4927600" cy="3346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lab netstorage-nfs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start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016" y="6124562"/>
            <a:ext cx="5135245" cy="207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100"/>
              </a:spcBef>
            </a:pPr>
            <a:r>
              <a:rPr sz="950" spc="-10" dirty="0">
                <a:latin typeface="Arial"/>
                <a:cs typeface="Arial"/>
              </a:rPr>
              <a:t>A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shipping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company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uses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central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server,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serverb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host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number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shared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documents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  </a:t>
            </a:r>
            <a:r>
              <a:rPr sz="950" dirty="0">
                <a:latin typeface="Arial"/>
                <a:cs typeface="Arial"/>
              </a:rPr>
              <a:t>directories. </a:t>
            </a:r>
            <a:r>
              <a:rPr sz="950" spc="-20" dirty="0">
                <a:latin typeface="Arial"/>
                <a:cs typeface="Arial"/>
              </a:rPr>
              <a:t>Users </a:t>
            </a:r>
            <a:r>
              <a:rPr sz="950" spc="5" dirty="0">
                <a:latin typeface="Arial"/>
                <a:cs typeface="Arial"/>
              </a:rPr>
              <a:t>on </a:t>
            </a:r>
            <a:r>
              <a:rPr sz="950" spc="-15" dirty="0">
                <a:latin typeface="Liberation Mono"/>
                <a:cs typeface="Liberation Mono"/>
              </a:rPr>
              <a:t>servera</a:t>
            </a:r>
            <a:r>
              <a:rPr sz="950" spc="-15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who </a:t>
            </a:r>
            <a:r>
              <a:rPr sz="950" spc="-15" dirty="0">
                <a:latin typeface="Arial"/>
                <a:cs typeface="Arial"/>
              </a:rPr>
              <a:t>are all </a:t>
            </a:r>
            <a:r>
              <a:rPr sz="950" dirty="0">
                <a:latin typeface="Arial"/>
                <a:cs typeface="Arial"/>
              </a:rPr>
              <a:t>members </a:t>
            </a:r>
            <a:r>
              <a:rPr sz="950" spc="40" dirty="0">
                <a:latin typeface="Arial"/>
                <a:cs typeface="Arial"/>
              </a:rPr>
              <a:t>of </a:t>
            </a:r>
            <a:r>
              <a:rPr sz="950" spc="30" dirty="0">
                <a:latin typeface="Arial"/>
                <a:cs typeface="Arial"/>
              </a:rPr>
              <a:t>the </a:t>
            </a:r>
            <a:r>
              <a:rPr sz="950" spc="-5" dirty="0">
                <a:latin typeface="Liberation Mono"/>
                <a:cs typeface="Liberation Mono"/>
              </a:rPr>
              <a:t>admin </a:t>
            </a:r>
            <a:r>
              <a:rPr sz="950" spc="-5" dirty="0">
                <a:latin typeface="Arial"/>
                <a:cs typeface="Arial"/>
              </a:rPr>
              <a:t>group, </a:t>
            </a:r>
            <a:r>
              <a:rPr sz="950" spc="5" dirty="0">
                <a:latin typeface="Arial"/>
                <a:cs typeface="Arial"/>
              </a:rPr>
              <a:t>need </a:t>
            </a:r>
            <a:r>
              <a:rPr sz="950" spc="-25" dirty="0">
                <a:latin typeface="Arial"/>
                <a:cs typeface="Arial"/>
              </a:rPr>
              <a:t>access </a:t>
            </a:r>
            <a:r>
              <a:rPr sz="950" spc="50" dirty="0">
                <a:latin typeface="Arial"/>
                <a:cs typeface="Arial"/>
              </a:rPr>
              <a:t>to </a:t>
            </a:r>
            <a:r>
              <a:rPr sz="950" spc="30" dirty="0">
                <a:latin typeface="Arial"/>
                <a:cs typeface="Arial"/>
              </a:rPr>
              <a:t>the  </a:t>
            </a:r>
            <a:r>
              <a:rPr sz="950" spc="5" dirty="0">
                <a:latin typeface="Arial"/>
                <a:cs typeface="Arial"/>
              </a:rPr>
              <a:t>persistently </a:t>
            </a:r>
            <a:r>
              <a:rPr sz="950" spc="15" dirty="0">
                <a:latin typeface="Arial"/>
                <a:cs typeface="Arial"/>
              </a:rPr>
              <a:t>mounted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1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share.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20" dirty="0">
                <a:latin typeface="Arial"/>
                <a:cs typeface="Arial"/>
              </a:rPr>
              <a:t>Important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information: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Font typeface="Arial"/>
              <a:buChar char="•"/>
              <a:tabLst>
                <a:tab pos="133350" algn="l"/>
              </a:tabLst>
            </a:pPr>
            <a:r>
              <a:rPr sz="950" spc="-5" dirty="0">
                <a:latin typeface="Liberation Mono"/>
                <a:cs typeface="Liberation Mono"/>
              </a:rPr>
              <a:t>serverb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shares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/shares/public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directory,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which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contains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some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text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files.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900">
              <a:latin typeface="Arial"/>
              <a:cs typeface="Arial"/>
            </a:endParaRPr>
          </a:p>
          <a:p>
            <a:pPr marL="133350" marR="86995" indent="-120650">
              <a:lnSpc>
                <a:spcPct val="105200"/>
              </a:lnSpc>
              <a:buChar char="•"/>
              <a:tabLst>
                <a:tab pos="133350" algn="l"/>
              </a:tabLst>
            </a:pPr>
            <a:r>
              <a:rPr sz="950" dirty="0">
                <a:latin typeface="Arial"/>
                <a:cs typeface="Arial"/>
              </a:rPr>
              <a:t>Members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40" dirty="0">
                <a:latin typeface="Arial"/>
                <a:cs typeface="Arial"/>
              </a:rPr>
              <a:t>of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admin</a:t>
            </a:r>
            <a:r>
              <a:rPr sz="950" spc="-345" dirty="0">
                <a:latin typeface="Liberation Mono"/>
                <a:cs typeface="Liberation Mono"/>
              </a:rPr>
              <a:t> </a:t>
            </a:r>
            <a:r>
              <a:rPr sz="950" spc="10" dirty="0">
                <a:latin typeface="Arial"/>
                <a:cs typeface="Arial"/>
              </a:rPr>
              <a:t>group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(</a:t>
            </a:r>
            <a:r>
              <a:rPr sz="950" spc="-5" dirty="0">
                <a:latin typeface="Liberation Mono"/>
                <a:cs typeface="Liberation Mono"/>
              </a:rPr>
              <a:t>admin1</a:t>
            </a:r>
            <a:r>
              <a:rPr sz="950" spc="-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Liberation Mono"/>
                <a:cs typeface="Liberation Mono"/>
              </a:rPr>
              <a:t>sysmanager1</a:t>
            </a:r>
            <a:r>
              <a:rPr sz="950" dirty="0">
                <a:latin typeface="Arial"/>
                <a:cs typeface="Arial"/>
              </a:rPr>
              <a:t>)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have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read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write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access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dirty="0">
                <a:latin typeface="Liberation Mono"/>
                <a:cs typeface="Liberation Mono"/>
              </a:rPr>
              <a:t>/  </a:t>
            </a:r>
            <a:r>
              <a:rPr sz="950" b="1" spc="-5" dirty="0">
                <a:latin typeface="Liberation Mono"/>
                <a:cs typeface="Liberation Mono"/>
              </a:rPr>
              <a:t>shares/public</a:t>
            </a:r>
            <a:r>
              <a:rPr sz="950" b="1" spc="-385" dirty="0">
                <a:latin typeface="Liberation Mono"/>
                <a:cs typeface="Liberation Mono"/>
              </a:rPr>
              <a:t> </a:t>
            </a:r>
            <a:r>
              <a:rPr sz="950" spc="-15" dirty="0">
                <a:latin typeface="Arial"/>
                <a:cs typeface="Arial"/>
              </a:rPr>
              <a:t>shared </a:t>
            </a:r>
            <a:r>
              <a:rPr sz="950" dirty="0">
                <a:latin typeface="Arial"/>
                <a:cs typeface="Arial"/>
              </a:rPr>
              <a:t>directory.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principle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mount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point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15" dirty="0">
                <a:latin typeface="Liberation Mono"/>
                <a:cs typeface="Liberation Mono"/>
              </a:rPr>
              <a:t>/public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950">
              <a:latin typeface="Arial"/>
              <a:cs typeface="Arial"/>
            </a:endParaRPr>
          </a:p>
          <a:p>
            <a:pPr marL="133350" indent="-120650">
              <a:lnSpc>
                <a:spcPct val="100000"/>
              </a:lnSpc>
              <a:buChar char="•"/>
              <a:tabLst>
                <a:tab pos="133350" algn="l"/>
              </a:tabLst>
            </a:pPr>
            <a:r>
              <a:rPr sz="950" spc="-5" dirty="0">
                <a:latin typeface="Arial"/>
                <a:cs typeface="Arial"/>
              </a:rPr>
              <a:t>All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passwords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are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set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redhat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3790" y="8341055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47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5910" y="8315655"/>
            <a:ext cx="971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20" dirty="0">
                <a:latin typeface="Arial"/>
                <a:cs typeface="Arial"/>
              </a:rPr>
              <a:t>1.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9316" y="8350123"/>
            <a:ext cx="372237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root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9315" y="8629523"/>
            <a:ext cx="256921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160" dirty="0">
                <a:latin typeface="Arial"/>
                <a:cs typeface="Arial"/>
              </a:rPr>
              <a:t>1.1.	</a:t>
            </a:r>
            <a:r>
              <a:rPr sz="950" spc="20" dirty="0">
                <a:latin typeface="Arial"/>
                <a:cs typeface="Arial"/>
              </a:rPr>
              <a:t>Log</a:t>
            </a:r>
            <a:r>
              <a:rPr sz="950" spc="-5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servera</a:t>
            </a:r>
            <a:r>
              <a:rPr sz="950" spc="-360" dirty="0">
                <a:latin typeface="Liberation Mono"/>
                <a:cs typeface="Liberation Mono"/>
              </a:rPr>
              <a:t> </a:t>
            </a:r>
            <a:r>
              <a:rPr sz="950" spc="-40" dirty="0">
                <a:latin typeface="Arial"/>
                <a:cs typeface="Arial"/>
              </a:rPr>
              <a:t>as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355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716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1016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68396" y="9175583"/>
            <a:ext cx="2103120" cy="196850"/>
            <a:chOff x="3968396" y="9175583"/>
            <a:chExt cx="2103120" cy="196850"/>
          </a:xfrm>
        </p:grpSpPr>
        <p:sp>
          <p:nvSpPr>
            <p:cNvPr id="17" name="object 17"/>
            <p:cNvSpPr/>
            <p:nvPr/>
          </p:nvSpPr>
          <p:spPr>
            <a:xfrm>
              <a:off x="396839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62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0" y="0"/>
                  </a:moveTo>
                  <a:lnTo>
                    <a:pt x="195173" y="196631"/>
                  </a:lnTo>
                  <a:lnTo>
                    <a:pt x="495300" y="196631"/>
                  </a:lnTo>
                  <a:lnTo>
                    <a:pt x="495300" y="1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2132">
                <a:alpha val="9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24730" y="9190903"/>
            <a:ext cx="1962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30" dirty="0">
                <a:solidFill>
                  <a:srgbClr val="FFFFFF"/>
                </a:solidFill>
                <a:latin typeface="Arial"/>
                <a:cs typeface="Arial"/>
              </a:rPr>
              <a:t>263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416" y="68491"/>
            <a:ext cx="2426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E32132"/>
                </a:solidFill>
                <a:latin typeface="Arial"/>
                <a:cs typeface="Arial"/>
              </a:rPr>
              <a:t>CHAPTER </a:t>
            </a:r>
            <a:r>
              <a:rPr sz="800" b="1" spc="60" dirty="0">
                <a:solidFill>
                  <a:srgbClr val="E32132"/>
                </a:solidFill>
                <a:latin typeface="Arial"/>
                <a:cs typeface="Arial"/>
              </a:rPr>
              <a:t>9 </a:t>
            </a:r>
            <a:r>
              <a:rPr sz="800" b="1" spc="35" dirty="0">
                <a:solidFill>
                  <a:srgbClr val="E32132"/>
                </a:solidFill>
                <a:latin typeface="Arial"/>
                <a:cs typeface="Arial"/>
              </a:rPr>
              <a:t>| </a:t>
            </a:r>
            <a:r>
              <a:rPr sz="800" spc="-15" dirty="0">
                <a:solidFill>
                  <a:srgbClr val="4B4C4C"/>
                </a:solidFill>
                <a:latin typeface="Arial"/>
                <a:cs typeface="Arial"/>
              </a:rPr>
              <a:t>Accessing </a:t>
            </a:r>
            <a:r>
              <a:rPr sz="800" spc="15" dirty="0">
                <a:solidFill>
                  <a:srgbClr val="4B4C4C"/>
                </a:solidFill>
                <a:latin typeface="Arial"/>
                <a:cs typeface="Arial"/>
              </a:rPr>
              <a:t>Network-Attached</a:t>
            </a:r>
            <a:r>
              <a:rPr sz="800" spc="25" dirty="0">
                <a:solidFill>
                  <a:srgbClr val="4B4C4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4B4C4C"/>
                </a:solidFill>
                <a:latin typeface="Arial"/>
                <a:cs typeface="Arial"/>
              </a:rPr>
              <a:t>Storage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4416" y="382484"/>
            <a:ext cx="4495800" cy="63944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[student@workstation ~]$ </a:t>
            </a:r>
            <a:r>
              <a:rPr sz="800" b="1" spc="-5" dirty="0">
                <a:latin typeface="Liberation Mono"/>
                <a:cs typeface="Liberation Mono"/>
              </a:rPr>
              <a:t>ssh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student@servera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i="1" spc="-5" dirty="0">
                <a:latin typeface="Liberation Mono"/>
                <a:cs typeface="Liberation Mono"/>
              </a:rPr>
              <a:t>...output</a:t>
            </a:r>
            <a:r>
              <a:rPr sz="800" i="1" spc="-100" dirty="0">
                <a:latin typeface="Liberation Mono"/>
                <a:cs typeface="Liberation Mono"/>
              </a:rPr>
              <a:t> </a:t>
            </a:r>
            <a:r>
              <a:rPr sz="800" i="1" spc="-5" dirty="0">
                <a:latin typeface="Liberation Mono"/>
                <a:cs typeface="Liberation Mono"/>
              </a:rPr>
              <a:t>omitted...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</a:t>
            </a:r>
            <a:r>
              <a:rPr sz="800" spc="-10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~]$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716" y="1128040"/>
            <a:ext cx="4521200" cy="330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380365" algn="l"/>
              </a:tabLst>
            </a:pPr>
            <a:r>
              <a:rPr sz="950" spc="-90" dirty="0">
                <a:latin typeface="Arial"/>
                <a:cs typeface="Arial"/>
              </a:rPr>
              <a:t>1.2.	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sudo</a:t>
            </a:r>
            <a:r>
              <a:rPr sz="950" b="1" dirty="0">
                <a:latin typeface="Liberation Mono"/>
                <a:cs typeface="Liberation Mono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-i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dirty="0">
                <a:latin typeface="Arial"/>
                <a:cs typeface="Arial"/>
              </a:rPr>
              <a:t>command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switch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Liberation Mono"/>
                <a:cs typeface="Liberation Mono"/>
              </a:rPr>
              <a:t>root</a:t>
            </a:r>
            <a:r>
              <a:rPr sz="950" spc="-350" dirty="0">
                <a:latin typeface="Liberation Mono"/>
                <a:cs typeface="Liberation Mono"/>
              </a:rPr>
              <a:t> </a:t>
            </a:r>
            <a:r>
              <a:rPr sz="950" spc="-35" dirty="0">
                <a:latin typeface="Arial"/>
                <a:cs typeface="Arial"/>
              </a:rPr>
              <a:t>user.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password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for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60"/>
              </a:spcBef>
            </a:pPr>
            <a:r>
              <a:rPr sz="950" spc="-5" dirty="0">
                <a:latin typeface="Liberation Mono"/>
                <a:cs typeface="Liberation Mono"/>
              </a:rPr>
              <a:t>student</a:t>
            </a:r>
            <a:r>
              <a:rPr sz="950" spc="-409" dirty="0">
                <a:latin typeface="Liberation Mono"/>
                <a:cs typeface="Liberation Mono"/>
              </a:rPr>
              <a:t> </a:t>
            </a:r>
            <a:r>
              <a:rPr sz="950" spc="-10" dirty="0">
                <a:latin typeface="Arial"/>
                <a:cs typeface="Arial"/>
              </a:rPr>
              <a:t>user </a:t>
            </a:r>
            <a:r>
              <a:rPr sz="950" spc="-25" dirty="0">
                <a:latin typeface="Arial"/>
                <a:cs typeface="Arial"/>
              </a:rPr>
              <a:t>is </a:t>
            </a:r>
            <a:r>
              <a:rPr sz="950" spc="-15" dirty="0">
                <a:latin typeface="Liberation Mono"/>
                <a:cs typeface="Liberation Mono"/>
              </a:rPr>
              <a:t>student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416" y="1555052"/>
            <a:ext cx="4495800" cy="64389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85"/>
              </a:spcBef>
            </a:pPr>
            <a:r>
              <a:rPr sz="800" spc="-5" dirty="0">
                <a:latin typeface="Liberation Mono"/>
                <a:cs typeface="Liberation Mono"/>
              </a:rPr>
              <a:t>[student@servera ~]$ </a:t>
            </a:r>
            <a:r>
              <a:rPr sz="800" b="1" spc="-5" dirty="0">
                <a:latin typeface="Liberation Mono"/>
                <a:cs typeface="Liberation Mono"/>
              </a:rPr>
              <a:t>sudo</a:t>
            </a:r>
            <a:r>
              <a:rPr sz="800" b="1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-i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r>
              <a:rPr sz="800" spc="-5" dirty="0">
                <a:latin typeface="Liberation Mono"/>
                <a:cs typeface="Liberation Mono"/>
              </a:rPr>
              <a:t>[sudo] password for student: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b="1" spc="-5" dirty="0">
                <a:latin typeface="Liberation Mono"/>
                <a:cs typeface="Liberation Mono"/>
              </a:rPr>
              <a:t>student</a:t>
            </a:r>
            <a:endParaRPr sz="800">
              <a:latin typeface="Liberation Mono"/>
              <a:cs typeface="Liberation Mono"/>
            </a:endParaRPr>
          </a:p>
          <a:p>
            <a:pPr marL="126364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Liberation Mono"/>
                <a:cs typeface="Liberation Mono"/>
              </a:rPr>
              <a:t>[root@servera</a:t>
            </a:r>
            <a:r>
              <a:rPr sz="800" spc="-10" dirty="0">
                <a:latin typeface="Liberation Mono"/>
                <a:cs typeface="Liberation Mono"/>
              </a:rPr>
              <a:t> </a:t>
            </a:r>
            <a:r>
              <a:rPr sz="800" spc="-5" dirty="0">
                <a:latin typeface="Liberation Mono"/>
                <a:cs typeface="Liberation Mono"/>
              </a:rPr>
              <a:t>~]#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190" y="2349042"/>
            <a:ext cx="60960" cy="120650"/>
          </a:xfrm>
          <a:custGeom>
            <a:avLst/>
            <a:gdLst/>
            <a:ahLst/>
            <a:cxnLst/>
            <a:rect l="l" t="t" r="r" b="b"/>
            <a:pathLst>
              <a:path w="60959" h="120650">
                <a:moveTo>
                  <a:pt x="0" y="0"/>
                </a:moveTo>
                <a:lnTo>
                  <a:pt x="0" y="120650"/>
                </a:lnTo>
                <a:lnTo>
                  <a:pt x="60502" y="60134"/>
                </a:lnTo>
                <a:lnTo>
                  <a:pt x="0" y="0"/>
                </a:lnTo>
                <a:close/>
              </a:path>
            </a:pathLst>
          </a:custGeom>
          <a:solidFill>
            <a:srgbClr val="008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311" y="2323642"/>
            <a:ext cx="12382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latin typeface="Arial"/>
                <a:cs typeface="Arial"/>
              </a:rPr>
              <a:t>2.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716" y="2350491"/>
            <a:ext cx="461264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tool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configure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/etc/nfs.conf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NFS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Clients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work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  </a:t>
            </a:r>
            <a:r>
              <a:rPr sz="950" spc="-10" dirty="0">
                <a:latin typeface="Arial"/>
                <a:cs typeface="Arial"/>
              </a:rPr>
              <a:t>version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4.X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only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Arial"/>
                <a:cs typeface="Arial"/>
              </a:rPr>
              <a:t>ensure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5" dirty="0">
                <a:latin typeface="Arial"/>
                <a:cs typeface="Arial"/>
              </a:rPr>
              <a:t>that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TCP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mode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enabled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and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UDP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mode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is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disabled.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0365" algn="l"/>
              </a:tabLst>
            </a:pPr>
            <a:r>
              <a:rPr sz="950" spc="-100" dirty="0">
                <a:latin typeface="Arial"/>
                <a:cs typeface="Arial"/>
              </a:rPr>
              <a:t>2.1.	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50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tool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disable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keys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20" dirty="0">
                <a:latin typeface="Liberation Mono"/>
                <a:cs typeface="Liberation Mono"/>
              </a:rPr>
              <a:t>udp</a:t>
            </a:r>
            <a:r>
              <a:rPr sz="950" spc="-2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vers2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vers3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416" y="3056902"/>
            <a:ext cx="4495800" cy="647700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1678939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udp </a:t>
            </a:r>
            <a:r>
              <a:rPr sz="800" b="1" dirty="0">
                <a:latin typeface="Liberation Mono"/>
                <a:cs typeface="Liberation Mono"/>
              </a:rPr>
              <a:t>n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vers2 </a:t>
            </a:r>
            <a:r>
              <a:rPr sz="800" b="1" dirty="0">
                <a:latin typeface="Liberation Mono"/>
                <a:cs typeface="Liberation Mono"/>
              </a:rPr>
              <a:t>n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vers3</a:t>
            </a:r>
            <a:r>
              <a:rPr sz="800" b="1" spc="-70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n</a:t>
            </a:r>
            <a:endParaRPr sz="800">
              <a:latin typeface="Liberation Mono"/>
              <a:cs typeface="Liberation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716" y="3810784"/>
            <a:ext cx="4398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080" indent="-368300">
              <a:lnSpc>
                <a:spcPct val="1053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950" spc="-35" dirty="0">
                <a:latin typeface="Arial"/>
                <a:cs typeface="Arial"/>
              </a:rPr>
              <a:t>2.2.	</a:t>
            </a:r>
            <a:r>
              <a:rPr sz="950" spc="-20" dirty="0">
                <a:latin typeface="Arial"/>
                <a:cs typeface="Arial"/>
              </a:rPr>
              <a:t>Use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b="1" spc="-5" dirty="0">
                <a:latin typeface="Liberation Mono"/>
                <a:cs typeface="Liberation Mono"/>
              </a:rPr>
              <a:t>nfsconf</a:t>
            </a:r>
            <a:r>
              <a:rPr sz="950" b="1" spc="-345" dirty="0">
                <a:latin typeface="Liberation Mono"/>
                <a:cs typeface="Liberation Mono"/>
              </a:rPr>
              <a:t> </a:t>
            </a:r>
            <a:r>
              <a:rPr sz="950" spc="30" dirty="0">
                <a:latin typeface="Arial"/>
                <a:cs typeface="Arial"/>
              </a:rPr>
              <a:t>tool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50" dirty="0">
                <a:latin typeface="Arial"/>
                <a:cs typeface="Arial"/>
              </a:rPr>
              <a:t>to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enable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keys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20" dirty="0">
                <a:latin typeface="Liberation Mono"/>
                <a:cs typeface="Liberation Mono"/>
              </a:rPr>
              <a:t>tcp</a:t>
            </a:r>
            <a:r>
              <a:rPr sz="950" spc="-20" dirty="0">
                <a:latin typeface="Arial"/>
                <a:cs typeface="Arial"/>
              </a:rPr>
              <a:t>,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vers4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vers4.0</a:t>
            </a:r>
            <a:r>
              <a:rPr sz="950" spc="-15" dirty="0">
                <a:latin typeface="Arial"/>
                <a:cs typeface="Arial"/>
              </a:rPr>
              <a:t>,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15" dirty="0">
                <a:latin typeface="Liberation Mono"/>
                <a:cs typeface="Liberation Mono"/>
              </a:rPr>
              <a:t>vers4.1</a:t>
            </a:r>
            <a:r>
              <a:rPr sz="950" spc="-15" dirty="0">
                <a:latin typeface="Arial"/>
                <a:cs typeface="Arial"/>
              </a:rPr>
              <a:t>,  </a:t>
            </a:r>
            <a:r>
              <a:rPr sz="950" spc="-15" dirty="0">
                <a:latin typeface="Liberation Mono"/>
                <a:cs typeface="Liberation Mono"/>
              </a:rPr>
              <a:t>vers4.2</a:t>
            </a:r>
            <a:r>
              <a:rPr sz="950" spc="-15" dirty="0"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416" y="4237802"/>
            <a:ext cx="4495800" cy="960755"/>
          </a:xfrm>
          <a:prstGeom prst="rect">
            <a:avLst/>
          </a:prstGeom>
          <a:solidFill>
            <a:srgbClr val="E9F6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126364" marR="1557020">
              <a:lnSpc>
                <a:spcPct val="128400"/>
              </a:lnSpc>
              <a:spcBef>
                <a:spcPts val="509"/>
              </a:spcBef>
            </a:pP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tcp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vers4.0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vers4.1 </a:t>
            </a:r>
            <a:r>
              <a:rPr sz="800" b="1" dirty="0">
                <a:latin typeface="Liberation Mono"/>
                <a:cs typeface="Liberation Mono"/>
              </a:rPr>
              <a:t>y  </a:t>
            </a:r>
            <a:r>
              <a:rPr sz="800" spc="-5" dirty="0">
                <a:latin typeface="Liberation Mono"/>
                <a:cs typeface="Liberation Mono"/>
              </a:rPr>
              <a:t>[root@servera ~]# </a:t>
            </a:r>
            <a:r>
              <a:rPr sz="800" b="1" spc="-5" dirty="0">
                <a:latin typeface="Liberation Mono"/>
                <a:cs typeface="Liberation Mono"/>
              </a:rPr>
              <a:t>nfsconf --set nfsd vers4.2</a:t>
            </a:r>
            <a:r>
              <a:rPr sz="800" b="1" spc="-70" dirty="0">
                <a:latin typeface="Liberation Mono"/>
                <a:cs typeface="Liberation Mono"/>
              </a:rPr>
              <a:t> </a:t>
            </a:r>
            <a:r>
              <a:rPr sz="800" b="1" dirty="0">
                <a:latin typeface="Liberation Mono"/>
                <a:cs typeface="Liberation Mono"/>
              </a:rPr>
              <a:t>y</a:t>
            </a:r>
            <a:endParaRPr sz="800">
              <a:latin typeface="Liberation Mono"/>
              <a:cs typeface="Liberation Mon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1941" y="9175583"/>
            <a:ext cx="2109470" cy="196850"/>
            <a:chOff x="581941" y="9175583"/>
            <a:chExt cx="2109470" cy="196850"/>
          </a:xfrm>
        </p:grpSpPr>
        <p:sp>
          <p:nvSpPr>
            <p:cNvPr id="13" name="object 13"/>
            <p:cNvSpPr/>
            <p:nvPr/>
          </p:nvSpPr>
          <p:spPr>
            <a:xfrm>
              <a:off x="585116" y="9195650"/>
              <a:ext cx="2103120" cy="0"/>
            </a:xfrm>
            <a:custGeom>
              <a:avLst/>
              <a:gdLst/>
              <a:ahLst/>
              <a:cxnLst/>
              <a:rect l="l" t="t" r="r" b="b"/>
              <a:pathLst>
                <a:path w="2103120">
                  <a:moveTo>
                    <a:pt x="0" y="0"/>
                  </a:moveTo>
                  <a:lnTo>
                    <a:pt x="2103120" y="0"/>
                  </a:lnTo>
                </a:path>
              </a:pathLst>
            </a:custGeom>
            <a:ln w="6350">
              <a:solidFill>
                <a:srgbClr val="8F8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116" y="9175583"/>
              <a:ext cx="495300" cy="196850"/>
            </a:xfrm>
            <a:custGeom>
              <a:avLst/>
              <a:gdLst/>
              <a:ahLst/>
              <a:cxnLst/>
              <a:rect l="l" t="t" r="r" b="b"/>
              <a:pathLst>
                <a:path w="495300" h="196850">
                  <a:moveTo>
                    <a:pt x="495300" y="0"/>
                  </a:moveTo>
                  <a:lnTo>
                    <a:pt x="0" y="1592"/>
                  </a:lnTo>
                  <a:lnTo>
                    <a:pt x="0" y="196631"/>
                  </a:lnTo>
                  <a:lnTo>
                    <a:pt x="300126" y="19663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21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5916" y="9190903"/>
            <a:ext cx="2012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i="1" spc="40" dirty="0">
                <a:solidFill>
                  <a:srgbClr val="FFFFFF"/>
                </a:solidFill>
                <a:latin typeface="Arial"/>
                <a:cs typeface="Arial"/>
              </a:rPr>
              <a:t>264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8237" y="919565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6350">
            <a:solidFill>
              <a:srgbClr val="8F8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34258" y="9222688"/>
            <a:ext cx="1521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solidFill>
                  <a:srgbClr val="8F8F8F"/>
                </a:solidFill>
                <a:latin typeface="Arial"/>
                <a:cs typeface="Arial"/>
              </a:rPr>
              <a:t>RH134-RHEL8.0-en-1-20190531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8792</Words>
  <Application>Microsoft Office PowerPoint</Application>
  <PresentationFormat>Custom</PresentationFormat>
  <Paragraphs>839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Liberation Mono</vt:lpstr>
      <vt:lpstr>Times New Roman</vt:lpstr>
      <vt:lpstr>Office Theme</vt:lpstr>
      <vt:lpstr>CSE308:COMPUTING PRACTICUM-IV</vt:lpstr>
      <vt:lpstr>PowerPoint Presentation</vt:lpstr>
      <vt:lpstr>MOUNTING NETWORK-ATTACHED  STORAGE WITH NFS</vt:lpstr>
      <vt:lpstr>PowerPoint Presentation</vt:lpstr>
      <vt:lpstr>PowerPoint Presentation</vt:lpstr>
      <vt:lpstr>PowerPoint Presentation</vt:lpstr>
      <vt:lpstr>PowerPoint Presentation</vt:lpstr>
      <vt:lpstr>MANAGING NETWORK-ATTACHED  STORAGE WITH NFS</vt:lpstr>
      <vt:lpstr>PowerPoint Presentation</vt:lpstr>
      <vt:lpstr>PowerPoint Presentation</vt:lpstr>
      <vt:lpstr>PowerPoint Presentation</vt:lpstr>
      <vt:lpstr>PowerPoint Presentation</vt:lpstr>
      <vt:lpstr>AUTOMOUNTING NETWORK-ATTACHED  STORAGE</vt:lpstr>
      <vt:lpstr>PowerPoint Presentation</vt:lpstr>
      <vt:lpstr>PowerPoint Presentation</vt:lpstr>
      <vt:lpstr>AUTOMOUNTING NETWORK-ATTACHED 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NETWORK-ATTACHED  STORAGE</vt:lpstr>
      <vt:lpstr>PowerPoint Presentation</vt:lpstr>
      <vt:lpstr>ACCESSING NETWORK-ATTACHED  STORAGE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System Administration II - Student Workbook</dc:title>
  <dc:creator>Fiona Allen, Adrian Andrade, Herve Quatremain, Victor Costea, Snehangshu Karmakar, Marc Kesler, Saumik Paul, Philip Sweany, Ralph Rodriguez, David Sacco, Seth Kenlon, and Heather Charles</dc:creator>
  <cp:lastModifiedBy>Prince Rana</cp:lastModifiedBy>
  <cp:revision>2</cp:revision>
  <dcterms:created xsi:type="dcterms:W3CDTF">2023-03-21T09:42:15Z</dcterms:created>
  <dcterms:modified xsi:type="dcterms:W3CDTF">2023-03-21T10:38:16Z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2019-06-02T00:00:00Z</vt:filetime>
  </property>
  <property fmtid="{D5CDD505-2E9C-101B-9397-08002B2CF9AE}" pid="3" name="Creator">
    <vt:lpwstr>Redhat Stylesheet version $Id: pdf.xsl,v 1.128 2019/05/28 16:43:16 bobs Exp $ with Apache FOP</vt:lpwstr>
  </property>
  <property fmtid="{D5CDD505-2E9C-101B-9397-08002B2CF9AE}" pid="4" name="LastSaved">
    <vt:filetime>2023-03-21T00:00:00Z</vt:filetime>
  </property>
</Properties>
</file>