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67" r:id="rId5"/>
    <p:sldId id="276" r:id="rId6"/>
    <p:sldId id="257" r:id="rId7"/>
    <p:sldId id="258" r:id="rId8"/>
    <p:sldId id="260" r:id="rId9"/>
    <p:sldId id="261" r:id="rId10"/>
    <p:sldId id="262" r:id="rId11"/>
    <p:sldId id="263" r:id="rId12"/>
    <p:sldId id="264" r:id="rId13"/>
    <p:sldId id="265" r:id="rId14"/>
    <p:sldId id="271" r:id="rId15"/>
    <p:sldId id="272" r:id="rId16"/>
    <p:sldId id="273" r:id="rId17"/>
    <p:sldId id="274" r:id="rId18"/>
    <p:sldId id="275" r:id="rId19"/>
    <p:sldId id="277" r:id="rId20"/>
    <p:sldId id="268"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342975-3CBC-42F5-968E-783533129DB4}" type="datetimeFigureOut">
              <a:rPr lang="en-US" smtClean="0"/>
              <a:pPr/>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CB15B-3975-4531-989D-21ADD7B50E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342975-3CBC-42F5-968E-783533129DB4}" type="datetimeFigureOut">
              <a:rPr lang="en-US" smtClean="0"/>
              <a:pPr/>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CB15B-3975-4531-989D-21ADD7B50E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342975-3CBC-42F5-968E-783533129DB4}" type="datetimeFigureOut">
              <a:rPr lang="en-US" smtClean="0"/>
              <a:pPr/>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CB15B-3975-4531-989D-21ADD7B50E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342975-3CBC-42F5-968E-783533129DB4}" type="datetimeFigureOut">
              <a:rPr lang="en-US" smtClean="0"/>
              <a:pPr/>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CB15B-3975-4531-989D-21ADD7B50E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342975-3CBC-42F5-968E-783533129DB4}" type="datetimeFigureOut">
              <a:rPr lang="en-US" smtClean="0"/>
              <a:pPr/>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CB15B-3975-4531-989D-21ADD7B50E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342975-3CBC-42F5-968E-783533129DB4}" type="datetimeFigureOut">
              <a:rPr lang="en-US" smtClean="0"/>
              <a:pPr/>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CB15B-3975-4531-989D-21ADD7B50E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342975-3CBC-42F5-968E-783533129DB4}" type="datetimeFigureOut">
              <a:rPr lang="en-US" smtClean="0"/>
              <a:pPr/>
              <a:t>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5CB15B-3975-4531-989D-21ADD7B50E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342975-3CBC-42F5-968E-783533129DB4}" type="datetimeFigureOut">
              <a:rPr lang="en-US" smtClean="0"/>
              <a:pPr/>
              <a:t>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5CB15B-3975-4531-989D-21ADD7B50E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42975-3CBC-42F5-968E-783533129DB4}" type="datetimeFigureOut">
              <a:rPr lang="en-US" smtClean="0"/>
              <a:pPr/>
              <a:t>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5CB15B-3975-4531-989D-21ADD7B50E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342975-3CBC-42F5-968E-783533129DB4}" type="datetimeFigureOut">
              <a:rPr lang="en-US" smtClean="0"/>
              <a:pPr/>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CB15B-3975-4531-989D-21ADD7B50E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342975-3CBC-42F5-968E-783533129DB4}" type="datetimeFigureOut">
              <a:rPr lang="en-US" smtClean="0"/>
              <a:pPr/>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5CB15B-3975-4531-989D-21ADD7B50E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42975-3CBC-42F5-968E-783533129DB4}" type="datetimeFigureOut">
              <a:rPr lang="en-US" smtClean="0"/>
              <a:pPr/>
              <a:t>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CB15B-3975-4531-989D-21ADD7B50E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ibm.com/topics/cloud-computing" TargetMode="External"/><Relationship Id="rId7" Type="http://schemas.openxmlformats.org/officeDocument/2006/relationships/hyperlink" Target="http://www.google.com/url?q=http://www.sciencedirect.com/science/book/9780124114548&amp;sa=D&amp;sntz=1&amp;usg=AOvVaw33aObLw4SLEkTfgzbrpIDq" TargetMode="External"/><Relationship Id="rId2" Type="http://schemas.openxmlformats.org/officeDocument/2006/relationships/hyperlink" Target="https://www.techtarget.com/searchcloudcomputing/definition/cloud-computing" TargetMode="External"/><Relationship Id="rId1" Type="http://schemas.openxmlformats.org/officeDocument/2006/relationships/slideLayout" Target="../slideLayouts/slideLayout7.xml"/><Relationship Id="rId6" Type="http://schemas.openxmlformats.org/officeDocument/2006/relationships/hyperlink" Target="http://www.google.com/url?q=http://www.wileyindia.com/cloud-computing-books/cloud-computing-fundamentals-industry-approach-and-trends.html&amp;sa=D&amp;sntz=1&amp;usg=AOvVaw2Tdw8K168XtvHG6pdztdNl" TargetMode="External"/><Relationship Id="rId5" Type="http://schemas.openxmlformats.org/officeDocument/2006/relationships/hyperlink" Target="http://www.google.com/url?q=http://as.wiley.com/WileyCDA/WileyTitle/productCd-0470903562.html&amp;sa=D&amp;sntz=1&amp;usg=AOvVaw3inMJ5En1FjmvPAsjFJWJO" TargetMode="External"/><Relationship Id="rId4" Type="http://schemas.openxmlformats.org/officeDocument/2006/relationships/hyperlink" Target="https://www.geeksforgeeks.org/cloud-computin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286000"/>
            <a:ext cx="8001000" cy="1752600"/>
          </a:xfrm>
        </p:spPr>
        <p:txBody>
          <a:bodyPr/>
          <a:lstStyle/>
          <a:p>
            <a:r>
              <a:rPr lang="en-US" b="1" dirty="0" smtClean="0">
                <a:solidFill>
                  <a:schemeClr val="accent5">
                    <a:lumMod val="50000"/>
                  </a:schemeClr>
                </a:solidFill>
              </a:rPr>
              <a:t>VIRTUALIZATION  AND CLOUD COMPUTING</a:t>
            </a:r>
          </a:p>
          <a:p>
            <a:r>
              <a:rPr lang="en-US" b="1" dirty="0" smtClean="0">
                <a:solidFill>
                  <a:schemeClr val="accent5">
                    <a:lumMod val="50000"/>
                  </a:schemeClr>
                </a:solidFill>
              </a:rPr>
              <a:t>Subject  Code: CSE423 </a:t>
            </a:r>
          </a:p>
          <a:p>
            <a:endParaRPr lang="en-US" b="1" dirty="0" smtClean="0">
              <a:solidFill>
                <a:schemeClr val="accent5">
                  <a:lumMod val="50000"/>
                </a:schemeClr>
              </a:solidFill>
            </a:endParaRPr>
          </a:p>
          <a:p>
            <a:endParaRPr lang="en-US" dirty="0"/>
          </a:p>
        </p:txBody>
      </p:sp>
      <p:pic>
        <p:nvPicPr>
          <p:cNvPr id="14338" name="Picture 2" descr="Logo"/>
          <p:cNvPicPr>
            <a:picLocks noChangeAspect="1" noChangeArrowheads="1"/>
          </p:cNvPicPr>
          <p:nvPr/>
        </p:nvPicPr>
        <p:blipFill>
          <a:blip r:embed="rId2"/>
          <a:srcRect/>
          <a:stretch>
            <a:fillRect/>
          </a:stretch>
        </p:blipFill>
        <p:spPr bwMode="auto">
          <a:xfrm>
            <a:off x="0" y="0"/>
            <a:ext cx="1485900" cy="933450"/>
          </a:xfrm>
          <a:prstGeom prst="rect">
            <a:avLst/>
          </a:prstGeom>
          <a:noFill/>
        </p:spPr>
      </p:pic>
      <p:sp>
        <p:nvSpPr>
          <p:cNvPr id="5" name="TextBox 4"/>
          <p:cNvSpPr txBox="1"/>
          <p:nvPr/>
        </p:nvSpPr>
        <p:spPr>
          <a:xfrm>
            <a:off x="5334000" y="4724400"/>
            <a:ext cx="3581400" cy="1631216"/>
          </a:xfrm>
          <a:prstGeom prst="rect">
            <a:avLst/>
          </a:prstGeom>
          <a:noFill/>
        </p:spPr>
        <p:txBody>
          <a:bodyPr wrap="square" rtlCol="0">
            <a:spAutoFit/>
          </a:bodyPr>
          <a:lstStyle/>
          <a:p>
            <a:r>
              <a:rPr lang="en-US" sz="2000" b="1" dirty="0" smtClean="0">
                <a:solidFill>
                  <a:schemeClr val="accent5">
                    <a:lumMod val="50000"/>
                  </a:schemeClr>
                </a:solidFill>
              </a:rPr>
              <a:t>Presented By</a:t>
            </a:r>
          </a:p>
          <a:p>
            <a:r>
              <a:rPr lang="en-US" sz="2000" b="1" dirty="0" smtClean="0">
                <a:solidFill>
                  <a:schemeClr val="accent5">
                    <a:lumMod val="50000"/>
                  </a:schemeClr>
                </a:solidFill>
              </a:rPr>
              <a:t>Mr. ENJULA UCHOI</a:t>
            </a:r>
          </a:p>
          <a:p>
            <a:r>
              <a:rPr lang="en-US" sz="2000" b="1" dirty="0" smtClean="0">
                <a:solidFill>
                  <a:schemeClr val="accent5">
                    <a:lumMod val="50000"/>
                  </a:schemeClr>
                </a:solidFill>
              </a:rPr>
              <a:t>Assistant Professor </a:t>
            </a:r>
          </a:p>
          <a:p>
            <a:r>
              <a:rPr lang="en-US" sz="2000" b="1" dirty="0" smtClean="0">
                <a:solidFill>
                  <a:schemeClr val="accent5">
                    <a:lumMod val="50000"/>
                  </a:schemeClr>
                </a:solidFill>
              </a:rPr>
              <a:t>(Artificial Intelligent –II)</a:t>
            </a:r>
          </a:p>
          <a:p>
            <a:r>
              <a:rPr lang="en-US" sz="2000" b="1" dirty="0" smtClean="0">
                <a:solidFill>
                  <a:schemeClr val="accent5">
                    <a:lumMod val="50000"/>
                  </a:schemeClr>
                </a:solidFill>
              </a:rPr>
              <a:t>ID Code: 29634</a:t>
            </a:r>
            <a:endParaRPr lang="en-US" sz="2000" b="1" dirty="0">
              <a:solidFill>
                <a:schemeClr val="accent5">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0"/>
            <a:ext cx="7924800" cy="4401205"/>
          </a:xfrm>
          <a:prstGeom prst="rect">
            <a:avLst/>
          </a:prstGeom>
        </p:spPr>
        <p:txBody>
          <a:bodyPr wrap="square">
            <a:spAutoFit/>
          </a:bodyPr>
          <a:lstStyle/>
          <a:p>
            <a:r>
              <a:rPr lang="en-US" sz="2000" b="1" dirty="0" smtClean="0"/>
              <a:t>3.</a:t>
            </a:r>
            <a:r>
              <a:rPr lang="en-US" sz="2000" dirty="0" smtClean="0"/>
              <a:t> </a:t>
            </a:r>
            <a:r>
              <a:rPr lang="en-US" sz="2000" b="1" dirty="0" smtClean="0"/>
              <a:t>Desktop Virtualization:</a:t>
            </a:r>
            <a:r>
              <a:rPr lang="en-US" sz="2000" dirty="0" smtClean="0"/>
              <a:t> </a:t>
            </a:r>
            <a:br>
              <a:rPr lang="en-US" sz="2000" dirty="0" smtClean="0"/>
            </a:br>
            <a:r>
              <a:rPr lang="en-US" sz="2000" dirty="0" smtClean="0"/>
              <a:t>Desktop virtualization allows the users’ OS to be remotely stored on a server in the data centre. It allows the user to access their desktop virtually, from any location by a different machine. </a:t>
            </a:r>
          </a:p>
          <a:p>
            <a:endParaRPr lang="en-US" sz="2000" dirty="0" smtClean="0"/>
          </a:p>
          <a:p>
            <a:r>
              <a:rPr lang="en-US" sz="2000" b="1" dirty="0" smtClean="0"/>
              <a:t>4.</a:t>
            </a:r>
            <a:r>
              <a:rPr lang="en-US" sz="2000" dirty="0" smtClean="0"/>
              <a:t> </a:t>
            </a:r>
            <a:r>
              <a:rPr lang="en-US" sz="2000" b="1" dirty="0" smtClean="0"/>
              <a:t>Storage Virtualization:</a:t>
            </a:r>
            <a:r>
              <a:rPr lang="en-US" sz="2000" dirty="0" smtClean="0"/>
              <a:t> </a:t>
            </a:r>
            <a:br>
              <a:rPr lang="en-US" sz="2000" dirty="0" smtClean="0"/>
            </a:br>
            <a:r>
              <a:rPr lang="en-US" sz="2000" dirty="0" smtClean="0"/>
              <a:t>Storage virtualization is an array of servers that are managed by a virtual storage system. The servers aren’t aware of exactly where their data is stored, and instead function more like worker bees in a hive. It makes managing storage from multiple sources to be managed and utilized as a single repository. storage virtualization software maintains smooth operations, consistent performance and a continuous suite of advanced functions despite changes, break down and differences in the underlying equipment. </a:t>
            </a:r>
            <a:endParaRPr lang="en-US" sz="2000" dirty="0"/>
          </a:p>
        </p:txBody>
      </p:sp>
      <p:pic>
        <p:nvPicPr>
          <p:cNvPr id="3" name="Picture 2" descr="Logo"/>
          <p:cNvPicPr>
            <a:picLocks noChangeAspect="1" noChangeArrowheads="1"/>
          </p:cNvPicPr>
          <p:nvPr/>
        </p:nvPicPr>
        <p:blipFill>
          <a:blip r:embed="rId2"/>
          <a:srcRect/>
          <a:stretch>
            <a:fillRect/>
          </a:stretch>
        </p:blipFill>
        <p:spPr bwMode="auto">
          <a:xfrm>
            <a:off x="0" y="0"/>
            <a:ext cx="1485900" cy="933450"/>
          </a:xfrm>
          <a:prstGeom prst="rect">
            <a:avLst/>
          </a:prstGeom>
          <a:noFill/>
        </p:spPr>
      </p:pic>
      <p:sp>
        <p:nvSpPr>
          <p:cNvPr id="4" name="Rectangle 3"/>
          <p:cNvSpPr/>
          <p:nvPr/>
        </p:nvSpPr>
        <p:spPr>
          <a:xfrm>
            <a:off x="2590800" y="228600"/>
            <a:ext cx="5745034" cy="584775"/>
          </a:xfrm>
          <a:prstGeom prst="rect">
            <a:avLst/>
          </a:prstGeom>
        </p:spPr>
        <p:txBody>
          <a:bodyPr wrap="none">
            <a:spAutoFit/>
          </a:bodyPr>
          <a:lstStyle/>
          <a:p>
            <a:r>
              <a:rPr lang="en-US" sz="3200" b="1" dirty="0" smtClean="0"/>
              <a:t>TYPES OF VIRTUALIZATION  cont.</a:t>
            </a:r>
            <a:endParaRPr lang="en-US" sz="32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447800"/>
            <a:ext cx="8458200" cy="4708981"/>
          </a:xfrm>
          <a:prstGeom prst="rect">
            <a:avLst/>
          </a:prstGeom>
        </p:spPr>
        <p:txBody>
          <a:bodyPr wrap="square">
            <a:spAutoFit/>
          </a:bodyPr>
          <a:lstStyle/>
          <a:p>
            <a:r>
              <a:rPr lang="en-US" sz="2000" b="1" dirty="0" smtClean="0"/>
              <a:t>5.</a:t>
            </a:r>
            <a:r>
              <a:rPr lang="en-US" sz="2000" dirty="0" smtClean="0"/>
              <a:t> </a:t>
            </a:r>
            <a:r>
              <a:rPr lang="en-US" sz="2000" b="1" dirty="0" smtClean="0"/>
              <a:t>Server Virtualization: </a:t>
            </a:r>
            <a:r>
              <a:rPr lang="en-US" sz="2000" dirty="0" smtClean="0"/>
              <a:t/>
            </a:r>
            <a:br>
              <a:rPr lang="en-US" sz="2000" dirty="0" smtClean="0"/>
            </a:br>
            <a:r>
              <a:rPr lang="en-US" sz="2000" dirty="0" smtClean="0"/>
              <a:t>This is a kind of virtualization in which masking of server resources takes place. Here, the central-server(physical server) is divided into multiple different virtual servers by changing the identity number, processors. So, each system can operate its own operating systems in isolate manner. Where each sub-server knows the identity of the central server</a:t>
            </a:r>
          </a:p>
          <a:p>
            <a:endParaRPr lang="en-US" sz="2000" dirty="0" smtClean="0"/>
          </a:p>
          <a:p>
            <a:r>
              <a:rPr lang="en-US" sz="2000" b="1" dirty="0" smtClean="0"/>
              <a:t>6.</a:t>
            </a:r>
            <a:r>
              <a:rPr lang="en-US" sz="2000" dirty="0" smtClean="0"/>
              <a:t> </a:t>
            </a:r>
            <a:r>
              <a:rPr lang="en-US" sz="2000" b="1" dirty="0" smtClean="0"/>
              <a:t>Data virtualization: </a:t>
            </a:r>
            <a:r>
              <a:rPr lang="en-US" sz="2000" dirty="0" smtClean="0"/>
              <a:t/>
            </a:r>
            <a:br>
              <a:rPr lang="en-US" sz="2000" dirty="0" smtClean="0"/>
            </a:br>
            <a:r>
              <a:rPr lang="en-US" sz="2000" dirty="0" smtClean="0"/>
              <a:t>This is the kind of virtualization in which the data is collected from various sources and managed that at a single place without knowing more about the technical information like how data is collected, stored &amp; formatted then arranged that data logically so that its virtual view can be accessed by its interested people and stakeholders, and users through the various cloud services remotely. Many big giant companies are providing their services like Oracle, IBM, At scale, </a:t>
            </a:r>
            <a:r>
              <a:rPr lang="en-US" sz="2000" dirty="0" err="1" smtClean="0"/>
              <a:t>Cdata</a:t>
            </a:r>
            <a:r>
              <a:rPr lang="en-US" sz="2000" dirty="0" smtClean="0"/>
              <a:t>, etc.</a:t>
            </a:r>
          </a:p>
        </p:txBody>
      </p:sp>
      <p:sp>
        <p:nvSpPr>
          <p:cNvPr id="3" name="Rectangle 2"/>
          <p:cNvSpPr/>
          <p:nvPr/>
        </p:nvSpPr>
        <p:spPr>
          <a:xfrm>
            <a:off x="1905000" y="304800"/>
            <a:ext cx="5745034" cy="584775"/>
          </a:xfrm>
          <a:prstGeom prst="rect">
            <a:avLst/>
          </a:prstGeom>
        </p:spPr>
        <p:txBody>
          <a:bodyPr wrap="none">
            <a:spAutoFit/>
          </a:bodyPr>
          <a:lstStyle/>
          <a:p>
            <a:r>
              <a:rPr lang="en-US" sz="3200" b="1" dirty="0" smtClean="0"/>
              <a:t>TYPES OF VIRTUALIZATION  cont.</a:t>
            </a:r>
            <a:endParaRPr lang="en-US" sz="3200" dirty="0" smtClean="0"/>
          </a:p>
        </p:txBody>
      </p:sp>
      <p:pic>
        <p:nvPicPr>
          <p:cNvPr id="4" name="Picture 3" descr="Logo"/>
          <p:cNvPicPr>
            <a:picLocks noChangeAspect="1" noChangeArrowheads="1"/>
          </p:cNvPicPr>
          <p:nvPr/>
        </p:nvPicPr>
        <p:blipFill>
          <a:blip r:embed="rId2"/>
          <a:srcRect/>
          <a:stretch>
            <a:fillRect/>
          </a:stretch>
        </p:blipFill>
        <p:spPr bwMode="auto">
          <a:xfrm>
            <a:off x="0" y="0"/>
            <a:ext cx="1485900" cy="9334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media.geeksforgeeks.org/wp-content/uploads/Untitled-drawing-1-8.png"/>
          <p:cNvPicPr>
            <a:picLocks noChangeAspect="1" noChangeArrowheads="1"/>
          </p:cNvPicPr>
          <p:nvPr/>
        </p:nvPicPr>
        <p:blipFill>
          <a:blip r:embed="rId2"/>
          <a:srcRect/>
          <a:stretch>
            <a:fillRect/>
          </a:stretch>
        </p:blipFill>
        <p:spPr bwMode="auto">
          <a:xfrm>
            <a:off x="304800" y="1524000"/>
            <a:ext cx="8310454" cy="3790950"/>
          </a:xfrm>
          <a:prstGeom prst="rect">
            <a:avLst/>
          </a:prstGeom>
          <a:noFill/>
        </p:spPr>
      </p:pic>
      <p:sp>
        <p:nvSpPr>
          <p:cNvPr id="3" name="Rectangle 2"/>
          <p:cNvSpPr/>
          <p:nvPr/>
        </p:nvSpPr>
        <p:spPr>
          <a:xfrm>
            <a:off x="1905000" y="457200"/>
            <a:ext cx="5640903" cy="523220"/>
          </a:xfrm>
          <a:prstGeom prst="rect">
            <a:avLst/>
          </a:prstGeom>
        </p:spPr>
        <p:txBody>
          <a:bodyPr wrap="none">
            <a:spAutoFit/>
          </a:bodyPr>
          <a:lstStyle/>
          <a:p>
            <a:r>
              <a:rPr lang="en-US" sz="2800" b="1" dirty="0" smtClean="0">
                <a:solidFill>
                  <a:schemeClr val="accent5">
                    <a:lumMod val="50000"/>
                  </a:schemeClr>
                </a:solidFill>
              </a:rPr>
              <a:t>VIRTUALIZATION REFERENCE MODEL</a:t>
            </a:r>
            <a:endParaRPr lang="en-US" sz="2800" dirty="0">
              <a:solidFill>
                <a:schemeClr val="accent5">
                  <a:lumMod val="50000"/>
                </a:schemeClr>
              </a:solidFill>
            </a:endParaRPr>
          </a:p>
        </p:txBody>
      </p:sp>
      <p:pic>
        <p:nvPicPr>
          <p:cNvPr id="4" name="Picture 2" descr="Logo"/>
          <p:cNvPicPr>
            <a:picLocks noChangeAspect="1" noChangeArrowheads="1"/>
          </p:cNvPicPr>
          <p:nvPr/>
        </p:nvPicPr>
        <p:blipFill>
          <a:blip r:embed="rId3"/>
          <a:srcRect/>
          <a:stretch>
            <a:fillRect/>
          </a:stretch>
        </p:blipFill>
        <p:spPr bwMode="auto">
          <a:xfrm>
            <a:off x="0" y="0"/>
            <a:ext cx="1485900" cy="9334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8305800" cy="5940088"/>
          </a:xfrm>
          <a:prstGeom prst="rect">
            <a:avLst/>
          </a:prstGeom>
        </p:spPr>
        <p:txBody>
          <a:bodyPr wrap="square">
            <a:spAutoFit/>
          </a:bodyPr>
          <a:lstStyle/>
          <a:p>
            <a:r>
              <a:rPr lang="en-US" sz="2000" dirty="0" smtClean="0"/>
              <a:t>Three major Components falls under this category in a virtualized environment:</a:t>
            </a:r>
          </a:p>
          <a:p>
            <a:r>
              <a:rPr lang="en-US" sz="2000" b="1" dirty="0" smtClean="0"/>
              <a:t>1. GUEST:</a:t>
            </a:r>
            <a:r>
              <a:rPr lang="en-US" sz="2000" dirty="0" smtClean="0"/>
              <a:t/>
            </a:r>
            <a:br>
              <a:rPr lang="en-US" sz="2000" dirty="0" smtClean="0"/>
            </a:br>
            <a:r>
              <a:rPr lang="en-US" sz="2000" dirty="0" smtClean="0"/>
              <a:t>The guest represents the system component that interacts with the virtualization layer rather than with the host, as would normally happen. Guests usually consist of one or more virtual disk files, and a VM definition file. Virtual Machines are centrally managed by a host application that sees and manages each virtual machine as a different application.</a:t>
            </a:r>
          </a:p>
          <a:p>
            <a:r>
              <a:rPr lang="en-US" sz="2000" b="1" dirty="0" smtClean="0"/>
              <a:t>2. HOST:</a:t>
            </a:r>
            <a:r>
              <a:rPr lang="en-US" sz="2000" dirty="0" smtClean="0"/>
              <a:t/>
            </a:r>
            <a:br>
              <a:rPr lang="en-US" sz="2000" dirty="0" smtClean="0"/>
            </a:br>
            <a:r>
              <a:rPr lang="en-US" sz="2000" dirty="0" smtClean="0"/>
              <a:t>The host represents the original environment where the guest is supposed to be managed. Each guest runs on the host using shared resources donated to it by the host. The operating system, works as the host and manages the physical resource management, and the device support.</a:t>
            </a:r>
          </a:p>
          <a:p>
            <a:r>
              <a:rPr lang="en-US" sz="2000" b="1" dirty="0" smtClean="0"/>
              <a:t>3. VIRTUALIZATION LAYER:</a:t>
            </a:r>
            <a:r>
              <a:rPr lang="en-US" sz="2000" dirty="0" smtClean="0"/>
              <a:t/>
            </a:r>
            <a:br>
              <a:rPr lang="en-US" sz="2000" dirty="0" smtClean="0"/>
            </a:br>
            <a:r>
              <a:rPr lang="en-US" sz="2000" dirty="0" smtClean="0"/>
              <a:t>The virtualization layer is responsible for recreating the same or a different environment where the guest will operate. It is an additional abstraction layer between a network and storage hardware, computing, and the application running on it. Usually it helps to run a single operating system per machine which can be very inflexible compared to the usage of virtualization.</a:t>
            </a:r>
            <a:endParaRPr lang="en-US" sz="2000" dirty="0"/>
          </a:p>
        </p:txBody>
      </p:sp>
      <p:pic>
        <p:nvPicPr>
          <p:cNvPr id="3" name="Picture 2" descr="Logo"/>
          <p:cNvPicPr>
            <a:picLocks noChangeAspect="1" noChangeArrowheads="1"/>
          </p:cNvPicPr>
          <p:nvPr/>
        </p:nvPicPr>
        <p:blipFill>
          <a:blip r:embed="rId2"/>
          <a:srcRect/>
          <a:stretch>
            <a:fillRect/>
          </a:stretch>
        </p:blipFill>
        <p:spPr bwMode="auto">
          <a:xfrm>
            <a:off x="0" y="0"/>
            <a:ext cx="1485900" cy="93345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600200"/>
            <a:ext cx="7848600" cy="3970318"/>
          </a:xfrm>
          <a:prstGeom prst="rect">
            <a:avLst/>
          </a:prstGeom>
        </p:spPr>
        <p:txBody>
          <a:bodyPr wrap="square">
            <a:spAutoFit/>
          </a:bodyPr>
          <a:lstStyle/>
          <a:p>
            <a:r>
              <a:rPr lang="en-US" dirty="0" smtClean="0"/>
              <a:t>Virtual LAN (VLAN) is a concept in which we can divide the devices logically on layer 2 (data link layer). Generally, layer 3 devices divide broadcast domain but broadcast domain can be divided by switches using the concept of VLAN. </a:t>
            </a:r>
          </a:p>
          <a:p>
            <a:endParaRPr lang="en-US" b="1" dirty="0" smtClean="0"/>
          </a:p>
          <a:p>
            <a:r>
              <a:rPr lang="en-US" b="1" dirty="0" smtClean="0"/>
              <a:t>VLAN ranges –</a:t>
            </a:r>
            <a:r>
              <a:rPr lang="en-US" dirty="0" smtClean="0"/>
              <a:t> </a:t>
            </a:r>
          </a:p>
          <a:p>
            <a:r>
              <a:rPr lang="en-US" b="1" dirty="0" smtClean="0"/>
              <a:t>VLAN 0, 4095: </a:t>
            </a:r>
            <a:r>
              <a:rPr lang="en-US" dirty="0" smtClean="0"/>
              <a:t>These are reserved VLAN which cannot be seen or used.</a:t>
            </a:r>
          </a:p>
          <a:p>
            <a:r>
              <a:rPr lang="en-US" b="1" dirty="0" smtClean="0"/>
              <a:t>VLAN 1: </a:t>
            </a:r>
            <a:r>
              <a:rPr lang="en-US" dirty="0" smtClean="0"/>
              <a:t>It is the default VLAN of switches. By default, all switch ports are in VLAN. This VLAN can’t be deleted or edit but can be used.</a:t>
            </a:r>
          </a:p>
          <a:p>
            <a:r>
              <a:rPr lang="en-US" b="1" dirty="0" smtClean="0"/>
              <a:t>VLAN 2-1001:</a:t>
            </a:r>
            <a:r>
              <a:rPr lang="en-US" dirty="0" smtClean="0"/>
              <a:t> This is a normal VLAN range. We can create, edit and delete these VLAN.</a:t>
            </a:r>
          </a:p>
          <a:p>
            <a:r>
              <a:rPr lang="en-US" b="1" dirty="0" smtClean="0"/>
              <a:t>VLAN 1002-1005:</a:t>
            </a:r>
            <a:r>
              <a:rPr lang="en-US" dirty="0" smtClean="0"/>
              <a:t> These are CISCO defaults for </a:t>
            </a:r>
            <a:r>
              <a:rPr lang="en-US" dirty="0" err="1" smtClean="0"/>
              <a:t>fddi</a:t>
            </a:r>
            <a:r>
              <a:rPr lang="en-US" dirty="0" smtClean="0"/>
              <a:t> and token rings. These VLAN can’t be deleted.</a:t>
            </a:r>
          </a:p>
          <a:p>
            <a:r>
              <a:rPr lang="en-US" b="1" dirty="0" err="1" smtClean="0"/>
              <a:t>Vlan</a:t>
            </a:r>
            <a:r>
              <a:rPr lang="en-US" b="1" dirty="0" smtClean="0"/>
              <a:t> 1006-4094:</a:t>
            </a:r>
            <a:r>
              <a:rPr lang="en-US" dirty="0" smtClean="0"/>
              <a:t> This is the extended range of </a:t>
            </a:r>
            <a:r>
              <a:rPr lang="en-US" dirty="0" err="1" smtClean="0"/>
              <a:t>Vlan</a:t>
            </a:r>
            <a:r>
              <a:rPr lang="en-US" dirty="0" smtClean="0"/>
              <a:t>.</a:t>
            </a:r>
          </a:p>
          <a:p>
            <a:endParaRPr lang="en-US" dirty="0"/>
          </a:p>
        </p:txBody>
      </p:sp>
      <p:sp>
        <p:nvSpPr>
          <p:cNvPr id="3" name="Rectangle 2"/>
          <p:cNvSpPr/>
          <p:nvPr/>
        </p:nvSpPr>
        <p:spPr>
          <a:xfrm>
            <a:off x="990600" y="609600"/>
            <a:ext cx="7010400" cy="584775"/>
          </a:xfrm>
          <a:prstGeom prst="rect">
            <a:avLst/>
          </a:prstGeom>
        </p:spPr>
        <p:txBody>
          <a:bodyPr wrap="square">
            <a:spAutoFit/>
          </a:bodyPr>
          <a:lstStyle/>
          <a:p>
            <a:pPr algn="ctr"/>
            <a:r>
              <a:rPr lang="en-US" sz="3200" b="1" dirty="0" smtClean="0">
                <a:solidFill>
                  <a:schemeClr val="accent1">
                    <a:lumMod val="50000"/>
                  </a:schemeClr>
                </a:solidFill>
              </a:rPr>
              <a:t>VIRTUAL LAN (VLAN)</a:t>
            </a:r>
            <a:endParaRPr lang="en-US" sz="3200" b="1" dirty="0">
              <a:solidFill>
                <a:schemeClr val="accent1">
                  <a:lumMod val="50000"/>
                </a:schemeClr>
              </a:solidFill>
            </a:endParaRPr>
          </a:p>
        </p:txBody>
      </p:sp>
      <p:pic>
        <p:nvPicPr>
          <p:cNvPr id="4" name="Picture 2" descr="Logo"/>
          <p:cNvPicPr>
            <a:picLocks noChangeAspect="1" noChangeArrowheads="1"/>
          </p:cNvPicPr>
          <p:nvPr/>
        </p:nvPicPr>
        <p:blipFill>
          <a:blip r:embed="rId2"/>
          <a:srcRect/>
          <a:stretch>
            <a:fillRect/>
          </a:stretch>
        </p:blipFill>
        <p:spPr bwMode="auto">
          <a:xfrm>
            <a:off x="0" y="0"/>
            <a:ext cx="1485900" cy="93345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600200"/>
            <a:ext cx="8153400" cy="3970318"/>
          </a:xfrm>
          <a:prstGeom prst="rect">
            <a:avLst/>
          </a:prstGeom>
        </p:spPr>
        <p:txBody>
          <a:bodyPr wrap="square">
            <a:spAutoFit/>
          </a:bodyPr>
          <a:lstStyle/>
          <a:p>
            <a:r>
              <a:rPr lang="en-US" b="1" dirty="0" smtClean="0"/>
              <a:t>Types of connections in VLAN –</a:t>
            </a:r>
            <a:endParaRPr lang="en-US" dirty="0" smtClean="0"/>
          </a:p>
          <a:p>
            <a:r>
              <a:rPr lang="en-US" dirty="0" smtClean="0"/>
              <a:t>There are three ways to connect devices on a VLAN, the type of connections are based on the connected devices i.e. whether they are VLAN-aware(A device that understands VLAN formats and VLAN membership) or VLAN-unaware(A device that doesn’t understand VLAN format and VLAN membership).</a:t>
            </a:r>
          </a:p>
          <a:p>
            <a:r>
              <a:rPr lang="en-US" b="1" dirty="0" smtClean="0"/>
              <a:t>Trunk Link –</a:t>
            </a:r>
            <a:r>
              <a:rPr lang="en-US" dirty="0" smtClean="0"/>
              <a:t/>
            </a:r>
            <a:br>
              <a:rPr lang="en-US" dirty="0" smtClean="0"/>
            </a:br>
            <a:r>
              <a:rPr lang="en-US" dirty="0" smtClean="0"/>
              <a:t>All connected devices to a trunk link must be VLAN-aware. All frames on this should have a special header attached to it called tagged frames.</a:t>
            </a:r>
          </a:p>
          <a:p>
            <a:r>
              <a:rPr lang="en-US" b="1" dirty="0" smtClean="0"/>
              <a:t>Access link –</a:t>
            </a:r>
            <a:r>
              <a:rPr lang="en-US" dirty="0" smtClean="0"/>
              <a:t/>
            </a:r>
            <a:br>
              <a:rPr lang="en-US" dirty="0" smtClean="0"/>
            </a:br>
            <a:r>
              <a:rPr lang="en-US" dirty="0" smtClean="0"/>
              <a:t>It connects VLAN-unaware devices to a VLAN-aware bridge. All frames on the access link must be untagged.</a:t>
            </a:r>
          </a:p>
          <a:p>
            <a:r>
              <a:rPr lang="en-US" b="1" dirty="0" smtClean="0"/>
              <a:t>Hybrid link –</a:t>
            </a:r>
            <a:r>
              <a:rPr lang="en-US" dirty="0" smtClean="0"/>
              <a:t/>
            </a:r>
            <a:br>
              <a:rPr lang="en-US" dirty="0" smtClean="0"/>
            </a:br>
            <a:r>
              <a:rPr lang="en-US" dirty="0" smtClean="0"/>
              <a:t>It is a combination of the Trunk link and Access link. Here both VLAN-unaware and VLAN-aware devices are attached and it can have both tagged and untagged frames. </a:t>
            </a:r>
            <a:endParaRPr lang="en-US" dirty="0"/>
          </a:p>
        </p:txBody>
      </p:sp>
      <p:pic>
        <p:nvPicPr>
          <p:cNvPr id="3" name="Picture 2" descr="Logo"/>
          <p:cNvPicPr>
            <a:picLocks noChangeAspect="1" noChangeArrowheads="1"/>
          </p:cNvPicPr>
          <p:nvPr/>
        </p:nvPicPr>
        <p:blipFill>
          <a:blip r:embed="rId2"/>
          <a:srcRect/>
          <a:stretch>
            <a:fillRect/>
          </a:stretch>
        </p:blipFill>
        <p:spPr bwMode="auto">
          <a:xfrm>
            <a:off x="0" y="0"/>
            <a:ext cx="1485900" cy="933450"/>
          </a:xfrm>
          <a:prstGeom prst="rect">
            <a:avLst/>
          </a:prstGeom>
          <a:noFill/>
        </p:spPr>
      </p:pic>
      <p:sp>
        <p:nvSpPr>
          <p:cNvPr id="4" name="Rectangle 3"/>
          <p:cNvSpPr/>
          <p:nvPr/>
        </p:nvSpPr>
        <p:spPr>
          <a:xfrm>
            <a:off x="1752600" y="457200"/>
            <a:ext cx="5958811" cy="584775"/>
          </a:xfrm>
          <a:prstGeom prst="rect">
            <a:avLst/>
          </a:prstGeom>
        </p:spPr>
        <p:txBody>
          <a:bodyPr wrap="none">
            <a:spAutoFit/>
          </a:bodyPr>
          <a:lstStyle/>
          <a:p>
            <a:r>
              <a:rPr lang="en-US" sz="3200" b="1" dirty="0" smtClean="0"/>
              <a:t>TYPES OF CONNECTIONS IN VLAN </a:t>
            </a: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0"/>
            <a:ext cx="7924800" cy="6678751"/>
          </a:xfrm>
          <a:prstGeom prst="rect">
            <a:avLst/>
          </a:prstGeom>
        </p:spPr>
        <p:txBody>
          <a:bodyPr wrap="square">
            <a:spAutoFit/>
          </a:bodyPr>
          <a:lstStyle/>
          <a:p>
            <a:pPr algn="ctr"/>
            <a:r>
              <a:rPr lang="en-US" sz="3200" b="1" dirty="0" smtClean="0">
                <a:solidFill>
                  <a:schemeClr val="accent1">
                    <a:lumMod val="50000"/>
                  </a:schemeClr>
                </a:solidFill>
              </a:rPr>
              <a:t>ADVANTAGES </a:t>
            </a:r>
            <a:endParaRPr lang="en-US" sz="3200" dirty="0" smtClean="0">
              <a:solidFill>
                <a:schemeClr val="accent1">
                  <a:lumMod val="50000"/>
                </a:schemeClr>
              </a:solidFill>
            </a:endParaRPr>
          </a:p>
          <a:p>
            <a:r>
              <a:rPr lang="en-US" b="1" dirty="0" smtClean="0"/>
              <a:t>Performance –</a:t>
            </a:r>
            <a:r>
              <a:rPr lang="en-US" dirty="0" smtClean="0"/>
              <a:t/>
            </a:r>
            <a:br>
              <a:rPr lang="en-US" dirty="0" smtClean="0"/>
            </a:br>
            <a:r>
              <a:rPr lang="en-US" dirty="0" smtClean="0"/>
              <a:t>The network traffic is full of broadcast and multicast. VLAN reduces the need to send such traffic to unnecessary destinations. e.g.-If the traffic is intended for 2 users but as 10 devices are present in the same broadcast domain, therefore, all will receive the traffic i.e. wastage of bandwidth but if we make VLANs, then the broadcast or multicast packet will go to the intended users only.</a:t>
            </a:r>
          </a:p>
          <a:p>
            <a:r>
              <a:rPr lang="en-US" b="1" dirty="0" smtClean="0"/>
              <a:t>Formation of virtual groups –</a:t>
            </a:r>
            <a:r>
              <a:rPr lang="en-US" dirty="0" smtClean="0"/>
              <a:t/>
            </a:r>
            <a:br>
              <a:rPr lang="en-US" dirty="0" smtClean="0"/>
            </a:br>
            <a:r>
              <a:rPr lang="en-US" dirty="0" smtClean="0"/>
              <a:t>As there are different departments in every organization namely sales, finance etc., VLANs can be very useful in order to group the devices logically according to their departments.</a:t>
            </a:r>
          </a:p>
          <a:p>
            <a:r>
              <a:rPr lang="en-US" b="1" dirty="0" smtClean="0"/>
              <a:t>Security –</a:t>
            </a:r>
            <a:r>
              <a:rPr lang="en-US" dirty="0" smtClean="0"/>
              <a:t> </a:t>
            </a:r>
            <a:br>
              <a:rPr lang="en-US" dirty="0" smtClean="0"/>
            </a:br>
            <a:r>
              <a:rPr lang="en-US" dirty="0" smtClean="0"/>
              <a:t>In the same network, sensitive data can be broadcast which can be accessed by the outsider but by creating VLAN, we can control broadcast domains, set up firewalls, restrict access. Also, VLANs can be used to inform the network manager of an intrusion. Hence, VLANs greatly enhance network security.</a:t>
            </a:r>
          </a:p>
          <a:p>
            <a:r>
              <a:rPr lang="en-US" b="1" dirty="0" smtClean="0"/>
              <a:t>Flexibility –</a:t>
            </a:r>
            <a:r>
              <a:rPr lang="en-US" dirty="0" smtClean="0"/>
              <a:t/>
            </a:r>
            <a:br>
              <a:rPr lang="en-US" dirty="0" smtClean="0"/>
            </a:br>
            <a:r>
              <a:rPr lang="en-US" dirty="0" smtClean="0"/>
              <a:t>VLAN provide flexibility to add, remove the number of host we want.</a:t>
            </a:r>
          </a:p>
          <a:p>
            <a:r>
              <a:rPr lang="en-US" b="1" dirty="0" smtClean="0"/>
              <a:t>Cost reduction –</a:t>
            </a:r>
            <a:r>
              <a:rPr lang="en-US" dirty="0" smtClean="0"/>
              <a:t/>
            </a:r>
            <a:br>
              <a:rPr lang="en-US" dirty="0" smtClean="0"/>
            </a:br>
            <a:r>
              <a:rPr lang="en-US" dirty="0" smtClean="0"/>
              <a:t>VLANs can be used to create broadcast domains which eliminate the need for expensive routers.</a:t>
            </a:r>
            <a:br>
              <a:rPr lang="en-US" dirty="0" smtClean="0"/>
            </a:br>
            <a:r>
              <a:rPr lang="en-US" dirty="0" smtClean="0"/>
              <a:t>By using </a:t>
            </a:r>
            <a:r>
              <a:rPr lang="en-US" dirty="0" err="1" smtClean="0"/>
              <a:t>Vlan</a:t>
            </a:r>
            <a:r>
              <a:rPr lang="en-US" dirty="0" smtClean="0"/>
              <a:t>, the number of small size broadcast domain can be increased which are easy to handle as compared to a bigger broadcast domain.</a:t>
            </a:r>
            <a:endParaRPr lang="en-US" dirty="0"/>
          </a:p>
        </p:txBody>
      </p:sp>
      <p:pic>
        <p:nvPicPr>
          <p:cNvPr id="3" name="Picture 2" descr="Logo"/>
          <p:cNvPicPr>
            <a:picLocks noChangeAspect="1" noChangeArrowheads="1"/>
          </p:cNvPicPr>
          <p:nvPr/>
        </p:nvPicPr>
        <p:blipFill>
          <a:blip r:embed="rId2"/>
          <a:srcRect/>
          <a:stretch>
            <a:fillRect/>
          </a:stretch>
        </p:blipFill>
        <p:spPr bwMode="auto">
          <a:xfrm>
            <a:off x="0" y="0"/>
            <a:ext cx="1066800" cy="67016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43000"/>
            <a:ext cx="8229600" cy="4801314"/>
          </a:xfrm>
          <a:prstGeom prst="rect">
            <a:avLst/>
          </a:prstGeom>
        </p:spPr>
        <p:txBody>
          <a:bodyPr wrap="square">
            <a:spAutoFit/>
          </a:bodyPr>
          <a:lstStyle/>
          <a:p>
            <a:r>
              <a:rPr lang="en-US" b="1" dirty="0" smtClean="0"/>
              <a:t>Disadvantages of VLAN </a:t>
            </a:r>
            <a:endParaRPr lang="en-US" dirty="0" smtClean="0"/>
          </a:p>
          <a:p>
            <a:r>
              <a:rPr lang="en-US" b="1" dirty="0" smtClean="0"/>
              <a:t>Complexity:</a:t>
            </a:r>
            <a:r>
              <a:rPr lang="en-US" dirty="0" smtClean="0"/>
              <a:t> VLANs can be complex to configure and manage, particularly in large or dynamic cloud computing environments.</a:t>
            </a:r>
          </a:p>
          <a:p>
            <a:r>
              <a:rPr lang="en-US" b="1" dirty="0" smtClean="0"/>
              <a:t>Limited scalability: </a:t>
            </a:r>
            <a:r>
              <a:rPr lang="en-US" dirty="0" smtClean="0"/>
              <a:t>VLANs are limited by the number of available VLAN IDs, which can be a constraint in larger cloud computing environments.</a:t>
            </a:r>
          </a:p>
          <a:p>
            <a:r>
              <a:rPr lang="en-US" b="1" dirty="0" smtClean="0"/>
              <a:t>Limited security</a:t>
            </a:r>
            <a:r>
              <a:rPr lang="en-US" dirty="0" smtClean="0"/>
              <a:t>: VLANs do not provide complete security and can be compromised by malicious actors who are able to gain access to the network.</a:t>
            </a:r>
          </a:p>
          <a:p>
            <a:r>
              <a:rPr lang="en-US" b="1" dirty="0" smtClean="0"/>
              <a:t>Limited interoperability</a:t>
            </a:r>
            <a:r>
              <a:rPr lang="en-US" dirty="0" smtClean="0"/>
              <a:t>: VLANs may not be fully compatible with all types of network devices and protocols, which can limit their usefulness in cloud computing environments.</a:t>
            </a:r>
          </a:p>
          <a:p>
            <a:r>
              <a:rPr lang="en-US" b="1" dirty="0" smtClean="0"/>
              <a:t>Limited mobility</a:t>
            </a:r>
            <a:r>
              <a:rPr lang="en-US" dirty="0" smtClean="0"/>
              <a:t>: VLANs may not support the movement of devices or users between different network segments, which can limit their usefulness in mobile or remote cloud computing environments. </a:t>
            </a:r>
          </a:p>
          <a:p>
            <a:r>
              <a:rPr lang="en-US" b="1" dirty="0" smtClean="0"/>
              <a:t>Cost:</a:t>
            </a:r>
            <a:r>
              <a:rPr lang="en-US" dirty="0" smtClean="0"/>
              <a:t> Implementing and maintaining VLANs can be costly, especially if specialized hardware or software is required.</a:t>
            </a:r>
          </a:p>
          <a:p>
            <a:r>
              <a:rPr lang="en-US" b="1" dirty="0" smtClean="0"/>
              <a:t>Limited visibility:</a:t>
            </a:r>
            <a:r>
              <a:rPr lang="en-US" dirty="0" smtClean="0"/>
              <a:t> VLANs can make it more difficult to monitor and troubleshoot network issues, as traffic is isolated in different segments.</a:t>
            </a:r>
            <a:endParaRPr lang="en-US" dirty="0"/>
          </a:p>
        </p:txBody>
      </p:sp>
      <p:pic>
        <p:nvPicPr>
          <p:cNvPr id="3" name="Picture 2" descr="Logo"/>
          <p:cNvPicPr>
            <a:picLocks noChangeAspect="1" noChangeArrowheads="1"/>
          </p:cNvPicPr>
          <p:nvPr/>
        </p:nvPicPr>
        <p:blipFill>
          <a:blip r:embed="rId2"/>
          <a:srcRect/>
          <a:stretch>
            <a:fillRect/>
          </a:stretch>
        </p:blipFill>
        <p:spPr bwMode="auto">
          <a:xfrm>
            <a:off x="0" y="0"/>
            <a:ext cx="1485900" cy="933450"/>
          </a:xfrm>
          <a:prstGeom prst="rect">
            <a:avLst/>
          </a:prstGeom>
          <a:noFill/>
        </p:spPr>
      </p:pic>
      <p:sp>
        <p:nvSpPr>
          <p:cNvPr id="4" name="Rectangle 3"/>
          <p:cNvSpPr/>
          <p:nvPr/>
        </p:nvSpPr>
        <p:spPr>
          <a:xfrm>
            <a:off x="3352800" y="304800"/>
            <a:ext cx="3140155" cy="584775"/>
          </a:xfrm>
          <a:prstGeom prst="rect">
            <a:avLst/>
          </a:prstGeom>
        </p:spPr>
        <p:txBody>
          <a:bodyPr wrap="none">
            <a:spAutoFit/>
          </a:bodyPr>
          <a:lstStyle/>
          <a:p>
            <a:r>
              <a:rPr lang="en-US" sz="3200" b="1" dirty="0" smtClean="0">
                <a:solidFill>
                  <a:schemeClr val="accent1">
                    <a:lumMod val="50000"/>
                  </a:schemeClr>
                </a:solidFill>
              </a:rPr>
              <a:t>DISADVANTAGES </a:t>
            </a:r>
            <a:endParaRPr lang="en-US" sz="3200" dirty="0">
              <a:solidFill>
                <a:schemeClr val="accent1">
                  <a:lumMod val="5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85800"/>
            <a:ext cx="7606121" cy="584775"/>
          </a:xfrm>
          <a:prstGeom prst="rect">
            <a:avLst/>
          </a:prstGeom>
        </p:spPr>
        <p:txBody>
          <a:bodyPr wrap="none">
            <a:spAutoFit/>
          </a:bodyPr>
          <a:lstStyle/>
          <a:p>
            <a:r>
              <a:rPr lang="en-US" sz="3200" b="1" dirty="0" smtClean="0"/>
              <a:t>VIRTUAL STORAGE AREA NETWORK (VSAN) </a:t>
            </a:r>
            <a:endParaRPr lang="en-US" sz="3200" b="1" dirty="0"/>
          </a:p>
        </p:txBody>
      </p:sp>
      <p:sp>
        <p:nvSpPr>
          <p:cNvPr id="3" name="Rectangle 2"/>
          <p:cNvSpPr/>
          <p:nvPr/>
        </p:nvSpPr>
        <p:spPr>
          <a:xfrm>
            <a:off x="609600" y="1447800"/>
            <a:ext cx="7924800" cy="4247317"/>
          </a:xfrm>
          <a:prstGeom prst="rect">
            <a:avLst/>
          </a:prstGeom>
        </p:spPr>
        <p:txBody>
          <a:bodyPr wrap="square">
            <a:spAutoFit/>
          </a:bodyPr>
          <a:lstStyle/>
          <a:p>
            <a:pPr algn="just"/>
            <a:r>
              <a:rPr lang="en-US" dirty="0" smtClean="0"/>
              <a:t>A virtual storage area network (VSAN) is a logical partition in a physical storage area network (SAN). VSANs enable traffic to be isolated within specific portions of a storage area network, so if a problem occurs in one logical partition, it can be handled with a minimum of disruption to the rest of the network</a:t>
            </a:r>
            <a:r>
              <a:rPr lang="en-US" dirty="0" smtClean="0"/>
              <a:t>.</a:t>
            </a:r>
          </a:p>
          <a:p>
            <a:pPr algn="just"/>
            <a:endParaRPr lang="en-US" dirty="0" smtClean="0"/>
          </a:p>
          <a:p>
            <a:pPr algn="just"/>
            <a:r>
              <a:rPr lang="en-US" dirty="0" smtClean="0"/>
              <a:t>The benefits of VSAN </a:t>
            </a:r>
          </a:p>
          <a:p>
            <a:pPr marL="342900" indent="-342900" algn="just">
              <a:buAutoNum type="arabicPeriod"/>
            </a:pPr>
            <a:r>
              <a:rPr lang="en-US" dirty="0" smtClean="0"/>
              <a:t>Performance - since the local server can access data at full speed and low latency.</a:t>
            </a:r>
          </a:p>
          <a:p>
            <a:pPr marL="342900" indent="-342900" algn="just">
              <a:buAutoNum type="arabicPeriod"/>
            </a:pPr>
            <a:r>
              <a:rPr lang="en-US" dirty="0" smtClean="0"/>
              <a:t> </a:t>
            </a:r>
            <a:r>
              <a:rPr lang="en-US" dirty="0" smtClean="0"/>
              <a:t>Lower infrastructure cost -since there are no networked storage appliances.</a:t>
            </a:r>
          </a:p>
          <a:p>
            <a:pPr marL="342900" indent="-342900" algn="just">
              <a:buAutoNum type="arabicPeriod"/>
            </a:pPr>
            <a:r>
              <a:rPr lang="en-US" dirty="0" smtClean="0"/>
              <a:t> </a:t>
            </a:r>
            <a:r>
              <a:rPr lang="en-US" dirty="0" smtClean="0"/>
              <a:t>High scalability- simply put, add more servers and get more storage.</a:t>
            </a:r>
          </a:p>
          <a:p>
            <a:pPr marL="342900" indent="-342900" algn="just">
              <a:buAutoNum type="arabicPeriod"/>
            </a:pPr>
            <a:r>
              <a:rPr lang="en-US" dirty="0" smtClean="0"/>
              <a:t> </a:t>
            </a:r>
            <a:r>
              <a:rPr lang="en-US" dirty="0" smtClean="0"/>
              <a:t>No boot storms - since OS/app stack images are stored locally</a:t>
            </a:r>
          </a:p>
          <a:p>
            <a:pPr marL="342900" indent="-342900" algn="just">
              <a:buAutoNum type="arabicPeriod"/>
            </a:pPr>
            <a:r>
              <a:rPr lang="en-US" dirty="0" smtClean="0"/>
              <a:t> </a:t>
            </a:r>
            <a:r>
              <a:rPr lang="en-US" dirty="0" smtClean="0"/>
              <a:t>Unified management – no storage silo versus server silo demarcation problems.</a:t>
            </a:r>
          </a:p>
          <a:p>
            <a:pPr algn="just"/>
            <a:endParaRPr lang="en-US" dirty="0" smtClean="0"/>
          </a:p>
          <a:p>
            <a:endParaRPr lang="en-US" dirty="0"/>
          </a:p>
        </p:txBody>
      </p:sp>
      <p:pic>
        <p:nvPicPr>
          <p:cNvPr id="4" name="Picture 3" descr="Logo"/>
          <p:cNvPicPr>
            <a:picLocks noChangeAspect="1" noChangeArrowheads="1"/>
          </p:cNvPicPr>
          <p:nvPr/>
        </p:nvPicPr>
        <p:blipFill>
          <a:blip r:embed="rId2"/>
          <a:srcRect/>
          <a:stretch>
            <a:fillRect/>
          </a:stretch>
        </p:blipFill>
        <p:spPr bwMode="auto">
          <a:xfrm>
            <a:off x="0" y="0"/>
            <a:ext cx="1485900" cy="9334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blogger.googleusercontent.com/img/b/R29vZ2xl/AVvXsEi34OsRZwMbnZH61iqDZu7oigJlBW07F-Yqs0DTr_dkwzvXt5CLiynW7LKTTXUTdU_CkkXjb4DGeGFNFhHb7ZCEs8qFKK4aKb26wz62GevauIlHIoTP2uXJN0b_Npmf5a_c1Uf1BWIxGgfXkDnDG-26WRE3hO9lHcmybOxDVGVrqSxYm1pliz0hcyfb/s426/m.jpg"/>
          <p:cNvPicPr>
            <a:picLocks noChangeAspect="1" noChangeArrowheads="1"/>
          </p:cNvPicPr>
          <p:nvPr/>
        </p:nvPicPr>
        <p:blipFill>
          <a:blip r:embed="rId2"/>
          <a:srcRect/>
          <a:stretch>
            <a:fillRect/>
          </a:stretch>
        </p:blipFill>
        <p:spPr bwMode="auto">
          <a:xfrm>
            <a:off x="4722611" y="1143000"/>
            <a:ext cx="4421389" cy="4442244"/>
          </a:xfrm>
          <a:prstGeom prst="rect">
            <a:avLst/>
          </a:prstGeom>
          <a:noFill/>
        </p:spPr>
      </p:pic>
      <p:sp>
        <p:nvSpPr>
          <p:cNvPr id="3" name="Rectangle 2"/>
          <p:cNvSpPr/>
          <p:nvPr/>
        </p:nvSpPr>
        <p:spPr>
          <a:xfrm>
            <a:off x="228600" y="1305342"/>
            <a:ext cx="4572000" cy="4247317"/>
          </a:xfrm>
          <a:prstGeom prst="rect">
            <a:avLst/>
          </a:prstGeom>
        </p:spPr>
        <p:txBody>
          <a:bodyPr wrap="square">
            <a:spAutoFit/>
          </a:bodyPr>
          <a:lstStyle/>
          <a:p>
            <a:pPr algn="just"/>
            <a:r>
              <a:rPr lang="en-US" dirty="0" smtClean="0"/>
              <a:t>A VSAN provides identical services and functionality as a traditional SAN, but because it is virtualized, it enables the addition and relocation of subscribers without changing the actual topology of the network. It also has a variable storage capacity that may be raised or lowered over time. VSANS enable traffic to be isolated inside specified areas of a storage area network, allowing a problem in one logical partition to be handled with little disturbance to the rest of the network. The usage of numerous, separated VSANs can also make it easier to set up and scale out a storage system. Subscribers can be added or moved without altering the physical layout.</a:t>
            </a:r>
            <a:endParaRPr lang="en-US" dirty="0"/>
          </a:p>
        </p:txBody>
      </p:sp>
      <p:pic>
        <p:nvPicPr>
          <p:cNvPr id="4" name="Picture 3" descr="Logo"/>
          <p:cNvPicPr>
            <a:picLocks noChangeAspect="1" noChangeArrowheads="1"/>
          </p:cNvPicPr>
          <p:nvPr/>
        </p:nvPicPr>
        <p:blipFill>
          <a:blip r:embed="rId3"/>
          <a:srcRect/>
          <a:stretch>
            <a:fillRect/>
          </a:stretch>
        </p:blipFill>
        <p:spPr bwMode="auto">
          <a:xfrm>
            <a:off x="0" y="0"/>
            <a:ext cx="1485900" cy="9334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200" b="1" i="0" u="none" strike="noStrike" kern="1200" cap="none" spc="0" normalizeH="0" baseline="0" noProof="0" dirty="0" smtClean="0">
                <a:ln>
                  <a:noFill/>
                </a:ln>
                <a:solidFill>
                  <a:schemeClr val="accent1">
                    <a:lumMod val="50000"/>
                  </a:schemeClr>
                </a:solidFill>
                <a:effectLst/>
                <a:uLnTx/>
                <a:uFillTx/>
                <a:latin typeface="+mj-lt"/>
                <a:ea typeface="+mj-ea"/>
                <a:cs typeface="+mj-cs"/>
              </a:rPr>
              <a:t>CONTENT</a:t>
            </a:r>
          </a:p>
        </p:txBody>
      </p:sp>
      <p:sp>
        <p:nvSpPr>
          <p:cNvPr id="3" name="Content Placeholder 4"/>
          <p:cNvSpPr txBox="1">
            <a:spLocks/>
          </p:cNvSpPr>
          <p:nvPr/>
        </p:nvSpPr>
        <p:spPr>
          <a:xfrm>
            <a:off x="762000" y="1143001"/>
            <a:ext cx="7848600" cy="5334000"/>
          </a:xfrm>
          <a:prstGeom prst="rect">
            <a:avLst/>
          </a:prstGeom>
        </p:spPr>
        <p:txBody>
          <a:bodyPr/>
          <a:lstStyle/>
          <a:p>
            <a:pPr marL="457200" marR="0" lvl="0"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Unit I </a:t>
            </a:r>
          </a:p>
          <a:p>
            <a:pPr marL="914400" marR="0" lvl="1"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Virtualization Techniques</a:t>
            </a:r>
          </a:p>
          <a:p>
            <a:pPr marL="914400" marR="0" lvl="1"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Overview of Distributed computing</a:t>
            </a:r>
          </a:p>
          <a:p>
            <a:pPr marL="457200" marR="0" lvl="0"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Unit II </a:t>
            </a:r>
          </a:p>
          <a:p>
            <a:pPr marL="914400" marR="0" lvl="1"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Introduction to cloud computing</a:t>
            </a:r>
          </a:p>
          <a:p>
            <a:pPr marL="914400" marR="0" lvl="1"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Migrating into a cloud</a:t>
            </a:r>
          </a:p>
          <a:p>
            <a:pPr marL="457200" marR="0" lvl="0"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Unit III </a:t>
            </a:r>
          </a:p>
          <a:p>
            <a:pPr marL="914400" marR="0" lvl="1"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Understanding Cloud Architecture</a:t>
            </a:r>
          </a:p>
          <a:p>
            <a:pPr marL="457200" marR="0" lvl="0"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Unit IV </a:t>
            </a:r>
          </a:p>
          <a:p>
            <a:pPr marL="914400" marR="0" lvl="1" indent="-342900" algn="l" defTabSz="914400" rtl="0" eaLnBrk="1" fontAlgn="auto" latinLnBrk="0" hangingPunct="1">
              <a:lnSpc>
                <a:spcPct val="100000"/>
              </a:lnSpc>
              <a:spcBef>
                <a:spcPct val="20000"/>
              </a:spcBef>
              <a:spcAft>
                <a:spcPts val="0"/>
              </a:spcAft>
              <a:buClrTx/>
              <a:buSzPts val="1800"/>
              <a:buFont typeface="Calibri"/>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Cloud computing technologies and applications</a:t>
            </a:r>
          </a:p>
          <a:p>
            <a:pPr marL="914400" marR="0" lvl="1"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Cloud Economics</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Picture 2" descr="Logo"/>
          <p:cNvPicPr>
            <a:picLocks noChangeAspect="1" noChangeArrowheads="1"/>
          </p:cNvPicPr>
          <p:nvPr/>
        </p:nvPicPr>
        <p:blipFill>
          <a:blip r:embed="rId2"/>
          <a:srcRect/>
          <a:stretch>
            <a:fillRect/>
          </a:stretch>
        </p:blipFill>
        <p:spPr bwMode="auto">
          <a:xfrm>
            <a:off x="0" y="0"/>
            <a:ext cx="1485900" cy="93345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685800"/>
            <a:ext cx="7848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200" b="1" i="0" u="none" strike="noStrike" kern="1200" cap="none" spc="0" normalizeH="0" baseline="0" noProof="0" dirty="0" smtClean="0">
                <a:ln>
                  <a:noFill/>
                </a:ln>
                <a:solidFill>
                  <a:schemeClr val="tx1"/>
                </a:solidFill>
                <a:effectLst/>
                <a:uLnTx/>
                <a:uFillTx/>
                <a:latin typeface="+mj-lt"/>
                <a:ea typeface="+mj-ea"/>
                <a:cs typeface="+mj-cs"/>
              </a:rPr>
              <a:t>RELEVANT RESOURCES</a:t>
            </a:r>
          </a:p>
        </p:txBody>
      </p:sp>
      <p:sp>
        <p:nvSpPr>
          <p:cNvPr id="3" name="Content Placeholder 2"/>
          <p:cNvSpPr txBox="1">
            <a:spLocks/>
          </p:cNvSpPr>
          <p:nvPr/>
        </p:nvSpPr>
        <p:spPr>
          <a:xfrm>
            <a:off x="609600" y="1600200"/>
            <a:ext cx="8153400" cy="2925763"/>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rgbClr val="0070C0"/>
                </a:solidFill>
                <a:effectLst/>
                <a:uLnTx/>
                <a:uFillTx/>
                <a:latin typeface="+mn-lt"/>
                <a:ea typeface="+mn-ea"/>
                <a:cs typeface="+mn-cs"/>
                <a:hlinkClick r:id="rId2"/>
              </a:rPr>
              <a:t>https://www.techtarget.com/searchcloudcomputing/definition/cloud-computing</a:t>
            </a:r>
            <a:endParaRPr kumimoji="0" lang="en-US" altLang="en-US" sz="2400" b="0" i="0" u="none" strike="noStrike" kern="1200" cap="none" spc="0" normalizeH="0" baseline="0" noProof="0" dirty="0" smtClean="0">
              <a:ln>
                <a:noFill/>
              </a:ln>
              <a:solidFill>
                <a:srgbClr val="0070C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rgbClr val="0070C0"/>
                </a:solidFill>
                <a:effectLst/>
                <a:uLnTx/>
                <a:uFillTx/>
                <a:latin typeface="+mn-lt"/>
                <a:ea typeface="+mn-ea"/>
                <a:cs typeface="+mn-cs"/>
                <a:hlinkClick r:id="rId3"/>
              </a:rPr>
              <a:t>https://www.ibm.com/topics/cloud-computing</a:t>
            </a:r>
            <a:endParaRPr kumimoji="0" lang="en-US" altLang="en-US" sz="2400" b="0" i="0" u="none" strike="noStrike" kern="1200" cap="none" spc="0" normalizeH="0" baseline="0" noProof="0" dirty="0" smtClean="0">
              <a:ln>
                <a:noFill/>
              </a:ln>
              <a:solidFill>
                <a:srgbClr val="0070C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sng" strike="noStrike" kern="1200" cap="none" spc="0" normalizeH="0" baseline="0" noProof="0" dirty="0" smtClean="0">
                <a:ln>
                  <a:noFill/>
                </a:ln>
                <a:solidFill>
                  <a:srgbClr val="0070C0"/>
                </a:solidFill>
                <a:effectLst/>
                <a:uLnTx/>
                <a:uFillTx/>
                <a:latin typeface="+mn-lt"/>
                <a:ea typeface="+mn-ea"/>
                <a:cs typeface="+mn-cs"/>
                <a:hlinkClick r:id="rId4"/>
              </a:rPr>
              <a:t>https://www.geeksforgeeks.org/cloud-computing/</a:t>
            </a:r>
            <a:endParaRPr kumimoji="0" lang="en-US" altLang="en-US" sz="2400" b="0" i="0" u="sng" strike="noStrike" kern="1200" cap="none" spc="0" normalizeH="0" baseline="0" noProof="0" dirty="0" smtClean="0">
              <a:ln>
                <a:noFill/>
              </a:ln>
              <a:solidFill>
                <a:srgbClr val="0070C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en-US" sz="2400" u="sng" dirty="0" smtClean="0">
                <a:solidFill>
                  <a:srgbClr val="0070C0"/>
                </a:solidFill>
              </a:rPr>
              <a:t> </a:t>
            </a:r>
            <a:r>
              <a:rPr lang="en-US" sz="2400" u="sng" dirty="0" smtClean="0">
                <a:hlinkClick r:id="rId5"/>
              </a:rPr>
              <a:t>Cloud Computing Bible(Textbook), Barrie </a:t>
            </a:r>
            <a:r>
              <a:rPr lang="en-US" sz="2400" u="sng" dirty="0" err="1" smtClean="0">
                <a:hlinkClick r:id="rId5"/>
              </a:rPr>
              <a:t>Sosinsky</a:t>
            </a:r>
            <a:r>
              <a:rPr lang="en-US" sz="2400" u="sng" dirty="0" smtClean="0">
                <a:hlinkClick r:id="rId5"/>
              </a:rPr>
              <a:t>, 1st edition Wiley India </a:t>
            </a:r>
            <a:r>
              <a:rPr lang="en-US" sz="2400" u="sng" dirty="0" err="1" smtClean="0">
                <a:hlinkClick r:id="rId5"/>
              </a:rPr>
              <a:t>Pvt</a:t>
            </a:r>
            <a:r>
              <a:rPr lang="en-US" sz="2400" u="sng" dirty="0" smtClean="0">
                <a:hlinkClick r:id="rId5"/>
              </a:rPr>
              <a:t> Ltd</a:t>
            </a:r>
            <a:r>
              <a:rPr lang="en-US" sz="2400" u="sng" dirty="0" smtClean="0"/>
              <a: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u="sng" dirty="0" smtClean="0"/>
              <a:t> </a:t>
            </a:r>
            <a:r>
              <a:rPr lang="en-US" sz="2400" u="sng" dirty="0" smtClean="0">
                <a:hlinkClick r:id="rId6"/>
              </a:rPr>
              <a:t>Cloud computing: Fundamentals, Industry Approach and Trends (Reference book), </a:t>
            </a:r>
            <a:r>
              <a:rPr lang="en-US" sz="2400" u="sng" dirty="0" err="1" smtClean="0">
                <a:hlinkClick r:id="rId6"/>
              </a:rPr>
              <a:t>Rishabh</a:t>
            </a:r>
            <a:r>
              <a:rPr lang="en-US" sz="2400" u="sng" dirty="0" smtClean="0">
                <a:hlinkClick r:id="rId6"/>
              </a:rPr>
              <a:t> Sharma, 1st edition Wiley India </a:t>
            </a:r>
            <a:r>
              <a:rPr lang="en-US" sz="2400" u="sng" dirty="0" err="1" smtClean="0">
                <a:hlinkClick r:id="rId6"/>
              </a:rPr>
              <a:t>Pvt</a:t>
            </a:r>
            <a:r>
              <a:rPr lang="en-US" sz="2400" u="sng" dirty="0" smtClean="0">
                <a:hlinkClick r:id="rId6"/>
              </a:rPr>
              <a:t> Ltd</a:t>
            </a:r>
            <a:endParaRPr lang="en-US" sz="2400" u="sng" dirty="0" smtClean="0"/>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u="sng" dirty="0" smtClean="0"/>
              <a:t> </a:t>
            </a:r>
            <a:r>
              <a:rPr lang="en-US" sz="2400" u="sng" dirty="0" smtClean="0">
                <a:hlinkClick r:id="rId7"/>
              </a:rPr>
              <a:t>Mastering Cloud Computing (Reference book), Raj </a:t>
            </a:r>
            <a:r>
              <a:rPr lang="en-US" sz="2400" u="sng" dirty="0" err="1" smtClean="0">
                <a:hlinkClick r:id="rId7"/>
              </a:rPr>
              <a:t>kumar</a:t>
            </a:r>
            <a:r>
              <a:rPr lang="en-US" sz="2400" u="sng" dirty="0" smtClean="0">
                <a:hlinkClick r:id="rId7"/>
              </a:rPr>
              <a:t> </a:t>
            </a:r>
            <a:r>
              <a:rPr lang="en-US" sz="2400" u="sng" dirty="0" err="1" smtClean="0">
                <a:hlinkClick r:id="rId7"/>
              </a:rPr>
              <a:t>Buyya</a:t>
            </a:r>
            <a:r>
              <a:rPr lang="en-US" sz="2400" u="sng" dirty="0" smtClean="0">
                <a:hlinkClick r:id="rId7"/>
              </a:rPr>
              <a:t>, </a:t>
            </a:r>
            <a:r>
              <a:rPr lang="en-US" sz="2400" u="sng" dirty="0" err="1" smtClean="0">
                <a:hlinkClick r:id="rId7"/>
              </a:rPr>
              <a:t>Chritian</a:t>
            </a:r>
            <a:r>
              <a:rPr lang="en-US" sz="2400" u="sng" dirty="0" smtClean="0">
                <a:hlinkClick r:id="rId7"/>
              </a:rPr>
              <a:t> </a:t>
            </a:r>
            <a:r>
              <a:rPr lang="en-US" sz="2400" u="sng" dirty="0" err="1" smtClean="0">
                <a:hlinkClick r:id="rId7"/>
              </a:rPr>
              <a:t>Vecchiola</a:t>
            </a:r>
            <a:r>
              <a:rPr lang="en-US" sz="2400" u="sng" dirty="0" smtClean="0">
                <a:hlinkClick r:id="rId7"/>
              </a:rPr>
              <a:t>, S. </a:t>
            </a:r>
            <a:r>
              <a:rPr lang="en-US" sz="2400" u="sng" dirty="0" err="1" smtClean="0">
                <a:hlinkClick r:id="rId7"/>
              </a:rPr>
              <a:t>Thamarai</a:t>
            </a:r>
            <a:r>
              <a:rPr lang="en-US" sz="2400" u="sng" dirty="0" smtClean="0">
                <a:hlinkClick r:id="rId7"/>
              </a:rPr>
              <a:t> </a:t>
            </a:r>
            <a:r>
              <a:rPr lang="en-US" sz="2400" u="sng" dirty="0" err="1" smtClean="0">
                <a:hlinkClick r:id="rId7"/>
              </a:rPr>
              <a:t>Selvi</a:t>
            </a:r>
            <a:r>
              <a:rPr lang="en-US" sz="2400" u="sng" dirty="0" smtClean="0">
                <a:hlinkClick r:id="rId7"/>
              </a:rPr>
              <a:t>, 3rd Edition Tata </a:t>
            </a:r>
            <a:r>
              <a:rPr lang="en-US" sz="2400" u="sng" dirty="0" err="1" smtClean="0">
                <a:hlinkClick r:id="rId7"/>
              </a:rPr>
              <a:t>Mcgraw</a:t>
            </a:r>
            <a:r>
              <a:rPr lang="en-US" sz="2400" u="sng" dirty="0" smtClean="0">
                <a:hlinkClick r:id="rId7"/>
              </a:rPr>
              <a:t> hill</a:t>
            </a:r>
            <a:r>
              <a:rPr lang="en-US" sz="2400" u="sng" dirty="0" smtClean="0"/>
              <a:t>.</a:t>
            </a:r>
            <a:endParaRPr lang="en-US" sz="2400" dirty="0" smtClean="0"/>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2400" b="0" i="0" u="sng" strike="noStrike" kern="1200" cap="none" spc="0" normalizeH="0" baseline="0" noProof="0" dirty="0" smtClean="0">
              <a:ln>
                <a:noFill/>
              </a:ln>
              <a:solidFill>
                <a:srgbClr val="0070C0"/>
              </a:solidFill>
              <a:effectLst/>
              <a:uLnTx/>
              <a:uFillTx/>
              <a:latin typeface="+mn-lt"/>
              <a:ea typeface="+mn-ea"/>
              <a:cs typeface="+mn-cs"/>
            </a:endParaRPr>
          </a:p>
        </p:txBody>
      </p:sp>
      <p:pic>
        <p:nvPicPr>
          <p:cNvPr id="4" name="Picture 2" descr="Logo"/>
          <p:cNvPicPr>
            <a:picLocks noChangeAspect="1" noChangeArrowheads="1"/>
          </p:cNvPicPr>
          <p:nvPr/>
        </p:nvPicPr>
        <p:blipFill>
          <a:blip r:embed="rId8"/>
          <a:srcRect/>
          <a:stretch>
            <a:fillRect/>
          </a:stretch>
        </p:blipFill>
        <p:spPr bwMode="auto">
          <a:xfrm>
            <a:off x="0" y="0"/>
            <a:ext cx="1485900" cy="93345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2590800"/>
            <a:ext cx="5715000" cy="1107996"/>
          </a:xfrm>
          <a:prstGeom prst="rect">
            <a:avLst/>
          </a:prstGeom>
          <a:noFill/>
        </p:spPr>
        <p:txBody>
          <a:bodyPr wrap="square" rtlCol="0">
            <a:spAutoFit/>
          </a:bodyPr>
          <a:lstStyle/>
          <a:p>
            <a:pPr algn="ctr"/>
            <a:r>
              <a:rPr lang="en-US" sz="6600" b="1" dirty="0" smtClean="0"/>
              <a:t>THANK YOU</a:t>
            </a:r>
            <a:endParaRPr lang="en-US" sz="6600" b="1" dirty="0"/>
          </a:p>
        </p:txBody>
      </p:sp>
      <p:pic>
        <p:nvPicPr>
          <p:cNvPr id="3" name="Picture 2" descr="Logo"/>
          <p:cNvPicPr>
            <a:picLocks noChangeAspect="1" noChangeArrowheads="1"/>
          </p:cNvPicPr>
          <p:nvPr/>
        </p:nvPicPr>
        <p:blipFill>
          <a:blip r:embed="rId2"/>
          <a:srcRect/>
          <a:stretch>
            <a:fillRect/>
          </a:stretch>
        </p:blipFill>
        <p:spPr bwMode="auto">
          <a:xfrm>
            <a:off x="0" y="0"/>
            <a:ext cx="1485900" cy="9334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ogo"/>
          <p:cNvPicPr>
            <a:picLocks noChangeAspect="1" noChangeArrowheads="1"/>
          </p:cNvPicPr>
          <p:nvPr/>
        </p:nvPicPr>
        <p:blipFill>
          <a:blip r:embed="rId2"/>
          <a:srcRect/>
          <a:stretch>
            <a:fillRect/>
          </a:stretch>
        </p:blipFill>
        <p:spPr bwMode="auto">
          <a:xfrm>
            <a:off x="0" y="0"/>
            <a:ext cx="1485900" cy="933450"/>
          </a:xfrm>
          <a:prstGeom prst="rect">
            <a:avLst/>
          </a:prstGeom>
          <a:noFill/>
        </p:spPr>
      </p:pic>
      <p:sp>
        <p:nvSpPr>
          <p:cNvPr id="3" name="Content Placeholder 4"/>
          <p:cNvSpPr txBox="1">
            <a:spLocks/>
          </p:cNvSpPr>
          <p:nvPr/>
        </p:nvSpPr>
        <p:spPr>
          <a:xfrm>
            <a:off x="762000" y="1981200"/>
            <a:ext cx="7315200" cy="4791075"/>
          </a:xfrm>
          <a:prstGeom prst="rect">
            <a:avLst/>
          </a:prstGeom>
        </p:spPr>
        <p:txBody>
          <a:bodyPr/>
          <a:lstStyle/>
          <a:p>
            <a:pPr marL="457200" marR="0" lvl="0"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Unit V </a:t>
            </a:r>
          </a:p>
          <a:p>
            <a:pPr marL="914400" marR="0" lvl="1"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Cloud Security</a:t>
            </a:r>
          </a:p>
          <a:p>
            <a:pPr marL="914400" marR="0" lvl="1"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Cloud database</a:t>
            </a:r>
          </a:p>
          <a:p>
            <a:pPr marL="457200" marR="0" lvl="0"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Unit VI </a:t>
            </a:r>
          </a:p>
          <a:p>
            <a:pPr marL="914400" marR="0" lvl="1"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Container Technology </a:t>
            </a:r>
          </a:p>
          <a:p>
            <a:pPr marL="914400" marR="0" lvl="1"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Cloud Platforms in Industry</a:t>
            </a:r>
          </a:p>
          <a:p>
            <a:pPr marL="914400" marR="0" lvl="1" indent="-342900" algn="l" defTabSz="914400" rtl="0" eaLnBrk="1" fontAlgn="auto" latinLnBrk="0" hangingPunct="1">
              <a:lnSpc>
                <a:spcPct val="100000"/>
              </a:lnSpc>
              <a:spcBef>
                <a:spcPts val="0"/>
              </a:spcBef>
              <a:spcAft>
                <a:spcPts val="0"/>
              </a:spcAft>
              <a:buClrTx/>
              <a:buSzPts val="1800"/>
              <a:buFont typeface="Calibri"/>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a:cs typeface="Times New Roman" panose="02020603050405020304" pitchFamily="18" charset="0"/>
                <a:sym typeface="Calibri"/>
              </a:rPr>
              <a:t>Other aspects of cloud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itle 1"/>
          <p:cNvSpPr txBox="1">
            <a:spLocks/>
          </p:cNvSpPr>
          <p:nvPr/>
        </p:nvSpPr>
        <p:spPr>
          <a:xfrm>
            <a:off x="1143000" y="457200"/>
            <a:ext cx="7467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200" b="1" i="0" u="none" strike="noStrike" kern="1200" cap="none" spc="0" normalizeH="0" baseline="0" noProof="0" dirty="0" smtClean="0">
                <a:ln>
                  <a:noFill/>
                </a:ln>
                <a:solidFill>
                  <a:schemeClr val="tx1"/>
                </a:solidFill>
                <a:effectLst/>
                <a:uLnTx/>
                <a:uFillTx/>
                <a:latin typeface="+mj-lt"/>
                <a:ea typeface="+mj-ea"/>
                <a:cs typeface="+mj-cs"/>
              </a:rPr>
              <a:t>CONTENTS CONTD..</a:t>
            </a:r>
            <a:endParaRPr kumimoji="0" lang="en-US" altLang="en-US" sz="32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274638"/>
            <a:ext cx="79248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200" b="1" i="0" u="none" strike="noStrike" kern="1200" cap="none" spc="0" normalizeH="0" baseline="0" noProof="0" dirty="0" smtClean="0">
                <a:ln>
                  <a:noFill/>
                </a:ln>
                <a:solidFill>
                  <a:schemeClr val="accent1">
                    <a:lumMod val="50000"/>
                  </a:schemeClr>
                </a:solidFill>
                <a:effectLst/>
                <a:uLnTx/>
                <a:uFillTx/>
                <a:latin typeface="+mj-lt"/>
                <a:ea typeface="+mj-ea"/>
                <a:cs typeface="+mj-cs"/>
              </a:rPr>
              <a:t>EVALUATION CRITERIA</a:t>
            </a:r>
          </a:p>
        </p:txBody>
      </p:sp>
      <p:sp>
        <p:nvSpPr>
          <p:cNvPr id="3" name="Content Placeholder 2"/>
          <p:cNvSpPr txBox="1">
            <a:spLocks/>
          </p:cNvSpPr>
          <p:nvPr/>
        </p:nvSpPr>
        <p:spPr>
          <a:xfrm>
            <a:off x="609600" y="1600201"/>
            <a:ext cx="7848600" cy="4114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Class Participation				            	05</a:t>
            </a:r>
          </a:p>
          <a:p>
            <a:pPr marL="342900" marR="0" lvl="0" indent="-342900" algn="l" defTabSz="914400" rtl="0" eaLnBrk="1" fontAlgn="auto" latinLnBrk="0" hangingPunct="1">
              <a:lnSpc>
                <a:spcPct val="100000"/>
              </a:lnSpc>
              <a:spcBef>
                <a:spcPct val="20000"/>
              </a:spcBef>
              <a:spcAft>
                <a:spcPts val="0"/>
              </a:spcAft>
              <a:buClrTx/>
              <a:buSzTx/>
              <a:buFont typeface="Arial"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Includes---- Punctuality, Active participation/quick   		response in the class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CA (Two best out of Three CA)	                             20</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CA consists of two MCQ based test and 1 term paper</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CA1 ---MCQ Based</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CA2---MCQ Based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 name="Picture 2" descr="Logo"/>
          <p:cNvPicPr>
            <a:picLocks noChangeAspect="1" noChangeArrowheads="1"/>
          </p:cNvPicPr>
          <p:nvPr/>
        </p:nvPicPr>
        <p:blipFill>
          <a:blip r:embed="rId2"/>
          <a:srcRect/>
          <a:stretch>
            <a:fillRect/>
          </a:stretch>
        </p:blipFill>
        <p:spPr bwMode="auto">
          <a:xfrm>
            <a:off x="0" y="0"/>
            <a:ext cx="1485900" cy="9334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2000" y="1981200"/>
            <a:ext cx="7239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cs typeface="Arial" pitchFamily="34" charset="0"/>
              </a:rPr>
              <a:t>X86 virtualization is a technology that allows multiple operating systems to run on the same physical hardware. It uses hardware-assisted virtualization on x86/x86-64 CPUs, which enables the computer to run multiple isolated guest operating systems simultaneously. This technology provides greater flexibility and cost savings by allowing organizations to consolidate their server resources into fewer physical machines. Additionally, it can help improve security by isolating applications from each other and providing better control over access rights. </a:t>
            </a:r>
          </a:p>
        </p:txBody>
      </p:sp>
      <p:sp>
        <p:nvSpPr>
          <p:cNvPr id="3" name="Rectangle 2"/>
          <p:cNvSpPr/>
          <p:nvPr/>
        </p:nvSpPr>
        <p:spPr>
          <a:xfrm>
            <a:off x="2971800" y="609600"/>
            <a:ext cx="3733800" cy="584775"/>
          </a:xfrm>
          <a:prstGeom prst="rect">
            <a:avLst/>
          </a:prstGeom>
        </p:spPr>
        <p:txBody>
          <a:bodyPr wrap="square">
            <a:spAutoFit/>
          </a:bodyPr>
          <a:lstStyle/>
          <a:p>
            <a:r>
              <a:rPr lang="en-US" sz="3200" b="1" dirty="0" smtClean="0">
                <a:solidFill>
                  <a:schemeClr val="accent1">
                    <a:lumMod val="50000"/>
                  </a:schemeClr>
                </a:solidFill>
                <a:cs typeface="Arial" pitchFamily="34" charset="0"/>
              </a:rPr>
              <a:t>X86 VIRTUALIZATION </a:t>
            </a:r>
            <a:endParaRPr lang="en-US" sz="3200" b="1" dirty="0">
              <a:solidFill>
                <a:schemeClr val="accent1">
                  <a:lumMod val="50000"/>
                </a:schemeClr>
              </a:solidFill>
            </a:endParaRPr>
          </a:p>
        </p:txBody>
      </p:sp>
      <p:pic>
        <p:nvPicPr>
          <p:cNvPr id="4" name="Picture 3" descr="Logo"/>
          <p:cNvPicPr>
            <a:picLocks noChangeAspect="1" noChangeArrowheads="1"/>
          </p:cNvPicPr>
          <p:nvPr/>
        </p:nvPicPr>
        <p:blipFill>
          <a:blip r:embed="rId2"/>
          <a:srcRect/>
          <a:stretch>
            <a:fillRect/>
          </a:stretch>
        </p:blipFill>
        <p:spPr bwMode="auto">
          <a:xfrm>
            <a:off x="0" y="0"/>
            <a:ext cx="1485900" cy="9334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371600"/>
            <a:ext cx="8001000" cy="4401205"/>
          </a:xfrm>
          <a:prstGeom prst="rect">
            <a:avLst/>
          </a:prstGeom>
        </p:spPr>
        <p:txBody>
          <a:bodyPr wrap="square">
            <a:spAutoFit/>
          </a:bodyPr>
          <a:lstStyle/>
          <a:p>
            <a:pPr algn="just"/>
            <a:r>
              <a:rPr lang="en-US" sz="2000" b="1" dirty="0" smtClean="0">
                <a:solidFill>
                  <a:schemeClr val="accent5">
                    <a:lumMod val="50000"/>
                  </a:schemeClr>
                </a:solidFill>
              </a:rPr>
              <a:t>WHAT IS VIRTUALIZATION?</a:t>
            </a:r>
          </a:p>
          <a:p>
            <a:pPr algn="just"/>
            <a:endParaRPr lang="en-US" sz="2000" b="1" dirty="0" smtClean="0">
              <a:solidFill>
                <a:schemeClr val="accent5">
                  <a:lumMod val="50000"/>
                </a:schemeClr>
              </a:solidFill>
            </a:endParaRPr>
          </a:p>
          <a:p>
            <a:pPr algn="just"/>
            <a:r>
              <a:rPr lang="en-US" sz="2000" dirty="0" smtClean="0"/>
              <a:t>With the help of Virtualization, multiple operating systems and applications can run on same machine and its same hardware at the same time, increasing the utilization and flexibility of hardware. </a:t>
            </a:r>
          </a:p>
          <a:p>
            <a:pPr algn="just"/>
            <a:endParaRPr lang="en-US" sz="2000" dirty="0" smtClean="0"/>
          </a:p>
          <a:p>
            <a:pPr algn="just"/>
            <a:r>
              <a:rPr lang="en-US" sz="2000" dirty="0" smtClean="0"/>
              <a:t>Virtualization allows to share a single physical instance of a resource or an application among multiple customers and organizations at one time. The term virtualization is often synonymous with hardware virtualization, which plays a fundamental role in efficiently delivering Infrastructure-as-a-Service (</a:t>
            </a:r>
            <a:r>
              <a:rPr lang="en-US" sz="2000" dirty="0" err="1" smtClean="0"/>
              <a:t>IaaS</a:t>
            </a:r>
            <a:r>
              <a:rPr lang="en-US" sz="2000" dirty="0" smtClean="0"/>
              <a:t>) solutions for cloud computing. Moreover, virtualization technologies provide a virtual environment for not only executing applications but also for storage, memory, and networking. </a:t>
            </a:r>
          </a:p>
          <a:p>
            <a:pPr algn="just"/>
            <a:endParaRPr lang="en-US" sz="2000" dirty="0"/>
          </a:p>
        </p:txBody>
      </p:sp>
      <p:pic>
        <p:nvPicPr>
          <p:cNvPr id="3" name="Picture 2" descr="Logo"/>
          <p:cNvPicPr>
            <a:picLocks noChangeAspect="1" noChangeArrowheads="1"/>
          </p:cNvPicPr>
          <p:nvPr/>
        </p:nvPicPr>
        <p:blipFill>
          <a:blip r:embed="rId2"/>
          <a:srcRect/>
          <a:stretch>
            <a:fillRect/>
          </a:stretch>
        </p:blipFill>
        <p:spPr bwMode="auto">
          <a:xfrm>
            <a:off x="0" y="0"/>
            <a:ext cx="1485900" cy="93345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43000"/>
            <a:ext cx="8458200" cy="4893647"/>
          </a:xfrm>
          <a:prstGeom prst="rect">
            <a:avLst/>
          </a:prstGeom>
        </p:spPr>
        <p:txBody>
          <a:bodyPr wrap="square">
            <a:spAutoFit/>
          </a:bodyPr>
          <a:lstStyle/>
          <a:p>
            <a:r>
              <a:rPr lang="en-US" sz="2400" b="1" dirty="0" smtClean="0"/>
              <a:t>BENEFITS OF VIRTUALIZATION</a:t>
            </a:r>
            <a:r>
              <a:rPr lang="en-US" sz="2400" dirty="0" smtClean="0"/>
              <a:t> </a:t>
            </a:r>
            <a:br>
              <a:rPr lang="en-US" sz="2400" dirty="0" smtClean="0"/>
            </a:br>
            <a:r>
              <a:rPr lang="en-US" sz="2400" dirty="0" smtClean="0"/>
              <a:t>1. More flexible and efficient allocation of resources. </a:t>
            </a:r>
            <a:br>
              <a:rPr lang="en-US" sz="2400" dirty="0" smtClean="0"/>
            </a:br>
            <a:r>
              <a:rPr lang="en-US" sz="2400" dirty="0" smtClean="0"/>
              <a:t>2. Enhance development productivity. </a:t>
            </a:r>
            <a:br>
              <a:rPr lang="en-US" sz="2400" dirty="0" smtClean="0"/>
            </a:br>
            <a:r>
              <a:rPr lang="en-US" sz="2400" dirty="0" smtClean="0"/>
              <a:t>3. It lowers the cost of IT infrastructure. </a:t>
            </a:r>
            <a:br>
              <a:rPr lang="en-US" sz="2400" dirty="0" smtClean="0"/>
            </a:br>
            <a:r>
              <a:rPr lang="en-US" sz="2400" dirty="0" smtClean="0"/>
              <a:t>4. Remote access and rapid scalability. </a:t>
            </a:r>
            <a:br>
              <a:rPr lang="en-US" sz="2400" dirty="0" smtClean="0"/>
            </a:br>
            <a:r>
              <a:rPr lang="en-US" sz="2400" dirty="0" smtClean="0"/>
              <a:t>5. High availability and disaster recovery. </a:t>
            </a:r>
            <a:br>
              <a:rPr lang="en-US" sz="2400" dirty="0" smtClean="0"/>
            </a:br>
            <a:r>
              <a:rPr lang="en-US" sz="2400" dirty="0" smtClean="0"/>
              <a:t>6. Pay peruse of the IT infrastructure on demand. </a:t>
            </a:r>
            <a:br>
              <a:rPr lang="en-US" sz="2400" dirty="0" smtClean="0"/>
            </a:br>
            <a:r>
              <a:rPr lang="en-US" sz="2400" dirty="0" smtClean="0"/>
              <a:t>7. Enables running multiple operating </a:t>
            </a:r>
          </a:p>
          <a:p>
            <a:endParaRPr lang="en-US" sz="2400" dirty="0" smtClean="0"/>
          </a:p>
          <a:p>
            <a:r>
              <a:rPr lang="en-US" sz="2400" b="1" dirty="0" smtClean="0"/>
              <a:t>Types of Virtualization:</a:t>
            </a:r>
            <a:r>
              <a:rPr lang="en-US" sz="2400" dirty="0" smtClean="0"/>
              <a:t> </a:t>
            </a:r>
          </a:p>
          <a:p>
            <a:r>
              <a:rPr lang="en-US" sz="2400" dirty="0" smtClean="0"/>
              <a:t>1.Application Virtualization. 2.Network Virtualization. 3.Desktop Virtualization. 4.Storage Virtualization. 5.Server Virtualization. 6.Data virtualization.</a:t>
            </a:r>
            <a:endParaRPr lang="en-US" sz="2400" dirty="0"/>
          </a:p>
        </p:txBody>
      </p:sp>
      <p:pic>
        <p:nvPicPr>
          <p:cNvPr id="3" name="Picture 2" descr="Logo"/>
          <p:cNvPicPr>
            <a:picLocks noChangeAspect="1" noChangeArrowheads="1"/>
          </p:cNvPicPr>
          <p:nvPr/>
        </p:nvPicPr>
        <p:blipFill>
          <a:blip r:embed="rId2"/>
          <a:srcRect/>
          <a:stretch>
            <a:fillRect/>
          </a:stretch>
        </p:blipFill>
        <p:spPr bwMode="auto">
          <a:xfrm>
            <a:off x="0" y="0"/>
            <a:ext cx="1485900" cy="9334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Lightbox"/>
          <p:cNvPicPr>
            <a:picLocks noChangeAspect="1" noChangeArrowheads="1"/>
          </p:cNvPicPr>
          <p:nvPr/>
        </p:nvPicPr>
        <p:blipFill>
          <a:blip r:embed="rId2"/>
          <a:srcRect/>
          <a:stretch>
            <a:fillRect/>
          </a:stretch>
        </p:blipFill>
        <p:spPr bwMode="auto">
          <a:xfrm>
            <a:off x="381000" y="1600200"/>
            <a:ext cx="8294288" cy="3390900"/>
          </a:xfrm>
          <a:prstGeom prst="rect">
            <a:avLst/>
          </a:prstGeom>
          <a:noFill/>
        </p:spPr>
      </p:pic>
      <p:pic>
        <p:nvPicPr>
          <p:cNvPr id="3" name="Picture 2" descr="Logo"/>
          <p:cNvPicPr>
            <a:picLocks noChangeAspect="1" noChangeArrowheads="1"/>
          </p:cNvPicPr>
          <p:nvPr/>
        </p:nvPicPr>
        <p:blipFill>
          <a:blip r:embed="rId3"/>
          <a:srcRect/>
          <a:stretch>
            <a:fillRect/>
          </a:stretch>
        </p:blipFill>
        <p:spPr bwMode="auto">
          <a:xfrm>
            <a:off x="0" y="0"/>
            <a:ext cx="1485900" cy="9334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8077200" cy="4093428"/>
          </a:xfrm>
          <a:prstGeom prst="rect">
            <a:avLst/>
          </a:prstGeom>
        </p:spPr>
        <p:txBody>
          <a:bodyPr wrap="square">
            <a:spAutoFit/>
          </a:bodyPr>
          <a:lstStyle/>
          <a:p>
            <a:pPr marL="457200" indent="-457200">
              <a:buAutoNum type="arabicPeriod"/>
            </a:pPr>
            <a:r>
              <a:rPr lang="en-US" sz="2000" b="1" dirty="0" smtClean="0"/>
              <a:t>Application Virtualization:</a:t>
            </a:r>
            <a:r>
              <a:rPr lang="en-US" sz="2000" dirty="0" smtClean="0"/>
              <a:t> </a:t>
            </a:r>
            <a:br>
              <a:rPr lang="en-US" sz="2000" dirty="0" smtClean="0"/>
            </a:br>
            <a:r>
              <a:rPr lang="en-US" sz="2000" dirty="0" smtClean="0"/>
              <a:t>Application virtualization helps a user to have remote access of an application from a server. The server stores all personal information and other characteristics of the application but can still run on a local workstation through the internet</a:t>
            </a:r>
          </a:p>
          <a:p>
            <a:pPr marL="457200" indent="-457200"/>
            <a:endParaRPr lang="en-US" sz="2000" dirty="0" smtClean="0"/>
          </a:p>
          <a:p>
            <a:r>
              <a:rPr lang="en-US" sz="2000" b="1" dirty="0" smtClean="0"/>
              <a:t>2.</a:t>
            </a:r>
            <a:r>
              <a:rPr lang="en-US" sz="2000" dirty="0" smtClean="0"/>
              <a:t> </a:t>
            </a:r>
            <a:r>
              <a:rPr lang="en-US" sz="2000" b="1" dirty="0" smtClean="0"/>
              <a:t>Network Virtualization:</a:t>
            </a:r>
            <a:r>
              <a:rPr lang="en-US" sz="2000" dirty="0" smtClean="0"/>
              <a:t> </a:t>
            </a:r>
            <a:br>
              <a:rPr lang="en-US" sz="2000" dirty="0" smtClean="0"/>
            </a:br>
            <a:r>
              <a:rPr lang="en-US" sz="2000" dirty="0" smtClean="0"/>
              <a:t>The ability to run multiple virtual networks with each has a separate control and data plan. It co-exists together on top of one physical network. It can be managed by individual parties that potentially confidential to each other. </a:t>
            </a:r>
            <a:br>
              <a:rPr lang="en-US" sz="2000" dirty="0" smtClean="0"/>
            </a:br>
            <a:r>
              <a:rPr lang="en-US" sz="2000" dirty="0" smtClean="0"/>
              <a:t>Network virtualization provides a facility to create and provision virtual networks—logical switches, routers, firewalls, load balancer, Virtual Private Network (VPN), and workload security within days or even in weeks. </a:t>
            </a:r>
            <a:endParaRPr lang="en-US" sz="2000" dirty="0"/>
          </a:p>
        </p:txBody>
      </p:sp>
      <p:pic>
        <p:nvPicPr>
          <p:cNvPr id="3" name="Picture 2" descr="Logo"/>
          <p:cNvPicPr>
            <a:picLocks noChangeAspect="1" noChangeArrowheads="1"/>
          </p:cNvPicPr>
          <p:nvPr/>
        </p:nvPicPr>
        <p:blipFill>
          <a:blip r:embed="rId2"/>
          <a:srcRect/>
          <a:stretch>
            <a:fillRect/>
          </a:stretch>
        </p:blipFill>
        <p:spPr bwMode="auto">
          <a:xfrm>
            <a:off x="0" y="0"/>
            <a:ext cx="1485900" cy="933450"/>
          </a:xfrm>
          <a:prstGeom prst="rect">
            <a:avLst/>
          </a:prstGeom>
          <a:noFill/>
        </p:spPr>
      </p:pic>
      <p:sp>
        <p:nvSpPr>
          <p:cNvPr id="4" name="Rectangle 3"/>
          <p:cNvSpPr/>
          <p:nvPr/>
        </p:nvSpPr>
        <p:spPr>
          <a:xfrm>
            <a:off x="2590800" y="228600"/>
            <a:ext cx="4700839" cy="584775"/>
          </a:xfrm>
          <a:prstGeom prst="rect">
            <a:avLst/>
          </a:prstGeom>
        </p:spPr>
        <p:txBody>
          <a:bodyPr wrap="none">
            <a:spAutoFit/>
          </a:bodyPr>
          <a:lstStyle/>
          <a:p>
            <a:r>
              <a:rPr lang="en-US" sz="3200" b="1" dirty="0" smtClean="0"/>
              <a:t>TYPES OF VIRTUALIZATION</a:t>
            </a:r>
            <a:endParaRPr lang="en-US" sz="32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711</Words>
  <Application>Microsoft Office PowerPoint</Application>
  <PresentationFormat>On-screen Show (4:3)</PresentationFormat>
  <Paragraphs>111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NATHAN UCHOI</dc:creator>
  <cp:lastModifiedBy>NATHAN UCHOI</cp:lastModifiedBy>
  <cp:revision>13</cp:revision>
  <dcterms:created xsi:type="dcterms:W3CDTF">2023-02-01T04:14:45Z</dcterms:created>
  <dcterms:modified xsi:type="dcterms:W3CDTF">2023-02-03T11:13:36Z</dcterms:modified>
</cp:coreProperties>
</file>