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8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5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1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1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9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E1F4E-DCE8-4194-8D5A-F5C425947111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20231F-8757-4A3C-B2E7-839449F79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4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0C60-F486-1AE5-6017-394FA4EA1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tourism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3C71-0304-16AF-4BF3-33643599B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Meaning, concept and definition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86432-9DB7-9909-4D6A-854F89CF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80" y="3642190"/>
            <a:ext cx="2112234" cy="21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BFAF-E41F-2F59-1EDF-18930A74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traveller, tourism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1A38-D47F-FE44-A900-95D2C12E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AdvOT6138f2ff"/>
            </a:endParaRPr>
          </a:p>
          <a:p>
            <a:pPr algn="l"/>
            <a:r>
              <a:rPr lang="en-US" sz="1800" b="0" i="0" u="none" strike="noStrike" baseline="0" dirty="0">
                <a:latin typeface="AdvP4624A3"/>
              </a:rPr>
              <a:t>Traveler: ‘‘</a:t>
            </a:r>
            <a:r>
              <a:rPr lang="en-US" sz="1800" b="0" i="0" u="none" strike="noStrike" baseline="0" dirty="0">
                <a:latin typeface="AdvOT6138f2ff"/>
              </a:rPr>
              <a:t>any person on a trip between two or more countries or between two or more localities within his/her </a:t>
            </a:r>
            <a:r>
              <a:rPr lang="en-IN" sz="1800" b="0" i="0" u="none" strike="noStrike" baseline="0" dirty="0">
                <a:latin typeface="AdvOT6138f2ff"/>
              </a:rPr>
              <a:t>country of usual residence.</a:t>
            </a:r>
            <a:r>
              <a:rPr lang="en-IN" sz="1800" b="0" i="0" u="none" strike="noStrike" baseline="0" dirty="0">
                <a:latin typeface="AdvP4624A3"/>
              </a:rPr>
              <a:t>’’</a:t>
            </a:r>
          </a:p>
          <a:p>
            <a:pPr algn="l"/>
            <a:r>
              <a:rPr lang="en-IN" sz="1800" dirty="0">
                <a:latin typeface="AdvP4624A3"/>
              </a:rPr>
              <a:t>Visitors: all types of travellers engaged in tourism</a:t>
            </a:r>
            <a:endParaRPr lang="en-US" sz="1800" dirty="0">
              <a:latin typeface="AdvOT6138f2ff"/>
            </a:endParaRPr>
          </a:p>
          <a:p>
            <a:pPr algn="l"/>
            <a:r>
              <a:rPr lang="en-US" sz="1800" b="0" i="0" u="none" strike="noStrike" baseline="0" dirty="0">
                <a:latin typeface="AdvOT6138f2ff"/>
              </a:rPr>
              <a:t>Tourism comprises the activities of persons travelling to and staying in places outside their </a:t>
            </a:r>
            <a:r>
              <a:rPr lang="en-US" sz="1800" b="0" i="0" u="none" strike="noStrike" baseline="0" dirty="0">
                <a:latin typeface="AdvOTf0c2d4c9.B"/>
              </a:rPr>
              <a:t>usual environment </a:t>
            </a:r>
            <a:r>
              <a:rPr lang="en-US" sz="1800" b="0" i="0" u="none" strike="noStrike" baseline="0" dirty="0">
                <a:latin typeface="AdvOT6138f2ff"/>
              </a:rPr>
              <a:t>for not more than one consecutive year for leisure, business, and other purposes.</a:t>
            </a:r>
            <a:r>
              <a:rPr lang="en-US" sz="1800" b="0" i="0" u="none" strike="noStrike" baseline="0" dirty="0">
                <a:latin typeface="AdvP4624A3"/>
              </a:rPr>
              <a:t>’’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dvOT6138f2ff"/>
              </a:rPr>
              <a:t>The term </a:t>
            </a:r>
            <a:r>
              <a:rPr lang="en-US" sz="1800" b="0" i="0" u="none" strike="noStrike" baseline="0" dirty="0">
                <a:latin typeface="AdvOT090e7b93.I"/>
              </a:rPr>
              <a:t>usual environment </a:t>
            </a:r>
            <a:r>
              <a:rPr lang="en-US" sz="1800" b="0" i="0" u="none" strike="noStrike" baseline="0" dirty="0">
                <a:latin typeface="AdvOT6138f2ff"/>
              </a:rPr>
              <a:t>is intended to exclude trips within the area of usual residence, frequent and regular trips between the domicile and the workplace, and other community trips of a routine character.</a:t>
            </a: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FD51F-C7E3-D5A7-0E0A-21BEFEA9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14" y="5440195"/>
            <a:ext cx="1530285" cy="15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8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BFAF-E41F-2F59-1EDF-18930A74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tourism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1A38-D47F-FE44-A900-95D2C12E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tourism</a:t>
            </a:r>
          </a:p>
          <a:p>
            <a:pPr marL="548640" lvl="2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Inbound tourism: visits to a country by non-residents</a:t>
            </a:r>
          </a:p>
          <a:p>
            <a:pPr marL="548640" lvl="2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Outbound tourism: visits by residents of a country to another country</a:t>
            </a:r>
          </a:p>
          <a:p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tourism: Visits by residents of a country to their own country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tourism: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Visits by residents and nonresidents of the country of reference</a:t>
            </a:r>
            <a:endParaRPr lang="en-GB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tourism: Internal tourism plus outbound tourism (the resident tourism market for travel agents, airlines, and other suppliers)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FD51F-C7E3-D5A7-0E0A-21BEFEA9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14" y="5440195"/>
            <a:ext cx="1530285" cy="15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4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BFAF-E41F-2F59-1EDF-18930A74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GB" dirty="0"/>
              <a:t>Classification of travellers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038FCE-2E78-9471-92B3-17F0F75A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95" t="20446" r="33726" b="47038"/>
          <a:stretch/>
        </p:blipFill>
        <p:spPr>
          <a:xfrm>
            <a:off x="989362" y="1379591"/>
            <a:ext cx="10039999" cy="499292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3FD51F-C7E3-D5A7-0E0A-21BEFEA9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14" y="5440195"/>
            <a:ext cx="1530285" cy="1530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D556BC-2F71-EE5E-36DD-DA138EE26E71}"/>
              </a:ext>
            </a:extLst>
          </p:cNvPr>
          <p:cNvSpPr/>
          <p:nvPr/>
        </p:nvSpPr>
        <p:spPr>
          <a:xfrm>
            <a:off x="3739299" y="5806911"/>
            <a:ext cx="3629320" cy="6787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4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BFAF-E41F-2F59-1EDF-18930A74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GB" dirty="0"/>
              <a:t>Classification of travellers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038FCE-2E78-9471-92B3-17F0F75A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95" t="49051" r="33726" b="15092"/>
          <a:stretch/>
        </p:blipFill>
        <p:spPr>
          <a:xfrm>
            <a:off x="937701" y="1225484"/>
            <a:ext cx="9849751" cy="540155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3FD51F-C7E3-D5A7-0E0A-21BEFEA9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14" y="5440195"/>
            <a:ext cx="1530285" cy="1530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9589E-D1E6-7205-E7CE-B7B386AA1365}"/>
              </a:ext>
            </a:extLst>
          </p:cNvPr>
          <p:cNvSpPr/>
          <p:nvPr/>
        </p:nvSpPr>
        <p:spPr>
          <a:xfrm>
            <a:off x="8480173" y="1225484"/>
            <a:ext cx="1875934" cy="62216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EF39A2-4FD5-3817-83B8-FEFA3B9FC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9" t="18556" r="32191" b="22377"/>
          <a:stretch/>
        </p:blipFill>
        <p:spPr>
          <a:xfrm>
            <a:off x="2281287" y="944317"/>
            <a:ext cx="7032396" cy="5913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BFBFAF-E41F-2F59-1EDF-18930A74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81" y="254523"/>
            <a:ext cx="10058400" cy="933254"/>
          </a:xfrm>
        </p:spPr>
        <p:txBody>
          <a:bodyPr/>
          <a:lstStyle/>
          <a:p>
            <a:r>
              <a:rPr lang="en-GB" dirty="0"/>
              <a:t>Tourism interdisciplinary model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FD51F-C7E3-D5A7-0E0A-21BEFEA9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14" y="5440195"/>
            <a:ext cx="1530285" cy="15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87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133</TotalTime>
  <Words>200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AdvOT090e7b93.I</vt:lpstr>
      <vt:lpstr>AdvOT6138f2ff</vt:lpstr>
      <vt:lpstr>AdvOTf0c2d4c9.B</vt:lpstr>
      <vt:lpstr>AdvP4624A3</vt:lpstr>
      <vt:lpstr>Rockwell</vt:lpstr>
      <vt:lpstr>Rockwell Condensed</vt:lpstr>
      <vt:lpstr>Times New Roman</vt:lpstr>
      <vt:lpstr>Wingdings</vt:lpstr>
      <vt:lpstr>Wood Type</vt:lpstr>
      <vt:lpstr>tourism</vt:lpstr>
      <vt:lpstr>Definition of traveller, tourism</vt:lpstr>
      <vt:lpstr>Types of tourism</vt:lpstr>
      <vt:lpstr>Classification of travellers</vt:lpstr>
      <vt:lpstr>Classification of travellers</vt:lpstr>
      <vt:lpstr>Tourism interdisciplinary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</dc:title>
  <dc:creator>Rohit Chauhan</dc:creator>
  <cp:lastModifiedBy>Rohit Chauhan</cp:lastModifiedBy>
  <cp:revision>4</cp:revision>
  <dcterms:created xsi:type="dcterms:W3CDTF">2022-08-03T06:00:33Z</dcterms:created>
  <dcterms:modified xsi:type="dcterms:W3CDTF">2022-08-07T17:42:52Z</dcterms:modified>
</cp:coreProperties>
</file>