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73" r:id="rId3"/>
    <p:sldId id="266" r:id="rId4"/>
    <p:sldId id="265" r:id="rId5"/>
    <p:sldId id="257" r:id="rId6"/>
    <p:sldId id="258" r:id="rId7"/>
    <p:sldId id="259" r:id="rId8"/>
    <p:sldId id="260" r:id="rId9"/>
    <p:sldId id="261" r:id="rId10"/>
    <p:sldId id="262" r:id="rId11"/>
  </p:sldIdLst>
  <p:sldSz cx="9144000" cy="6858000" type="screen4x3"/>
  <p:notesSz cx="6858000" cy="9144000"/>
  <p:embeddedFontLst>
    <p:embeddedFont>
      <p:font typeface="Libre Baskerville" panose="02000000000000000000" pitchFamily="2" charset="0"/>
      <p:regular r:id="rId13"/>
      <p:bold r:id="rId14"/>
      <p:italic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e3d9fbc6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e3d9fb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7" name="Google Shape;17;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8" name="Google Shape;18;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
          <p:cNvSpPr/>
          <p:nvPr/>
        </p:nvSpPr>
        <p:spPr>
          <a:xfrm>
            <a:off x="1214414" y="1449303"/>
            <a:ext cx="7429552" cy="152734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2"/>
          <p:cNvSpPr/>
          <p:nvPr/>
        </p:nvSpPr>
        <p:spPr>
          <a:xfrm>
            <a:off x="1214414" y="1428736"/>
            <a:ext cx="7429552" cy="88563"/>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4" name="Google Shape;24;p2"/>
          <p:cNvSpPr/>
          <p:nvPr/>
        </p:nvSpPr>
        <p:spPr>
          <a:xfrm>
            <a:off x="1214414" y="3000372"/>
            <a:ext cx="7429552" cy="868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txBox="1">
            <a:spLocks noGrp="1"/>
          </p:cNvSpPr>
          <p:nvPr>
            <p:ph type="ctrTitle"/>
          </p:nvPr>
        </p:nvSpPr>
        <p:spPr>
          <a:xfrm>
            <a:off x="1214414" y="1500174"/>
            <a:ext cx="7472386"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pic>
        <p:nvPicPr>
          <p:cNvPr id="27" name="Google Shape;27;p2" descr="Image result for LPU logo"/>
          <p:cNvPicPr preferRelativeResize="0"/>
          <p:nvPr/>
        </p:nvPicPr>
        <p:blipFill rotWithShape="1">
          <a:blip r:embed="rId3">
            <a:alphaModFix/>
          </a:blip>
          <a:srcRect/>
          <a:stretch/>
        </p:blipFill>
        <p:spPr>
          <a:xfrm>
            <a:off x="7858148" y="142852"/>
            <a:ext cx="1142976" cy="10994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1" name="Google Shape;91;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4"/>
          <p:cNvSpPr txBox="1">
            <a:spLocks noGrp="1"/>
          </p:cNvSpPr>
          <p:nvPr>
            <p:ph type="title"/>
          </p:nvPr>
        </p:nvSpPr>
        <p:spPr>
          <a:xfrm>
            <a:off x="1000100" y="1357298"/>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1000100" y="3286124"/>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9" name="Google Shape;3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p:nvPr/>
        </p:nvSpPr>
        <p:spPr>
          <a:xfrm rot="10800000" flipH="1">
            <a:off x="1000100" y="2786058"/>
            <a:ext cx="7786742"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4"/>
          <p:cNvSpPr/>
          <p:nvPr/>
        </p:nvSpPr>
        <p:spPr>
          <a:xfrm>
            <a:off x="1000100" y="2928934"/>
            <a:ext cx="7786742"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4"/>
          <p:cNvSpPr/>
          <p:nvPr/>
        </p:nvSpPr>
        <p:spPr>
          <a:xfrm>
            <a:off x="1000101" y="3071810"/>
            <a:ext cx="7786742"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4"/>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4"/>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pic>
        <p:nvPicPr>
          <p:cNvPr id="46" name="Google Shape;46;p4" descr="Image result for LPU logo"/>
          <p:cNvPicPr preferRelativeResize="0"/>
          <p:nvPr/>
        </p:nvPicPr>
        <p:blipFill rotWithShape="1">
          <a:blip r:embed="rId3">
            <a:alphaModFix/>
          </a:blip>
          <a:srcRect/>
          <a:stretch/>
        </p:blipFill>
        <p:spPr>
          <a:xfrm>
            <a:off x="7858148" y="142852"/>
            <a:ext cx="1142976" cy="10994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2" name="Google Shape;52;p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3" name="Google Shape;53;p5"/>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9"/>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9"/>
          <p:cNvSpPr>
            <a:spLocks noGrp="1"/>
          </p:cNvSpPr>
          <p:nvPr>
            <p:ph type="pic" idx="2"/>
          </p:nvPr>
        </p:nvSpPr>
        <p:spPr>
          <a:xfrm>
            <a:off x="928662" y="357166"/>
            <a:ext cx="6786609" cy="39338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 name="Google Shape;12;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Image result for LPU logo"/>
          <p:cNvPicPr preferRelativeResize="0"/>
          <p:nvPr/>
        </p:nvPicPr>
        <p:blipFill rotWithShape="1">
          <a:blip r:embed="rId13">
            <a:alphaModFix/>
          </a:blip>
          <a:srcRect/>
          <a:stretch/>
        </p:blipFill>
        <p:spPr>
          <a:xfrm>
            <a:off x="7858148" y="142852"/>
            <a:ext cx="1142976" cy="1099484"/>
          </a:xfrm>
          <a:prstGeom prst="rect">
            <a:avLst/>
          </a:prstGeom>
          <a:noFill/>
          <a:ln>
            <a:noFill/>
          </a:ln>
        </p:spPr>
      </p:pic>
      <p:sp>
        <p:nvSpPr>
          <p:cNvPr id="14" name="Google Shape;14;p1"/>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tourismnotes.com/travel-agenc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subTitle" idx="1"/>
          </p:nvPr>
        </p:nvSpPr>
        <p:spPr>
          <a:xfrm>
            <a:off x="1064407" y="245535"/>
            <a:ext cx="7015186" cy="98119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2210"/>
              <a:buNone/>
            </a:pPr>
            <a:r>
              <a:rPr lang="en-US" sz="2800" b="1" dirty="0">
                <a:solidFill>
                  <a:srgbClr val="C00000"/>
                </a:solidFill>
              </a:rPr>
              <a:t>UNIT 3</a:t>
            </a:r>
            <a:r>
              <a:rPr lang="en-US" sz="2800" dirty="0">
                <a:solidFill>
                  <a:srgbClr val="C00000"/>
                </a:solidFill>
              </a:rPr>
              <a:t> </a:t>
            </a:r>
          </a:p>
          <a:p>
            <a:pPr marL="0" lvl="0" indent="0" rtl="0">
              <a:spcBef>
                <a:spcPts val="0"/>
              </a:spcBef>
              <a:spcAft>
                <a:spcPts val="0"/>
              </a:spcAft>
              <a:buSzPts val="2210"/>
              <a:buNone/>
            </a:pPr>
            <a:r>
              <a:rPr lang="en-US" sz="2800" dirty="0">
                <a:solidFill>
                  <a:srgbClr val="C00000"/>
                </a:solidFill>
              </a:rPr>
              <a:t>Itinerary Planning and Tour Package</a:t>
            </a:r>
          </a:p>
          <a:p>
            <a:pPr marL="0" lvl="0" indent="0" algn="ctr" rtl="0">
              <a:spcBef>
                <a:spcPts val="0"/>
              </a:spcBef>
              <a:spcAft>
                <a:spcPts val="0"/>
              </a:spcAft>
              <a:buSzPts val="2210"/>
              <a:buNone/>
            </a:pPr>
            <a:endParaRPr lang="en-US" dirty="0"/>
          </a:p>
          <a:p>
            <a:pPr marL="0" lvl="0" indent="0" algn="ctr" rtl="0">
              <a:spcBef>
                <a:spcPts val="0"/>
              </a:spcBef>
              <a:spcAft>
                <a:spcPts val="0"/>
              </a:spcAft>
              <a:buSzPts val="2210"/>
              <a:buNone/>
            </a:pPr>
            <a:endParaRPr dirty="0"/>
          </a:p>
        </p:txBody>
      </p:sp>
      <p:sp>
        <p:nvSpPr>
          <p:cNvPr id="104" name="Google Shape;104;p13"/>
          <p:cNvSpPr txBox="1">
            <a:spLocks noGrp="1"/>
          </p:cNvSpPr>
          <p:nvPr>
            <p:ph type="ctrTitle"/>
          </p:nvPr>
        </p:nvSpPr>
        <p:spPr>
          <a:xfrm>
            <a:off x="1214414" y="1500174"/>
            <a:ext cx="7472386"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4000"/>
              <a:buFont typeface="Libre Franklin"/>
              <a:buNone/>
            </a:pPr>
            <a:r>
              <a:rPr lang="en-US" sz="3600" b="1" dirty="0">
                <a:solidFill>
                  <a:srgbClr val="002060"/>
                </a:solidFill>
                <a:latin typeface="Times New Roman" panose="02020603050405020304" pitchFamily="18" charset="0"/>
                <a:cs typeface="Times New Roman" panose="02020603050405020304" pitchFamily="18" charset="0"/>
              </a:rPr>
              <a:t>HMT 801 </a:t>
            </a:r>
            <a:br>
              <a:rPr lang="en-US" sz="3600" b="1" dirty="0">
                <a:solidFill>
                  <a:srgbClr val="002060"/>
                </a:solidFill>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Travel Agency and Tour Operations</a:t>
            </a:r>
            <a:endParaRPr sz="3600" b="1" dirty="0">
              <a:solidFill>
                <a:srgbClr val="002060"/>
              </a:solidFill>
              <a:latin typeface="Times New Roman" panose="02020603050405020304" pitchFamily="18" charset="0"/>
              <a:cs typeface="Times New Roman" panose="02020603050405020304" pitchFamily="18" charset="0"/>
            </a:endParaRPr>
          </a:p>
        </p:txBody>
      </p:sp>
      <p:sp>
        <p:nvSpPr>
          <p:cNvPr id="2" name="Google Shape;103;p13">
            <a:extLst>
              <a:ext uri="{FF2B5EF4-FFF2-40B4-BE49-F238E27FC236}">
                <a16:creationId xmlns:a16="http://schemas.microsoft.com/office/drawing/2014/main" id="{6B9AD249-9F30-9F0E-10A7-DEA14CFD6798}"/>
              </a:ext>
            </a:extLst>
          </p:cNvPr>
          <p:cNvSpPr txBox="1">
            <a:spLocks/>
          </p:cNvSpPr>
          <p:nvPr/>
        </p:nvSpPr>
        <p:spPr>
          <a:xfrm>
            <a:off x="1254907" y="3517098"/>
            <a:ext cx="7391400" cy="222879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sz="4000" b="1" dirty="0">
                <a:solidFill>
                  <a:srgbClr val="7030A0"/>
                </a:solidFill>
              </a:rPr>
              <a:t>Topic</a:t>
            </a:r>
          </a:p>
          <a:p>
            <a:pPr indent="-457200" algn="l">
              <a:spcBef>
                <a:spcPts val="0"/>
              </a:spcBef>
              <a:buFont typeface="Arial" panose="020B0604020202020204" pitchFamily="34" charset="0"/>
              <a:buChar char="•"/>
            </a:pPr>
            <a:r>
              <a:rPr lang="en-US" sz="1800" dirty="0">
                <a:solidFill>
                  <a:srgbClr val="0070C0"/>
                </a:solidFill>
              </a:rPr>
              <a:t>Meaning</a:t>
            </a:r>
          </a:p>
          <a:p>
            <a:pPr indent="-457200" algn="l">
              <a:spcBef>
                <a:spcPts val="0"/>
              </a:spcBef>
              <a:buFont typeface="Arial" panose="020B0604020202020204" pitchFamily="34" charset="0"/>
              <a:buChar char="•"/>
            </a:pPr>
            <a:r>
              <a:rPr lang="en-US" sz="1800" dirty="0">
                <a:solidFill>
                  <a:srgbClr val="0070C0"/>
                </a:solidFill>
              </a:rPr>
              <a:t>Concept</a:t>
            </a:r>
          </a:p>
          <a:p>
            <a:pPr indent="-457200" algn="l">
              <a:spcBef>
                <a:spcPts val="0"/>
              </a:spcBef>
              <a:buFont typeface="Arial" panose="020B0604020202020204" pitchFamily="34" charset="0"/>
              <a:buChar char="•"/>
            </a:pPr>
            <a:r>
              <a:rPr lang="en-US" sz="1800" dirty="0">
                <a:solidFill>
                  <a:srgbClr val="0070C0"/>
                </a:solidFill>
              </a:rPr>
              <a:t>Definition and</a:t>
            </a:r>
          </a:p>
          <a:p>
            <a:pPr indent="-457200" algn="l">
              <a:spcBef>
                <a:spcPts val="0"/>
              </a:spcBef>
              <a:buFont typeface="Arial" panose="020B0604020202020204" pitchFamily="34" charset="0"/>
              <a:buChar char="•"/>
            </a:pPr>
            <a:r>
              <a:rPr lang="en-US" sz="1800" dirty="0">
                <a:solidFill>
                  <a:srgbClr val="0070C0"/>
                </a:solidFill>
              </a:rPr>
              <a:t>Classification of Tour Packages</a:t>
            </a:r>
            <a:r>
              <a:rPr lang="en-US" sz="1800" dirty="0">
                <a:solidFill>
                  <a:srgbClr val="00B0F0"/>
                </a:solidFill>
              </a:rPr>
              <a:t>.</a:t>
            </a:r>
            <a:endParaRPr lang="en-US" dirty="0"/>
          </a:p>
          <a:p>
            <a:pPr marL="0" indent="0">
              <a:spcBef>
                <a:spcPts val="0"/>
              </a:spcBef>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4E44-A6AF-9528-7AB9-0C403728DDF1}"/>
              </a:ext>
            </a:extLst>
          </p:cNvPr>
          <p:cNvSpPr>
            <a:spLocks noGrp="1"/>
          </p:cNvSpPr>
          <p:nvPr>
            <p:ph type="title"/>
          </p:nvPr>
        </p:nvSpPr>
        <p:spPr/>
        <p:txBody>
          <a:bodyPr/>
          <a:lstStyle/>
          <a:p>
            <a:r>
              <a:rPr lang="en-US" b="1" dirty="0">
                <a:solidFill>
                  <a:srgbClr val="002060"/>
                </a:solidFill>
              </a:rPr>
              <a:t>Freedom Tours</a:t>
            </a:r>
            <a:endParaRPr lang="en-IN" dirty="0">
              <a:solidFill>
                <a:srgbClr val="002060"/>
              </a:solidFill>
            </a:endParaRPr>
          </a:p>
        </p:txBody>
      </p:sp>
      <p:sp>
        <p:nvSpPr>
          <p:cNvPr id="3" name="Text Placeholder 2">
            <a:extLst>
              <a:ext uri="{FF2B5EF4-FFF2-40B4-BE49-F238E27FC236}">
                <a16:creationId xmlns:a16="http://schemas.microsoft.com/office/drawing/2014/main" id="{6976F8A2-992B-1523-1F55-14543436B4F9}"/>
              </a:ext>
            </a:extLst>
          </p:cNvPr>
          <p:cNvSpPr>
            <a:spLocks noGrp="1"/>
          </p:cNvSpPr>
          <p:nvPr>
            <p:ph type="body" idx="1"/>
          </p:nvPr>
        </p:nvSpPr>
        <p:spPr/>
        <p:txBody>
          <a:bodyPr/>
          <a:lstStyle/>
          <a:p>
            <a:pPr algn="just"/>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Freedom tours are becoming very popular these days among the working class. These tours are designed as per the choice of tourists. Tourist is free to choose and plan how they want to travel and enjoy their holidays. These types of tours are meant for the kind of people who like to decide how, when, and where to travel.</a:t>
            </a:r>
          </a:p>
          <a:p>
            <a:pPr algn="just"/>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This tourist may an individual, family, or group holidays for families and group travel for business. These tours are promoted and developed by the ORBIT</a:t>
            </a:r>
          </a:p>
          <a:p>
            <a:pPr algn="just"/>
            <a:endParaRPr lang="en-IN"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1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CC5C-23F3-0FEF-55AE-9572AF4E5208}"/>
              </a:ext>
            </a:extLst>
          </p:cNvPr>
          <p:cNvSpPr>
            <a:spLocks noGrp="1"/>
          </p:cNvSpPr>
          <p:nvPr>
            <p:ph type="title"/>
          </p:nvPr>
        </p:nvSpPr>
        <p:spPr/>
        <p:txBody>
          <a:bodyPr/>
          <a:lstStyle/>
          <a:p>
            <a:r>
              <a:rPr lang="en-US" b="1" dirty="0">
                <a:solidFill>
                  <a:srgbClr val="002060"/>
                </a:solidFill>
              </a:rPr>
              <a:t>Package tour</a:t>
            </a:r>
            <a:endParaRPr lang="en-IN" b="1" dirty="0">
              <a:solidFill>
                <a:srgbClr val="002060"/>
              </a:solidFill>
            </a:endParaRPr>
          </a:p>
        </p:txBody>
      </p:sp>
      <p:sp>
        <p:nvSpPr>
          <p:cNvPr id="3" name="Text Placeholder 2">
            <a:extLst>
              <a:ext uri="{FF2B5EF4-FFF2-40B4-BE49-F238E27FC236}">
                <a16:creationId xmlns:a16="http://schemas.microsoft.com/office/drawing/2014/main" id="{AA0F30AD-E9F9-33EB-FB93-55E1E1A430AF}"/>
              </a:ext>
            </a:extLst>
          </p:cNvPr>
          <p:cNvSpPr>
            <a:spLocks noGrp="1"/>
          </p:cNvSpPr>
          <p:nvPr>
            <p:ph type="body" idx="1"/>
          </p:nvPr>
        </p:nvSpPr>
        <p:spPr/>
        <p:txBody>
          <a:bodyPr/>
          <a:lstStyle/>
          <a:p>
            <a:pPr algn="just"/>
            <a:r>
              <a:rPr lang="en-US" dirty="0">
                <a:solidFill>
                  <a:srgbClr val="0070C0"/>
                </a:solidFill>
                <a:latin typeface="Times New Roman" panose="02020603050405020304" pitchFamily="18" charset="0"/>
                <a:cs typeface="Times New Roman" panose="02020603050405020304" pitchFamily="18" charset="0"/>
              </a:rPr>
              <a:t>Package tourism is traditionally associated with the production of mass, standardized holidays, for example, beach holidays to Europe.</a:t>
            </a:r>
          </a:p>
          <a:p>
            <a:pPr marL="131445"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algn="just"/>
            <a:r>
              <a:rPr lang="en-US" dirty="0">
                <a:solidFill>
                  <a:srgbClr val="0070C0"/>
                </a:solidFill>
                <a:latin typeface="Times New Roman" panose="02020603050405020304" pitchFamily="18" charset="0"/>
                <a:cs typeface="Times New Roman" panose="02020603050405020304" pitchFamily="18" charset="0"/>
              </a:rPr>
              <a:t>In 1841 Thomas Cook organized the first package holiday as we know it today. It may have only been a short trip between Leicester and Loughborough</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23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0EEC-7530-E1B0-3E5E-8831ACB8EB16}"/>
              </a:ext>
            </a:extLst>
          </p:cNvPr>
          <p:cNvSpPr>
            <a:spLocks noGrp="1"/>
          </p:cNvSpPr>
          <p:nvPr>
            <p:ph type="title"/>
          </p:nvPr>
        </p:nvSpPr>
        <p:spPr/>
        <p:txBody>
          <a:bodyPr/>
          <a:lstStyle/>
          <a:p>
            <a:r>
              <a:rPr lang="en-US" b="1" dirty="0">
                <a:solidFill>
                  <a:srgbClr val="002060"/>
                </a:solidFill>
              </a:rPr>
              <a:t>Benefits of tour package</a:t>
            </a:r>
            <a:endParaRPr lang="en-IN" b="1" dirty="0">
              <a:solidFill>
                <a:srgbClr val="002060"/>
              </a:solidFill>
            </a:endParaRPr>
          </a:p>
        </p:txBody>
      </p:sp>
      <p:sp>
        <p:nvSpPr>
          <p:cNvPr id="3" name="Text Placeholder 2">
            <a:extLst>
              <a:ext uri="{FF2B5EF4-FFF2-40B4-BE49-F238E27FC236}">
                <a16:creationId xmlns:a16="http://schemas.microsoft.com/office/drawing/2014/main" id="{A1D40DB5-4106-22AD-D476-C058A9E88096}"/>
              </a:ext>
            </a:extLst>
          </p:cNvPr>
          <p:cNvSpPr>
            <a:spLocks noGrp="1"/>
          </p:cNvSpPr>
          <p:nvPr>
            <p:ph type="body" idx="1"/>
          </p:nvPr>
        </p:nvSpPr>
        <p:spPr/>
        <p:txBody>
          <a:bodyPr/>
          <a:lstStyle/>
          <a:p>
            <a:pPr algn="just"/>
            <a:endParaRPr lang="en-US" dirty="0">
              <a:solidFill>
                <a:srgbClr val="0070C0"/>
              </a:solidFill>
              <a:effectLst/>
              <a:latin typeface="Times New Roman" panose="02020603050405020304" pitchFamily="18" charset="0"/>
              <a:cs typeface="Times New Roman" panose="02020603050405020304" pitchFamily="18" charset="0"/>
            </a:endParaRPr>
          </a:p>
          <a:p>
            <a:pPr algn="just"/>
            <a:r>
              <a:rPr lang="en-US" dirty="0">
                <a:solidFill>
                  <a:srgbClr val="0070C0"/>
                </a:solidFill>
                <a:effectLst/>
                <a:latin typeface="Times New Roman" panose="02020603050405020304" pitchFamily="18" charset="0"/>
                <a:cs typeface="Times New Roman" panose="02020603050405020304" pitchFamily="18" charset="0"/>
              </a:rPr>
              <a:t>Incidentally, World War II has tremendously developed the package tour concept because of the following reasons:</a:t>
            </a:r>
          </a:p>
          <a:p>
            <a:pPr marL="1045845" lvl="2" indent="0">
              <a:buNone/>
            </a:pP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Social and Economic Conditions</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Lower Cost</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Increase in Aircrafts</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Marketing Conditions</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Legal Requirements</a:t>
            </a:r>
            <a:br>
              <a:rPr lang="en-US" dirty="0">
                <a:solidFill>
                  <a:srgbClr val="0070C0"/>
                </a:solidFill>
                <a:latin typeface="Times New Roman" panose="02020603050405020304" pitchFamily="18" charset="0"/>
                <a:cs typeface="Times New Roman" panose="02020603050405020304" pitchFamily="18" charset="0"/>
              </a:rPr>
            </a:br>
            <a:r>
              <a:rPr lang="en-US" dirty="0">
                <a:solidFill>
                  <a:srgbClr val="0070C0"/>
                </a:solidFill>
                <a:effectLst/>
                <a:latin typeface="Times New Roman" panose="02020603050405020304" pitchFamily="18" charset="0"/>
                <a:cs typeface="Times New Roman" panose="02020603050405020304" pitchFamily="18" charset="0"/>
              </a:rPr>
              <a:t> Integration took place.</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53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3CA-1025-5953-BAD9-2450DFBEF733}"/>
              </a:ext>
            </a:extLst>
          </p:cNvPr>
          <p:cNvSpPr>
            <a:spLocks noGrp="1"/>
          </p:cNvSpPr>
          <p:nvPr>
            <p:ph type="title"/>
          </p:nvPr>
        </p:nvSpPr>
        <p:spPr/>
        <p:txBody>
          <a:bodyPr/>
          <a:lstStyle/>
          <a:p>
            <a:r>
              <a:rPr lang="en-US" b="1" dirty="0">
                <a:solidFill>
                  <a:srgbClr val="002060"/>
                </a:solidFill>
              </a:rPr>
              <a:t>Package tour definition</a:t>
            </a:r>
            <a:endParaRPr lang="en-IN" b="1" dirty="0">
              <a:solidFill>
                <a:srgbClr val="002060"/>
              </a:solidFill>
            </a:endParaRPr>
          </a:p>
        </p:txBody>
      </p:sp>
      <p:sp>
        <p:nvSpPr>
          <p:cNvPr id="3" name="Text Placeholder 2">
            <a:extLst>
              <a:ext uri="{FF2B5EF4-FFF2-40B4-BE49-F238E27FC236}">
                <a16:creationId xmlns:a16="http://schemas.microsoft.com/office/drawing/2014/main" id="{652A4DB6-5DA3-BBAB-2A61-786997B35946}"/>
              </a:ext>
            </a:extLst>
          </p:cNvPr>
          <p:cNvSpPr>
            <a:spLocks noGrp="1"/>
          </p:cNvSpPr>
          <p:nvPr>
            <p:ph type="body" idx="1"/>
          </p:nvPr>
        </p:nvSpPr>
        <p:spPr/>
        <p:txBody>
          <a:bodyPr/>
          <a:lstStyle/>
          <a:p>
            <a:pPr algn="just"/>
            <a:endParaRPr lang="en-US" sz="1800" dirty="0">
              <a:solidFill>
                <a:srgbClr val="0070C0"/>
              </a:solidFill>
              <a:effectLst/>
              <a:latin typeface="Times New Roman" panose="02020603050405020304" pitchFamily="18" charset="0"/>
              <a:cs typeface="Times New Roman" panose="02020603050405020304" pitchFamily="18" charset="0"/>
            </a:endParaRPr>
          </a:p>
          <a:p>
            <a:pPr algn="just"/>
            <a:r>
              <a:rPr lang="en-US" sz="1800" dirty="0">
                <a:solidFill>
                  <a:srgbClr val="0070C0"/>
                </a:solidFill>
                <a:effectLst/>
                <a:latin typeface="Times New Roman" panose="02020603050405020304" pitchFamily="18" charset="0"/>
                <a:cs typeface="Times New Roman" panose="02020603050405020304" pitchFamily="18" charset="0"/>
              </a:rPr>
              <a:t>a pre-arrangement, prepaid trip that combines two or more travel components like airfare, airport transfer, accommodation, and other services.</a:t>
            </a:r>
          </a:p>
          <a:p>
            <a:pPr marL="131445" indent="0" algn="just">
              <a:buNone/>
            </a:pPr>
            <a:endParaRPr lang="en-US" sz="1800" dirty="0">
              <a:solidFill>
                <a:srgbClr val="0070C0"/>
              </a:solidFill>
              <a:effectLst/>
              <a:latin typeface="Times New Roman" panose="02020603050405020304" pitchFamily="18" charset="0"/>
              <a:cs typeface="Times New Roman" panose="02020603050405020304" pitchFamily="18" charset="0"/>
            </a:endParaRPr>
          </a:p>
          <a:p>
            <a:pPr algn="just"/>
            <a:r>
              <a:rPr lang="en-US" sz="1800" dirty="0">
                <a:solidFill>
                  <a:srgbClr val="0070C0"/>
                </a:solidFill>
                <a:effectLst/>
                <a:latin typeface="Times New Roman" panose="02020603050405020304" pitchFamily="18" charset="0"/>
                <a:cs typeface="Times New Roman" panose="02020603050405020304" pitchFamily="18" charset="0"/>
              </a:rPr>
              <a:t>Holloway defines a tour package as “a total tourism product consisting of transportation from the market area to the destination, accommodation at the destination and recreational activities promoted by the tourists.”</a:t>
            </a:r>
            <a:br>
              <a:rPr lang="en-US" sz="1800" dirty="0">
                <a:solidFill>
                  <a:srgbClr val="0070C0"/>
                </a:solidFill>
                <a:latin typeface="Times New Roman" panose="02020603050405020304" pitchFamily="18" charset="0"/>
                <a:cs typeface="Times New Roman" panose="02020603050405020304" pitchFamily="18" charset="0"/>
              </a:rPr>
            </a:br>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1800" dirty="0">
                <a:solidFill>
                  <a:srgbClr val="0070C0"/>
                </a:solidFill>
                <a:effectLst/>
                <a:latin typeface="Times New Roman" panose="02020603050405020304" pitchFamily="18" charset="0"/>
                <a:cs typeface="Times New Roman" panose="02020603050405020304" pitchFamily="18" charset="0"/>
              </a:rPr>
              <a:t>According to </a:t>
            </a:r>
            <a:r>
              <a:rPr lang="en-US" sz="1800" dirty="0" err="1">
                <a:solidFill>
                  <a:srgbClr val="0070C0"/>
                </a:solidFill>
                <a:effectLst/>
                <a:latin typeface="Times New Roman" panose="02020603050405020304" pitchFamily="18" charset="0"/>
                <a:cs typeface="Times New Roman" panose="02020603050405020304" pitchFamily="18" charset="0"/>
              </a:rPr>
              <a:t>Gregorg</a:t>
            </a:r>
            <a:r>
              <a:rPr lang="en-US" sz="1800" dirty="0">
                <a:solidFill>
                  <a:srgbClr val="0070C0"/>
                </a:solidFill>
                <a:effectLst/>
                <a:latin typeface="Times New Roman" panose="02020603050405020304" pitchFamily="18" charset="0"/>
                <a:cs typeface="Times New Roman" panose="02020603050405020304" pitchFamily="18" charset="0"/>
              </a:rPr>
              <a:t> “a tour package is advertised journey including specific features, arranged and promoted with tour literature by a tour operator and paid for in full by the tourists before starting the tour.”</a:t>
            </a:r>
            <a:endParaRPr lang="en-IN"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1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4"/>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Autofit/>
          </a:bodyPr>
          <a:lstStyle/>
          <a:p>
            <a:pPr marL="0" indent="0">
              <a:lnSpc>
                <a:spcPct val="150000"/>
              </a:lnSpc>
              <a:buNone/>
            </a:pPr>
            <a:endParaRPr lang="en-US" sz="2000" dirty="0">
              <a:solidFill>
                <a:srgbClr val="0070C0"/>
              </a:solidFill>
              <a:latin typeface="Times New Roman" panose="02020603050405020304" pitchFamily="18" charset="0"/>
              <a:cs typeface="Times New Roman" panose="02020603050405020304" pitchFamily="18" charset="0"/>
            </a:endParaRPr>
          </a:p>
          <a:p>
            <a:pPr marL="0" lvl="0" indent="0" algn="l" rtl="0">
              <a:lnSpc>
                <a:spcPct val="150000"/>
              </a:lnSpc>
              <a:spcBef>
                <a:spcPts val="580"/>
              </a:spcBef>
              <a:spcAft>
                <a:spcPts val="0"/>
              </a:spcAft>
              <a:buNone/>
            </a:pP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89398FC-C259-8175-2840-D84DB30D709A}"/>
              </a:ext>
            </a:extLst>
          </p:cNvPr>
          <p:cNvPicPr>
            <a:picLocks noChangeAspect="1"/>
          </p:cNvPicPr>
          <p:nvPr/>
        </p:nvPicPr>
        <p:blipFill rotWithShape="1">
          <a:blip r:embed="rId3"/>
          <a:srcRect l="14020" t="34651" r="40516" b="34925"/>
          <a:stretch/>
        </p:blipFill>
        <p:spPr>
          <a:xfrm>
            <a:off x="914400" y="1366885"/>
            <a:ext cx="8041064" cy="3082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A4FB-AEB8-7032-8CFB-392ABC814508}"/>
              </a:ext>
            </a:extLst>
          </p:cNvPr>
          <p:cNvSpPr>
            <a:spLocks noGrp="1"/>
          </p:cNvSpPr>
          <p:nvPr>
            <p:ph type="title"/>
          </p:nvPr>
        </p:nvSpPr>
        <p:spPr/>
        <p:txBody>
          <a:bodyPr/>
          <a:lstStyle/>
          <a:p>
            <a:r>
              <a:rPr lang="en-US" b="1" dirty="0">
                <a:solidFill>
                  <a:srgbClr val="002060"/>
                </a:solidFill>
              </a:rPr>
              <a:t>Independent Tour</a:t>
            </a:r>
            <a:endParaRPr lang="en-IN" dirty="0">
              <a:solidFill>
                <a:srgbClr val="002060"/>
              </a:solidFill>
            </a:endParaRPr>
          </a:p>
        </p:txBody>
      </p:sp>
      <p:sp>
        <p:nvSpPr>
          <p:cNvPr id="3" name="Text Placeholder 2">
            <a:extLst>
              <a:ext uri="{FF2B5EF4-FFF2-40B4-BE49-F238E27FC236}">
                <a16:creationId xmlns:a16="http://schemas.microsoft.com/office/drawing/2014/main" id="{475CBA75-BD41-0CCF-F248-7914062D0A47}"/>
              </a:ext>
            </a:extLst>
          </p:cNvPr>
          <p:cNvSpPr>
            <a:spLocks noGrp="1"/>
          </p:cNvSpPr>
          <p:nvPr>
            <p:ph type="body" idx="1"/>
          </p:nvPr>
        </p:nvSpPr>
        <p:spPr/>
        <p:txBody>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70C0"/>
                </a:solidFill>
                <a:latin typeface="Times New Roman" panose="02020603050405020304" pitchFamily="18" charset="0"/>
                <a:cs typeface="Times New Roman" panose="02020603050405020304" pitchFamily="18" charset="0"/>
              </a:rPr>
              <a:t>Independent tours are prepared/formulated for those tourists who want to travel independently. The components of such tours are air travel, air transfer, accommodation, travel documents, sightseeing, boat riding, entertainment, and other travel services.</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90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D5D6-CF69-4911-5FB3-7D32F9898FF6}"/>
              </a:ext>
            </a:extLst>
          </p:cNvPr>
          <p:cNvSpPr>
            <a:spLocks noGrp="1"/>
          </p:cNvSpPr>
          <p:nvPr>
            <p:ph type="title"/>
          </p:nvPr>
        </p:nvSpPr>
        <p:spPr/>
        <p:txBody>
          <a:bodyPr/>
          <a:lstStyle/>
          <a:p>
            <a:r>
              <a:rPr lang="en-US" b="1" dirty="0">
                <a:solidFill>
                  <a:srgbClr val="002060"/>
                </a:solidFill>
              </a:rPr>
              <a:t>Escorted Tour</a:t>
            </a:r>
            <a:endParaRPr lang="en-IN" dirty="0">
              <a:solidFill>
                <a:srgbClr val="002060"/>
              </a:solidFill>
            </a:endParaRPr>
          </a:p>
        </p:txBody>
      </p:sp>
      <p:sp>
        <p:nvSpPr>
          <p:cNvPr id="3" name="Text Placeholder 2">
            <a:extLst>
              <a:ext uri="{FF2B5EF4-FFF2-40B4-BE49-F238E27FC236}">
                <a16:creationId xmlns:a16="http://schemas.microsoft.com/office/drawing/2014/main" id="{44456176-0C10-0877-40E1-A7349CAC4F0C}"/>
              </a:ext>
            </a:extLst>
          </p:cNvPr>
          <p:cNvSpPr>
            <a:spLocks noGrp="1"/>
          </p:cNvSpPr>
          <p:nvPr>
            <p:ph type="body" idx="1"/>
          </p:nvPr>
        </p:nvSpPr>
        <p:spPr/>
        <p:txBody>
          <a:bodyPr/>
          <a:lstStyle/>
          <a:p>
            <a:pPr algn="just"/>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When a</a:t>
            </a:r>
            <a:r>
              <a:rPr lang="en-US" sz="20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travel agency</a:t>
            </a:r>
            <a:r>
              <a:rPr lang="en-US" sz="2000" dirty="0">
                <a:solidFill>
                  <a:srgbClr val="0070C0"/>
                </a:solidFill>
                <a:latin typeface="Times New Roman" panose="02020603050405020304" pitchFamily="18" charset="0"/>
                <a:cs typeface="Times New Roman" panose="02020603050405020304" pitchFamily="18" charset="0"/>
              </a:rPr>
              <a:t> includes the services of a well-educated and trained tour manager in its package, the tour is called an escorted tour. Basically, escorted tours are meant for those travellers who are planning to visit a foreign country first time.</a:t>
            </a:r>
          </a:p>
          <a:p>
            <a:pPr algn="just"/>
            <a:endParaRPr lang="en-US" sz="2000" dirty="0">
              <a:solidFill>
                <a:srgbClr val="0070C0"/>
              </a:solidFill>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The escort’s responsibilities and duties are to provide comprehensive information and assistance to the group or individual traveller, at the origin, en route and at the destination place. The excursion tours are an example of escorted tours.</a:t>
            </a:r>
          </a:p>
          <a:p>
            <a:pPr algn="just"/>
            <a:endParaRPr lang="en-IN"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8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6612-EF5B-0C73-838D-AAAC0964B1CF}"/>
              </a:ext>
            </a:extLst>
          </p:cNvPr>
          <p:cNvSpPr>
            <a:spLocks noGrp="1"/>
          </p:cNvSpPr>
          <p:nvPr>
            <p:ph type="title"/>
          </p:nvPr>
        </p:nvSpPr>
        <p:spPr/>
        <p:txBody>
          <a:bodyPr/>
          <a:lstStyle/>
          <a:p>
            <a:r>
              <a:rPr lang="en-US" b="1" dirty="0">
                <a:solidFill>
                  <a:srgbClr val="002060"/>
                </a:solidFill>
              </a:rPr>
              <a:t>Hosted Tours</a:t>
            </a:r>
            <a:endParaRPr lang="en-IN" dirty="0">
              <a:solidFill>
                <a:srgbClr val="002060"/>
              </a:solidFill>
            </a:endParaRPr>
          </a:p>
        </p:txBody>
      </p:sp>
      <p:sp>
        <p:nvSpPr>
          <p:cNvPr id="3" name="Text Placeholder 2">
            <a:extLst>
              <a:ext uri="{FF2B5EF4-FFF2-40B4-BE49-F238E27FC236}">
                <a16:creationId xmlns:a16="http://schemas.microsoft.com/office/drawing/2014/main" id="{BB9AA7D5-4086-74EB-4A72-D666E60AD1FB}"/>
              </a:ext>
            </a:extLst>
          </p:cNvPr>
          <p:cNvSpPr>
            <a:spLocks noGrp="1"/>
          </p:cNvSpPr>
          <p:nvPr>
            <p:ph type="body" idx="1"/>
          </p:nvPr>
        </p:nvSpPr>
        <p:spPr/>
        <p:txBody>
          <a:bodyPr/>
          <a:lstStyle/>
          <a:p>
            <a:pPr algn="just"/>
            <a:endParaRPr lang="en-US" sz="2000" dirty="0">
              <a:solidFill>
                <a:srgbClr val="0070C0"/>
              </a:solidFill>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A hosted tour means when an agency utilizes the services of another agency at a particular destination. Suppose a group of French tourists is coming to India. When the group arrives in India, they are greeted at the airports by TCI, which assists them in clearing their baggage and transfer them to the hotel.</a:t>
            </a:r>
          </a:p>
          <a:p>
            <a:pPr algn="just"/>
            <a:endParaRPr lang="en-IN"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18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6670-B26B-BC3A-1BAD-0147D6234393}"/>
              </a:ext>
            </a:extLst>
          </p:cNvPr>
          <p:cNvSpPr>
            <a:spLocks noGrp="1"/>
          </p:cNvSpPr>
          <p:nvPr>
            <p:ph type="title"/>
          </p:nvPr>
        </p:nvSpPr>
        <p:spPr/>
        <p:txBody>
          <a:bodyPr/>
          <a:lstStyle/>
          <a:p>
            <a:r>
              <a:rPr lang="en-US" b="1" dirty="0">
                <a:solidFill>
                  <a:srgbClr val="002060"/>
                </a:solidFill>
              </a:rPr>
              <a:t>Incentives Travel/Tour</a:t>
            </a:r>
            <a:endParaRPr lang="en-IN" b="1" dirty="0">
              <a:solidFill>
                <a:srgbClr val="002060"/>
              </a:solidFill>
            </a:endParaRPr>
          </a:p>
        </p:txBody>
      </p:sp>
      <p:sp>
        <p:nvSpPr>
          <p:cNvPr id="3" name="Text Placeholder 2">
            <a:extLst>
              <a:ext uri="{FF2B5EF4-FFF2-40B4-BE49-F238E27FC236}">
                <a16:creationId xmlns:a16="http://schemas.microsoft.com/office/drawing/2014/main" id="{39BA99CB-5D97-4252-FEB9-F870A3295A69}"/>
              </a:ext>
            </a:extLst>
          </p:cNvPr>
          <p:cNvSpPr>
            <a:spLocks noGrp="1"/>
          </p:cNvSpPr>
          <p:nvPr>
            <p:ph type="body" idx="1"/>
          </p:nvPr>
        </p:nvSpPr>
        <p:spPr/>
        <p:txBody>
          <a:bodyPr/>
          <a:lstStyle/>
          <a:p>
            <a:pPr algn="just"/>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It is a motivational </a:t>
            </a:r>
            <a:r>
              <a:rPr lang="en-US" sz="1800" dirty="0" err="1">
                <a:solidFill>
                  <a:srgbClr val="0070C0"/>
                </a:solidFill>
                <a:latin typeface="Times New Roman" panose="02020603050405020304" pitchFamily="18" charset="0"/>
                <a:cs typeface="Times New Roman" panose="02020603050405020304" pitchFamily="18" charset="0"/>
              </a:rPr>
              <a:t>programme</a:t>
            </a:r>
            <a:r>
              <a:rPr lang="en-US" sz="1800" dirty="0">
                <a:solidFill>
                  <a:srgbClr val="0070C0"/>
                </a:solidFill>
                <a:latin typeface="Times New Roman" panose="02020603050405020304" pitchFamily="18" charset="0"/>
                <a:cs typeface="Times New Roman" panose="02020603050405020304" pitchFamily="18" charset="0"/>
              </a:rPr>
              <a:t> or a fully paid holiday which is given to the employees by the enterprises as a reward. Mostly in medium and large-scale companies and usually too distant destinations to spur them in maintaining their track record, increase output, improve the image and moreover to earn the long period loyalty of the employees.</a:t>
            </a:r>
          </a:p>
          <a:p>
            <a:pPr algn="just"/>
            <a:endParaRPr lang="en-US" sz="1800" dirty="0">
              <a:solidFill>
                <a:srgbClr val="0070C0"/>
              </a:solidFill>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There are a number of other packages offered by a tour company such as a custom tour an excursion tour, an adventure, and special interest package tours.</a:t>
            </a:r>
          </a:p>
          <a:p>
            <a:pPr algn="just"/>
            <a:endParaRPr lang="en-IN"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900172"/>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612</Words>
  <Application>Microsoft Office PowerPoint</Application>
  <PresentationFormat>On-screen Show (4:3)</PresentationFormat>
  <Paragraphs>44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Noto Sans Symbols</vt:lpstr>
      <vt:lpstr>Times New Roman</vt:lpstr>
      <vt:lpstr>Libre Franklin</vt:lpstr>
      <vt:lpstr>Libre Baskerville</vt:lpstr>
      <vt:lpstr>Equity</vt:lpstr>
      <vt:lpstr>HMT 801  Travel Agency and Tour Operations</vt:lpstr>
      <vt:lpstr>Package tour</vt:lpstr>
      <vt:lpstr>Benefits of tour package</vt:lpstr>
      <vt:lpstr>Package tour definition</vt:lpstr>
      <vt:lpstr>PowerPoint Presentation</vt:lpstr>
      <vt:lpstr>Independent Tour</vt:lpstr>
      <vt:lpstr>Escorted Tour</vt:lpstr>
      <vt:lpstr>Hosted Tours</vt:lpstr>
      <vt:lpstr>Incentives Travel/Tour</vt:lpstr>
      <vt:lpstr>Freedom Tours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CONCEPTS</dc:title>
  <cp:lastModifiedBy>Rohit Chauhan</cp:lastModifiedBy>
  <cp:revision>10</cp:revision>
  <dcterms:modified xsi:type="dcterms:W3CDTF">2022-09-05T05:22:24Z</dcterms:modified>
</cp:coreProperties>
</file>