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63" r:id="rId3"/>
    <p:sldId id="275" r:id="rId4"/>
  </p:sldIdLst>
  <p:sldSz cx="9144000" cy="6858000" type="screen4x3"/>
  <p:notesSz cx="6858000" cy="9144000"/>
  <p:embeddedFontLst>
    <p:embeddedFont>
      <p:font typeface="Libre Baskerville" panose="02000000000000000000" pitchFamily="2" charset="0"/>
      <p:regular r:id="rId6"/>
      <p:bold r:id="rId7"/>
      <p:italic r:id="rId8"/>
    </p:embeddedFont>
    <p:embeddedFont>
      <p:font typeface="Libre Franklin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blipFill rotWithShape="1">
          <a:blip r:embed="rId2">
            <a:alphaModFix/>
          </a:blip>
          <a:tile tx="0" ty="0" sx="55000" sy="55000" flip="none" algn="tl"/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214414" y="1449303"/>
            <a:ext cx="7429552" cy="1527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1214414" y="1428736"/>
            <a:ext cx="7429552" cy="88563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1214414" y="3000372"/>
            <a:ext cx="7429552" cy="868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1214414" y="1500174"/>
            <a:ext cx="7472386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/>
          <p:nvPr/>
        </p:nvSpPr>
        <p:spPr>
          <a:xfrm>
            <a:off x="142844" y="285728"/>
            <a:ext cx="714811" cy="5715040"/>
          </a:xfrm>
          <a:prstGeom prst="rect">
            <a:avLst/>
          </a:prstGeom>
          <a:solidFill>
            <a:srgbClr val="E5681B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SOHMT</a:t>
            </a:r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" name="Google Shape;27;p2" descr="Image result for LPU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8148" y="142852"/>
            <a:ext cx="1142976" cy="1099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175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blipFill rotWithShape="1">
          <a:blip r:embed="rId2">
            <a:alphaModFix/>
          </a:blip>
          <a:tile tx="0" ty="0" sx="55000" sy="55000" flip="none" algn="tl"/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1000100" y="1357298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1000100" y="3286124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ft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/>
          <p:nvPr/>
        </p:nvSpPr>
        <p:spPr>
          <a:xfrm rot="10800000" flipH="1">
            <a:off x="1000100" y="2786058"/>
            <a:ext cx="7786742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1000100" y="2928934"/>
            <a:ext cx="7786742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1000101" y="3071810"/>
            <a:ext cx="7786742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4" name="Google Shape;44;p4"/>
          <p:cNvSpPr>
            <a:spLocks noGrp="1"/>
          </p:cNvSpPr>
          <p:nvPr>
            <p:ph type="sldNum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4"/>
          <p:cNvSpPr txBox="1"/>
          <p:nvPr/>
        </p:nvSpPr>
        <p:spPr>
          <a:xfrm>
            <a:off x="142844" y="285728"/>
            <a:ext cx="714811" cy="5715040"/>
          </a:xfrm>
          <a:prstGeom prst="rect">
            <a:avLst/>
          </a:prstGeom>
          <a:solidFill>
            <a:srgbClr val="E5681B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SOHMT</a:t>
            </a:r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6" name="Google Shape;46;p4" descr="Image result for LPU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8148" y="142852"/>
            <a:ext cx="1142976" cy="1099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2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sz="1600" b="1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2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sz="1600" b="1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3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4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1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marL="914400" lvl="1" indent="-293369" algn="l">
              <a:spcBef>
                <a:spcPts val="37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82575" algn="l">
              <a:spcBef>
                <a:spcPts val="370"/>
              </a:spcBef>
              <a:spcAft>
                <a:spcPts val="0"/>
              </a:spcAft>
              <a:buSzPts val="850"/>
              <a:buChar char="⚫"/>
              <a:defRPr sz="1000"/>
            </a:lvl3pPr>
            <a:lvl4pPr marL="1828800" lvl="3" indent="-274319" algn="l">
              <a:spcBef>
                <a:spcPts val="370"/>
              </a:spcBef>
              <a:spcAft>
                <a:spcPts val="0"/>
              </a:spcAft>
              <a:buSzPts val="720"/>
              <a:buChar char="⚫"/>
              <a:defRPr sz="900"/>
            </a:lvl4pPr>
            <a:lvl5pPr marL="2286000" lvl="4" indent="-28575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>
            <a:spLocks noGrp="1"/>
          </p:cNvSpPr>
          <p:nvPr>
            <p:ph type="sldNum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9"/>
          <p:cNvSpPr/>
          <p:nvPr/>
        </p:nvSpPr>
        <p:spPr>
          <a:xfrm rot="10800000" flipH="1">
            <a:off x="68307" y="4683555"/>
            <a:ext cx="900684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9" name="Google Shape;79;p9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0" name="Google Shape;80;p9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1" name="Google Shape;81;p9"/>
          <p:cNvSpPr>
            <a:spLocks noGrp="1"/>
          </p:cNvSpPr>
          <p:nvPr>
            <p:ph type="pic" idx="2"/>
          </p:nvPr>
        </p:nvSpPr>
        <p:spPr>
          <a:xfrm>
            <a:off x="928662" y="357166"/>
            <a:ext cx="6786609" cy="393384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body" idx="1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0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>
            <a:spLocks noGrp="1"/>
          </p:cNvSpPr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1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1" descr="Image result for LPU logo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858148" y="142852"/>
            <a:ext cx="1142976" cy="109948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142844" y="285728"/>
            <a:ext cx="714811" cy="5715040"/>
          </a:xfrm>
          <a:prstGeom prst="rect">
            <a:avLst/>
          </a:prstGeom>
          <a:solidFill>
            <a:srgbClr val="E5681B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SOHMT</a:t>
            </a:r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>
            <a:spLocks noGrp="1"/>
          </p:cNvSpPr>
          <p:nvPr>
            <p:ph type="subTitle" idx="1"/>
          </p:nvPr>
        </p:nvSpPr>
        <p:spPr>
          <a:xfrm>
            <a:off x="1064407" y="245535"/>
            <a:ext cx="7015186" cy="981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en-US" sz="2800" b="1" dirty="0">
                <a:solidFill>
                  <a:srgbClr val="C00000"/>
                </a:solidFill>
              </a:rPr>
              <a:t>UNIT 3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en-US" sz="2800" dirty="0">
                <a:solidFill>
                  <a:srgbClr val="C00000"/>
                </a:solidFill>
              </a:rPr>
              <a:t>Itinerary Planning and Tour Package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endParaRPr dirty="0"/>
          </a:p>
        </p:txBody>
      </p:sp>
      <p:sp>
        <p:nvSpPr>
          <p:cNvPr id="104" name="Google Shape;104;p13"/>
          <p:cNvSpPr txBox="1">
            <a:spLocks noGrp="1"/>
          </p:cNvSpPr>
          <p:nvPr>
            <p:ph type="ctrTitle"/>
          </p:nvPr>
        </p:nvSpPr>
        <p:spPr>
          <a:xfrm>
            <a:off x="1214414" y="1500174"/>
            <a:ext cx="7472386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ibre Franklin"/>
              <a:buNone/>
            </a:pP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HMT 801 </a:t>
            </a:r>
            <a:b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 Agency and Tour Operations</a:t>
            </a:r>
            <a:endParaRPr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6B9AD249-9F30-9F0E-10A7-DEA14CFD6798}"/>
              </a:ext>
            </a:extLst>
          </p:cNvPr>
          <p:cNvSpPr txBox="1">
            <a:spLocks/>
          </p:cNvSpPr>
          <p:nvPr/>
        </p:nvSpPr>
        <p:spPr>
          <a:xfrm>
            <a:off x="1254907" y="3517099"/>
            <a:ext cx="7391400" cy="1734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935" algn="ctr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  <a:defRPr sz="26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53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44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None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 sz="4000" b="1" dirty="0">
                <a:solidFill>
                  <a:srgbClr val="7030A0"/>
                </a:solidFill>
              </a:rPr>
              <a:t>Topic</a:t>
            </a:r>
          </a:p>
          <a:p>
            <a:pPr marL="0" indent="0">
              <a:spcBef>
                <a:spcPts val="0"/>
              </a:spcBef>
            </a:pPr>
            <a:endParaRPr lang="en-US" sz="4000" b="1" dirty="0">
              <a:solidFill>
                <a:srgbClr val="7030A0"/>
              </a:solidFill>
            </a:endParaRPr>
          </a:p>
          <a:p>
            <a:pPr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</a:rPr>
              <a:t>Components of Tour Package</a:t>
            </a:r>
          </a:p>
          <a:p>
            <a:pPr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spcBef>
                <a:spcPts val="0"/>
              </a:spcBef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181F-F207-21C1-53C0-0FBB9CA42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rgbClr val="002060"/>
                </a:solidFill>
              </a:rPr>
              <a:t>Components Of Tour Package</a:t>
            </a:r>
            <a:endParaRPr lang="en-IN" sz="3600" dirty="0">
              <a:solidFill>
                <a:srgbClr val="00206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4495D-B48B-AF0E-0249-DD217EC7D1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Accommodation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Travel by airline/ railway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Transfer to and from airport/ railway, and hotels.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Sightseeing.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Guide/ Escort</a:t>
            </a:r>
          </a:p>
        </p:txBody>
      </p:sp>
    </p:spTree>
    <p:extLst>
      <p:ext uri="{BB962C8B-B14F-4D97-AF65-F5344CB8AC3E}">
        <p14:creationId xmlns:p14="http://schemas.microsoft.com/office/powerpoint/2010/main" val="3840078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181F-F207-21C1-53C0-0FBB9CA42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rgbClr val="002060"/>
                </a:solidFill>
              </a:rPr>
              <a:t>Components Of Tour Package</a:t>
            </a:r>
            <a:endParaRPr lang="en-IN" sz="3600" dirty="0">
              <a:solidFill>
                <a:srgbClr val="00206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4495D-B48B-AF0E-0249-DD217EC7D1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1445" indent="0">
              <a:buNone/>
            </a:pPr>
            <a:r>
              <a:rPr lang="en-US" dirty="0">
                <a:solidFill>
                  <a:srgbClr val="C00000"/>
                </a:solidFill>
              </a:rPr>
              <a:t>Components of tour package can be classified into</a:t>
            </a:r>
          </a:p>
          <a:p>
            <a:r>
              <a:rPr lang="en-US" dirty="0">
                <a:solidFill>
                  <a:srgbClr val="0070C0"/>
                </a:solidFill>
              </a:rPr>
              <a:t>Travel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Transportation arrangements</a:t>
            </a:r>
            <a:r>
              <a:rPr lang="en-IN" dirty="0">
                <a:solidFill>
                  <a:srgbClr val="0070C0"/>
                </a:solidFill>
              </a:rPr>
              <a:t> (mainly)</a:t>
            </a:r>
          </a:p>
          <a:p>
            <a:pPr lvl="2"/>
            <a:r>
              <a:rPr lang="en-IN" dirty="0">
                <a:solidFill>
                  <a:srgbClr val="0070C0"/>
                </a:solidFill>
              </a:rPr>
              <a:t>Bulk purchases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Ground arrangements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Transfers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Pick up and drop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Looked by ground handlers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Coordinate and negotiate with hotels 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306010"/>
      </p:ext>
    </p:extLst>
  </p:cSld>
  <p:clrMapOvr>
    <a:masterClrMapping/>
  </p:clrMapOvr>
</p:sld>
</file>

<file path=ppt/theme/theme1.xml><?xml version="1.0" encoding="utf-8"?>
<a:theme xmlns:a="http://schemas.openxmlformats.org/drawingml/2006/main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82</Words>
  <Application>Microsoft Office PowerPoint</Application>
  <PresentationFormat>On-screen Show (4:3)</PresentationFormat>
  <Paragraphs>23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Noto Sans Symbols</vt:lpstr>
      <vt:lpstr>Times New Roman</vt:lpstr>
      <vt:lpstr>Libre Franklin</vt:lpstr>
      <vt:lpstr>Libre Baskerville</vt:lpstr>
      <vt:lpstr>Equity</vt:lpstr>
      <vt:lpstr>HMT 801  Travel Agency and Tour Operations</vt:lpstr>
      <vt:lpstr>Components Of Tour Package</vt:lpstr>
      <vt:lpstr>Components Of Tour Package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TOURISM CONCEPTS</dc:title>
  <cp:lastModifiedBy>Rohit Chauhan</cp:lastModifiedBy>
  <cp:revision>10</cp:revision>
  <dcterms:modified xsi:type="dcterms:W3CDTF">2022-09-05T05:27:49Z</dcterms:modified>
</cp:coreProperties>
</file>