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8" r:id="rId3"/>
    <p:sldId id="264" r:id="rId4"/>
    <p:sldId id="267" r:id="rId5"/>
    <p:sldId id="269" r:id="rId6"/>
    <p:sldId id="270" r:id="rId7"/>
    <p:sldId id="271" r:id="rId8"/>
    <p:sldId id="272" r:id="rId9"/>
    <p:sldId id="274" r:id="rId10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12"/>
      <p:bold r:id="rId13"/>
      <p:italic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6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14414" y="1449303"/>
            <a:ext cx="7429552" cy="152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14414" y="1428736"/>
            <a:ext cx="7429552" cy="88563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214414" y="3000372"/>
            <a:ext cx="7429552" cy="86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Google Shape;27;p2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1000100" y="135729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000100" y="3286124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 flipH="1">
            <a:off x="1000100" y="2786058"/>
            <a:ext cx="7786742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000100" y="2928934"/>
            <a:ext cx="778674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1000101" y="3071810"/>
            <a:ext cx="7786742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4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Google Shape;46;p4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928662" y="357166"/>
            <a:ext cx="6786609" cy="39338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 descr="Image result for LPU 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064407" y="245535"/>
            <a:ext cx="7015186" cy="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2800" b="1" dirty="0">
                <a:solidFill>
                  <a:srgbClr val="C00000"/>
                </a:solidFill>
              </a:rPr>
              <a:t>UNIT 3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2800" dirty="0">
                <a:solidFill>
                  <a:srgbClr val="C00000"/>
                </a:solidFill>
              </a:rPr>
              <a:t>Itinerary Planning and Tour Package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HMT 801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and Tour Operations</a:t>
            </a:r>
            <a:endParaRPr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B9AD249-9F30-9F0E-10A7-DEA14CFD6798}"/>
              </a:ext>
            </a:extLst>
          </p:cNvPr>
          <p:cNvSpPr txBox="1">
            <a:spLocks/>
          </p:cNvSpPr>
          <p:nvPr/>
        </p:nvSpPr>
        <p:spPr>
          <a:xfrm>
            <a:off x="1254907" y="3517098"/>
            <a:ext cx="7391400" cy="222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Topic</a:t>
            </a:r>
          </a:p>
          <a:p>
            <a:pPr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70C0"/>
              </a:solidFill>
            </a:endParaRPr>
          </a:p>
          <a:p>
            <a:pPr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Process of Tour Package Formulation</a:t>
            </a:r>
          </a:p>
          <a:p>
            <a:pPr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Importance of Tour Package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7467-83E8-EC7E-D645-D404597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4603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Factors affecting tour package formulation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402D2-1B2B-780A-6F63-27609F52A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of Destinations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Tourist Budget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Requirement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Tourist Accommodation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Departure and stay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 price; inflationary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 Reference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 Features – political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the host and tourist generating nation</a:t>
            </a:r>
          </a:p>
          <a:p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9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D36C-1FC3-5229-13B3-8080D15A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tour packages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0BA1-95E1-6367-ED5A-403F46B16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Adventure tour package</a:t>
            </a:r>
          </a:p>
          <a:p>
            <a:r>
              <a:rPr lang="en-US" dirty="0">
                <a:solidFill>
                  <a:srgbClr val="0070C0"/>
                </a:solidFill>
              </a:rPr>
              <a:t>Wildlife tour package</a:t>
            </a:r>
          </a:p>
          <a:p>
            <a:r>
              <a:rPr lang="en-US" dirty="0">
                <a:solidFill>
                  <a:srgbClr val="0070C0"/>
                </a:solidFill>
              </a:rPr>
              <a:t>Medical tour package</a:t>
            </a:r>
          </a:p>
          <a:p>
            <a:r>
              <a:rPr lang="en-IN" dirty="0">
                <a:solidFill>
                  <a:srgbClr val="0070C0"/>
                </a:solidFill>
              </a:rPr>
              <a:t>Pilgrimage tour package</a:t>
            </a:r>
          </a:p>
          <a:p>
            <a:r>
              <a:rPr lang="en-IN" dirty="0">
                <a:solidFill>
                  <a:srgbClr val="0070C0"/>
                </a:solidFill>
              </a:rPr>
              <a:t>Eco tourism package</a:t>
            </a:r>
          </a:p>
          <a:p>
            <a:r>
              <a:rPr lang="en-IN" dirty="0">
                <a:solidFill>
                  <a:srgbClr val="0070C0"/>
                </a:solidFill>
              </a:rPr>
              <a:t>Cultural tour package</a:t>
            </a:r>
          </a:p>
          <a:p>
            <a:r>
              <a:rPr lang="en-IN" dirty="0">
                <a:solidFill>
                  <a:srgbClr val="0070C0"/>
                </a:solidFill>
              </a:rPr>
              <a:t>Cruise tour package</a:t>
            </a:r>
          </a:p>
          <a:p>
            <a:r>
              <a:rPr lang="en-IN" dirty="0">
                <a:solidFill>
                  <a:srgbClr val="0070C0"/>
                </a:solidFill>
              </a:rPr>
              <a:t>Wellness tour package</a:t>
            </a:r>
          </a:p>
          <a:p>
            <a:r>
              <a:rPr lang="en-IN" dirty="0">
                <a:solidFill>
                  <a:srgbClr val="0070C0"/>
                </a:solidFill>
              </a:rPr>
              <a:t>Honeymoon tour package</a:t>
            </a:r>
          </a:p>
        </p:txBody>
      </p:sp>
    </p:spTree>
    <p:extLst>
      <p:ext uri="{BB962C8B-B14F-4D97-AF65-F5344CB8AC3E}">
        <p14:creationId xmlns:p14="http://schemas.microsoft.com/office/powerpoint/2010/main" val="208437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137F-A225-6CD3-14D0-D5C8B9DF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Tour package design and selection process</a:t>
            </a:r>
            <a:endParaRPr lang="en-IN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4D212-23B7-0A10-3A55-4695CEFCB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Initial research</a:t>
            </a:r>
          </a:p>
          <a:p>
            <a:r>
              <a:rPr lang="en-US" dirty="0">
                <a:solidFill>
                  <a:srgbClr val="0070C0"/>
                </a:solidFill>
              </a:rPr>
              <a:t>Itinerary </a:t>
            </a:r>
            <a:r>
              <a:rPr lang="en-US" dirty="0" err="1">
                <a:solidFill>
                  <a:srgbClr val="0070C0"/>
                </a:solidFill>
              </a:rPr>
              <a:t>prepration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Handling agency or destination company</a:t>
            </a:r>
          </a:p>
          <a:p>
            <a:r>
              <a:rPr lang="en-IN" dirty="0">
                <a:solidFill>
                  <a:srgbClr val="0070C0"/>
                </a:solidFill>
              </a:rPr>
              <a:t>Negotiation</a:t>
            </a:r>
          </a:p>
          <a:p>
            <a:r>
              <a:rPr lang="en-IN" dirty="0">
                <a:solidFill>
                  <a:srgbClr val="0070C0"/>
                </a:solidFill>
              </a:rPr>
              <a:t>Costing and pricing a package tour</a:t>
            </a:r>
          </a:p>
          <a:p>
            <a:r>
              <a:rPr lang="en-IN" dirty="0">
                <a:solidFill>
                  <a:srgbClr val="0070C0"/>
                </a:solidFill>
              </a:rPr>
              <a:t>Tour brochure</a:t>
            </a:r>
          </a:p>
          <a:p>
            <a:r>
              <a:rPr lang="en-IN" dirty="0">
                <a:solidFill>
                  <a:srgbClr val="0070C0"/>
                </a:solidFill>
              </a:rPr>
              <a:t>Development of Reservation System</a:t>
            </a:r>
          </a:p>
          <a:p>
            <a:r>
              <a:rPr lang="en-IN" dirty="0">
                <a:solidFill>
                  <a:srgbClr val="0070C0"/>
                </a:solidFill>
              </a:rPr>
              <a:t>Marketing of Tour Package</a:t>
            </a:r>
          </a:p>
          <a:p>
            <a:r>
              <a:rPr lang="en-IN" dirty="0">
                <a:solidFill>
                  <a:srgbClr val="0070C0"/>
                </a:solidFill>
              </a:rPr>
              <a:t>Tour Handling/Actual Tour Operation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7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1958-51EB-D1DA-C9DE-0D64ACF1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research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14F1-8AB6-4CEC-5F2D-C49C608B9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research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product out of political, economic and social development in a particular area.</a:t>
            </a:r>
          </a:p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size of the tourism market?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existing clients?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do they live?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will be their potential buyers?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their competitors – their strategy and area of business leisure?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tourist ones want to cater?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price will the clients accept?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facilities are available and required?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constraints viz., license, permission, finance, restrictions, taxes, and others?</a:t>
            </a:r>
          </a:p>
          <a:p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9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316-6F6D-B411-E28A-99AD4D4B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Negotiation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093A8-69F7-91DD-28DA-EE6F4CCBF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Operations- Rail and Road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Operators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Companies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Rental Companies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overseas representatives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Ancillary Service Organizations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7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6A1A-2FF7-BBF0-BAAA-E6752EE6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Tour brochure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F6FCF5-2FCB-C8F5-05D4-85242C81A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52059"/>
            <a:ext cx="679132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of the Travel Company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Means of transport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destinations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Itinerary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Accommodation, types, location, meals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of the overseas representative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 of each tour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Booking, reservation and cancellation conditions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other services – insurance, currency, entertainment travel documents required  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0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314D-0967-A217-9D08-C12D66B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Significance of a tour package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5F52-8A03-7FF7-5688-D29FF91CC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Saver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seasonality of a destination cost/price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 foreign currency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 of products professional services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Wide-variety of the tour package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bulk business to organizers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7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F2499-597A-CB03-EF06-6F1EB8B0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08" y="195606"/>
            <a:ext cx="5936530" cy="59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9479"/>
      </p:ext>
    </p:extLst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349</Words>
  <Application>Microsoft Office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Libre Baskerville</vt:lpstr>
      <vt:lpstr>Times New Roman</vt:lpstr>
      <vt:lpstr>Libre Franklin</vt:lpstr>
      <vt:lpstr>Arial</vt:lpstr>
      <vt:lpstr>Noto Sans Symbols</vt:lpstr>
      <vt:lpstr>Equity</vt:lpstr>
      <vt:lpstr>HMT 801  Travel Agency and Tour Operations</vt:lpstr>
      <vt:lpstr>Factors affecting tour package formulation</vt:lpstr>
      <vt:lpstr>Examples of tour packages</vt:lpstr>
      <vt:lpstr>Tour package design and selection process</vt:lpstr>
      <vt:lpstr>Initial research</vt:lpstr>
      <vt:lpstr>Negotiation</vt:lpstr>
      <vt:lpstr>Tour brochure</vt:lpstr>
      <vt:lpstr>Significance of a tour 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CONCEPTS</dc:title>
  <cp:lastModifiedBy>Rohit Chauhan</cp:lastModifiedBy>
  <cp:revision>12</cp:revision>
  <dcterms:modified xsi:type="dcterms:W3CDTF">2022-09-06T18:49:18Z</dcterms:modified>
</cp:coreProperties>
</file>