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66" r:id="rId9"/>
    <p:sldId id="259" r:id="rId10"/>
    <p:sldId id="261" r:id="rId11"/>
  </p:sldIdLst>
  <p:sldSz cx="9144000" cy="6858000" type="screen4x3"/>
  <p:notesSz cx="6858000" cy="9144000"/>
  <p:embeddedFontLst>
    <p:embeddedFont>
      <p:font typeface="Informal Roman" panose="030604020304060B0204" pitchFamily="66" charset="0"/>
      <p:regular r:id="rId13"/>
    </p:embeddedFont>
    <p:embeddedFont>
      <p:font typeface="Libre Baskerville" panose="02000000000000000000" pitchFamily="2" charset="0"/>
      <p:regular r:id="rId14"/>
      <p:bold r:id="rId15"/>
      <p:italic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4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e3d9fb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e3d9fb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14414" y="1449303"/>
            <a:ext cx="7429552" cy="152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14414" y="1428736"/>
            <a:ext cx="7429552" cy="88563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214414" y="3000372"/>
            <a:ext cx="7429552" cy="86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Google Shape;27;p2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1000100" y="135729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000100" y="3286124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 flipH="1">
            <a:off x="1000100" y="2786058"/>
            <a:ext cx="7786742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000100" y="2928934"/>
            <a:ext cx="778674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1000101" y="3071810"/>
            <a:ext cx="7786742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4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Google Shape;46;p4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928662" y="357166"/>
            <a:ext cx="6786609" cy="39338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 descr="Image result for LPU 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064407" y="2320811"/>
            <a:ext cx="7015186" cy="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b="1" dirty="0">
                <a:solidFill>
                  <a:srgbClr val="C00000"/>
                </a:solidFill>
              </a:rPr>
              <a:t>UNIT 4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dirty="0">
                <a:solidFill>
                  <a:srgbClr val="C00000"/>
                </a:solidFill>
              </a:rPr>
              <a:t>Travel Entrepreneurship and Sustainable Marketing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214414" y="737187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HMT 801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and Tour Operations</a:t>
            </a:r>
            <a:endParaRPr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B9AD249-9F30-9F0E-10A7-DEA14CFD6798}"/>
              </a:ext>
            </a:extLst>
          </p:cNvPr>
          <p:cNvSpPr txBox="1">
            <a:spLocks/>
          </p:cNvSpPr>
          <p:nvPr/>
        </p:nvSpPr>
        <p:spPr>
          <a:xfrm>
            <a:off x="1295400" y="3035301"/>
            <a:ext cx="7391400" cy="103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Topic</a:t>
            </a:r>
          </a:p>
          <a:p>
            <a:pPr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Green Marketing for Tourism</a:t>
            </a:r>
            <a:endParaRPr lang="en-US" dirty="0"/>
          </a:p>
          <a:p>
            <a:pPr marL="0" indent="0">
              <a:spcBef>
                <a:spcPts val="0"/>
              </a:spcBef>
            </a:pPr>
            <a:endParaRPr lang="en-US" dirty="0"/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164804B5-303F-96EC-1D58-A694C8E29787}"/>
              </a:ext>
            </a:extLst>
          </p:cNvPr>
          <p:cNvSpPr txBox="1">
            <a:spLocks/>
          </p:cNvSpPr>
          <p:nvPr/>
        </p:nvSpPr>
        <p:spPr>
          <a:xfrm>
            <a:off x="1295400" y="4811044"/>
            <a:ext cx="7391400" cy="1035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Course Outcome (CO)</a:t>
            </a:r>
          </a:p>
          <a:p>
            <a:pPr marL="0" indent="0">
              <a:spcBef>
                <a:spcPts val="0"/>
              </a:spcBef>
            </a:pPr>
            <a:r>
              <a:rPr lang="en-US" sz="1800" dirty="0"/>
              <a:t>CO5: Evaluate the Sustainability of Travel operations and activities of travel bodies and associations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AF87-E84C-234C-FE63-3815D23E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6635578" cy="1143000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</a:rPr>
              <a:t>T</a:t>
            </a:r>
            <a:r>
              <a:rPr lang="en-US" sz="2800" b="1" dirty="0">
                <a:effectLst/>
                <a:latin typeface="Arial" panose="020B0604020202020204" pitchFamily="34" charset="0"/>
              </a:rPr>
              <a:t>hree major effects of green marketing on businesses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6F60-B466-9034-57FC-A593676B1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61286"/>
            <a:ext cx="7772400" cy="3758514"/>
          </a:xfrm>
        </p:spPr>
        <p:txBody>
          <a:bodyPr/>
          <a:lstStyle/>
          <a:p>
            <a:r>
              <a:rPr lang="en-IN" dirty="0">
                <a:effectLst/>
                <a:latin typeface="Informal Roman" panose="030604020304060B0204" pitchFamily="66" charset="0"/>
              </a:rPr>
              <a:t>Cutting back costs.</a:t>
            </a:r>
          </a:p>
          <a:p>
            <a:r>
              <a:rPr lang="en-IN" dirty="0">
                <a:effectLst/>
                <a:latin typeface="Informal Roman" panose="030604020304060B0204" pitchFamily="66" charset="0"/>
              </a:rPr>
              <a:t>Differentiation relative to rivals</a:t>
            </a:r>
            <a:r>
              <a:rPr lang="en-IN" dirty="0">
                <a:latin typeface="Informal Roman" panose="030604020304060B0204" pitchFamily="66" charset="0"/>
              </a:rPr>
              <a:t>.</a:t>
            </a:r>
          </a:p>
          <a:p>
            <a:r>
              <a:rPr lang="en-IN" dirty="0">
                <a:effectLst/>
                <a:latin typeface="Informal Roman" panose="030604020304060B0204" pitchFamily="66" charset="0"/>
              </a:rPr>
              <a:t>Revitalisation of a business.</a:t>
            </a:r>
            <a:endParaRPr lang="en-IN" dirty="0"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8FC6-8EC5-0D25-C12D-21D2B468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8CA80-CB00-2956-C2BA-B5DCB3C15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 algn="just">
              <a:buNone/>
            </a:pPr>
            <a:r>
              <a:rPr lang="en-US" sz="4400" dirty="0">
                <a:latin typeface="Informal Roman" panose="030604020304060B0204" pitchFamily="66" charset="0"/>
              </a:rPr>
              <a:t>“Marketing is a social and managerial process by which individuals and groups obtain what they need and want through creating and exchanging products and value with others”</a:t>
            </a:r>
            <a:endParaRPr lang="en-IN" sz="4400" dirty="0"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F1DD4-BFFC-1CF6-2550-2ED38BC6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2" y="786048"/>
            <a:ext cx="6765956" cy="5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9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C0302-5562-E90A-A71E-FD2689C4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90" y="538550"/>
            <a:ext cx="6437423" cy="55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84B4-1395-BD12-448C-5A277B4E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Defenition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6046-A94C-4F31-A898-A21AF104F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i="1" dirty="0"/>
              <a:t>Green marketing is a unique category of marketing in which products are promoted based on their environmental benefits. </a:t>
            </a:r>
          </a:p>
          <a:p>
            <a:pPr algn="just"/>
            <a:r>
              <a:rPr lang="en-US" dirty="0"/>
              <a:t>Concept started in 1980s</a:t>
            </a:r>
          </a:p>
          <a:p>
            <a:pPr algn="just"/>
            <a:r>
              <a:rPr lang="en-US" dirty="0"/>
              <a:t>The production of eco-friendly products, using sustainable business practices,</a:t>
            </a:r>
          </a:p>
          <a:p>
            <a:pPr algn="just"/>
            <a:r>
              <a:rPr lang="en-US" dirty="0"/>
              <a:t>Using eco-friendly packaging, and </a:t>
            </a:r>
          </a:p>
          <a:p>
            <a:pPr algn="just"/>
            <a:r>
              <a:rPr lang="en-US" dirty="0"/>
              <a:t>Creating a marketing campaign that talks about the environment-friendly features of the products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28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4400" b="1" dirty="0">
                <a:effectLst/>
                <a:latin typeface="Informal Roman" panose="030604020304060B0204" pitchFamily="66" charset="0"/>
              </a:rPr>
              <a:t>Green marketing is implemented in practice through the application of environmentally acceptable strategies</a:t>
            </a:r>
            <a:endParaRPr sz="6000" b="1" dirty="0">
              <a:latin typeface="Informal Roman" panose="030604020304060B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3FBF-1129-8BB5-A5F2-80BC562D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Green marketing key components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60B65-A474-4B0F-EB61-6E7D69AF1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3200" dirty="0">
                <a:effectLst/>
                <a:latin typeface="Informal Roman" panose="030604020304060B0204" pitchFamily="66" charset="0"/>
              </a:rPr>
              <a:t>Creating and developing environmentally sensitive market segments</a:t>
            </a:r>
          </a:p>
          <a:p>
            <a:pPr algn="just"/>
            <a:r>
              <a:rPr lang="en-US" sz="3200" dirty="0">
                <a:effectLst/>
                <a:latin typeface="Informal Roman" panose="030604020304060B0204" pitchFamily="66" charset="0"/>
              </a:rPr>
              <a:t>Systematically monitoring, evaluating and auditing all market activities and all product lines, based on the latest environmental requirements and standards;</a:t>
            </a:r>
          </a:p>
          <a:p>
            <a:pPr algn="just"/>
            <a:r>
              <a:rPr lang="en-US" sz="3200" dirty="0">
                <a:effectLst/>
                <a:latin typeface="Informal Roman" panose="030604020304060B0204" pitchFamily="66" charset="0"/>
              </a:rPr>
              <a:t>Redefining quality strategies and product packaging;</a:t>
            </a:r>
            <a:endParaRPr lang="en-US" sz="3200" dirty="0"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7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E077-25D2-F917-5FB5-CBF0B8F1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5549"/>
          </a:xfrm>
        </p:spPr>
        <p:txBody>
          <a:bodyPr/>
          <a:lstStyle/>
          <a:p>
            <a:r>
              <a:rPr lang="en-US" sz="3200" dirty="0"/>
              <a:t>Green tourist and green tourism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F7DA-B377-7196-62BD-254C5FE03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CEB2F-CFF6-7593-D667-4AB8AD3B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799"/>
            <a:ext cx="7933038" cy="49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F3BA-D7EA-5BA9-9368-5649D217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Green marketing key components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E67E4-CB02-4F49-8D91-BFCE6D7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29946"/>
            <a:ext cx="7772400" cy="4289854"/>
          </a:xfrm>
        </p:spPr>
        <p:txBody>
          <a:bodyPr/>
          <a:lstStyle/>
          <a:p>
            <a:pPr algn="just"/>
            <a:r>
              <a:rPr lang="en-US" sz="3200" dirty="0">
                <a:effectLst/>
                <a:latin typeface="Informal Roman" panose="030604020304060B0204" pitchFamily="66" charset="0"/>
              </a:rPr>
              <a:t>Redefining strategies of promotional activities and communication with the market and the public at large, with environmental groups and organisations, with individual countries, etc.;</a:t>
            </a:r>
          </a:p>
          <a:p>
            <a:pPr algn="just"/>
            <a:r>
              <a:rPr lang="en-US" sz="3200" dirty="0">
                <a:effectLst/>
                <a:latin typeface="Informal Roman" panose="030604020304060B0204" pitchFamily="66" charset="0"/>
              </a:rPr>
              <a:t>Creating new environmental standards and launching new environmental initiatives</a:t>
            </a:r>
          </a:p>
          <a:p>
            <a:pPr algn="just"/>
            <a:r>
              <a:rPr lang="en-US" sz="3200" dirty="0">
                <a:effectLst/>
                <a:latin typeface="Informal Roman" panose="030604020304060B0204" pitchFamily="66" charset="0"/>
              </a:rPr>
              <a:t>Embracing environmental forms of product labelling.</a:t>
            </a:r>
            <a:endParaRPr lang="en-IN" sz="3200" dirty="0"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821"/>
      </p:ext>
    </p:extLst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252</Words>
  <Application>Microsoft Office PowerPoint</Application>
  <PresentationFormat>On-screen Show (4:3)</PresentationFormat>
  <Paragraphs>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Informal Roman</vt:lpstr>
      <vt:lpstr>Libre Baskerville</vt:lpstr>
      <vt:lpstr>Arial</vt:lpstr>
      <vt:lpstr>Times New Roman</vt:lpstr>
      <vt:lpstr>Libre Franklin</vt:lpstr>
      <vt:lpstr>Noto Sans Symbols</vt:lpstr>
      <vt:lpstr>Equity</vt:lpstr>
      <vt:lpstr>HMT 801  Travel Agency and Tour Operations</vt:lpstr>
      <vt:lpstr>Marketing</vt:lpstr>
      <vt:lpstr>PowerPoint Presentation</vt:lpstr>
      <vt:lpstr>PowerPoint Presentation</vt:lpstr>
      <vt:lpstr>Defenition</vt:lpstr>
      <vt:lpstr>PowerPoint Presentation</vt:lpstr>
      <vt:lpstr>Green marketing key components</vt:lpstr>
      <vt:lpstr>Green tourist and green tourism</vt:lpstr>
      <vt:lpstr>Green marketing key components</vt:lpstr>
      <vt:lpstr>Three major effects of green marketing on businesses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CONCEPTS</dc:title>
  <cp:lastModifiedBy>Rohit Chauhan</cp:lastModifiedBy>
  <cp:revision>11</cp:revision>
  <dcterms:modified xsi:type="dcterms:W3CDTF">2022-10-09T09:59:31Z</dcterms:modified>
</cp:coreProperties>
</file>