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62" r:id="rId2"/>
    <p:sldId id="268" r:id="rId3"/>
    <p:sldId id="269" r:id="rId4"/>
    <p:sldId id="266" r:id="rId5"/>
    <p:sldId id="270" r:id="rId6"/>
    <p:sldId id="263" r:id="rId7"/>
    <p:sldId id="267" r:id="rId8"/>
    <p:sldId id="264" r:id="rId9"/>
    <p:sldId id="265" r:id="rId10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2"/>
      <p:bold r:id="rId13"/>
      <p: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7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214414" y="1449303"/>
            <a:ext cx="7429552" cy="152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214414" y="1428736"/>
            <a:ext cx="7429552" cy="88563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214414" y="3000372"/>
            <a:ext cx="7429552" cy="868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214414" y="1500174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" name="Google Shape;27;p2" descr="Image result for LPU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9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928662" y="357166"/>
            <a:ext cx="6786609" cy="39338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" descr="Image result for LPU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58148" y="142852"/>
            <a:ext cx="1142976" cy="1099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42844" y="285728"/>
            <a:ext cx="714811" cy="5715040"/>
          </a:xfrm>
          <a:prstGeom prst="rect">
            <a:avLst/>
          </a:prstGeom>
          <a:solidFill>
            <a:srgbClr val="E5681B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SOHMT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443014" y="2279772"/>
            <a:ext cx="7015186" cy="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b="1" dirty="0">
                <a:solidFill>
                  <a:srgbClr val="C00000"/>
                </a:solidFill>
              </a:rPr>
              <a:t>UNIT 4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1800" dirty="0">
                <a:solidFill>
                  <a:srgbClr val="C00000"/>
                </a:solidFill>
              </a:rPr>
              <a:t>Travel Entrepreneurship and Sustainable Marketing</a:t>
            </a: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1214414" y="737187"/>
            <a:ext cx="7472386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bre Franklin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HMT 801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and Tour Operations</a:t>
            </a:r>
            <a:endParaRPr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B9AD249-9F30-9F0E-10A7-DEA14CFD6798}"/>
              </a:ext>
            </a:extLst>
          </p:cNvPr>
          <p:cNvSpPr txBox="1">
            <a:spLocks/>
          </p:cNvSpPr>
          <p:nvPr/>
        </p:nvSpPr>
        <p:spPr>
          <a:xfrm>
            <a:off x="1133475" y="3302001"/>
            <a:ext cx="7553325" cy="103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4000" b="1" dirty="0">
                <a:solidFill>
                  <a:srgbClr val="7030A0"/>
                </a:solidFill>
              </a:rPr>
              <a:t>Topic</a:t>
            </a:r>
          </a:p>
          <a:p>
            <a:pPr indent="-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Tour Package Costing and Sustainable Marketing</a:t>
            </a:r>
            <a:endParaRPr lang="en-US" dirty="0"/>
          </a:p>
          <a:p>
            <a:pPr marL="0" indent="0">
              <a:spcBef>
                <a:spcPts val="0"/>
              </a:spcBef>
            </a:pPr>
            <a:endParaRPr lang="en-US" dirty="0"/>
          </a:p>
        </p:txBody>
      </p:sp>
      <p:sp>
        <p:nvSpPr>
          <p:cNvPr id="5" name="Google Shape;103;p13">
            <a:extLst>
              <a:ext uri="{FF2B5EF4-FFF2-40B4-BE49-F238E27FC236}">
                <a16:creationId xmlns:a16="http://schemas.microsoft.com/office/drawing/2014/main" id="{164804B5-303F-96EC-1D58-A694C8E29787}"/>
              </a:ext>
            </a:extLst>
          </p:cNvPr>
          <p:cNvSpPr txBox="1">
            <a:spLocks/>
          </p:cNvSpPr>
          <p:nvPr/>
        </p:nvSpPr>
        <p:spPr>
          <a:xfrm>
            <a:off x="1295400" y="4811044"/>
            <a:ext cx="7391400" cy="1035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935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53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Course Outcome (CO)</a:t>
            </a:r>
          </a:p>
          <a:p>
            <a:pPr marL="0" indent="0">
              <a:spcBef>
                <a:spcPts val="0"/>
              </a:spcBef>
            </a:pPr>
            <a:r>
              <a:rPr lang="en-US" sz="1800" dirty="0"/>
              <a:t>CO5: Evaluate the Sustainability of Travel operations and activities of travel bodies and associations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A782-2B92-4016-515D-4125AB77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 COST DEFINITION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61A6E-4124-07AA-589F-8AB864BD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131445" indent="0" algn="just">
              <a:lnSpc>
                <a:spcPct val="200000"/>
              </a:lnSpc>
              <a:buNone/>
            </a:pPr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 cost means the total cost incurred or attributed to a tour product service or in other words we can say that the tour cost is the sum total of costs incurred to create or formulate a tour package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8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383B-3D27-70B3-879F-69421D40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63587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the cost of a tour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3A0A-CEEC-604B-3EE8-A02B97803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447800"/>
            <a:ext cx="7772399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 Cost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Costs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Costs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 Cost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 Cost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Costs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Sightseeing And Activity Costs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Costs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F358-13E5-C712-E844-FA4B1F26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THE TOUR COST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C74-74A4-FB96-6799-30C2116F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447800"/>
            <a:ext cx="7839075" cy="45720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oreign Exchange fluctuation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Competitors’ price strategy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in other costs.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liberalization and globalization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Promotional pricing/ special discounts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value ratio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96FB-097B-4818-1A2C-71B1DB15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terms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BACD-7695-52B5-8141-CFD64FCF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Amount added on cost price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power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increase profit by reducing the price from principal suppliers.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flow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Money going out and coming into the business.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Prices of the supplier meant for the retailers on which you base prices.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rate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rate which supplier quotes to you for his or her products.</a:t>
            </a:r>
          </a:p>
          <a:p>
            <a:pPr>
              <a:lnSpc>
                <a:spcPct val="20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2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9753EB-FA67-41A3-87CD-B0BD682F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8" y="274637"/>
            <a:ext cx="5162551" cy="57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AA4AF-F120-CD3C-DEA5-79611EA9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95461"/>
            <a:ext cx="7839076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2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8D73C-F0BB-BE9B-E458-5F806019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8" y="581025"/>
            <a:ext cx="6867527" cy="53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50495-C501-7545-CEA5-5634E69E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312737"/>
            <a:ext cx="56102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1115"/>
      </p:ext>
    </p:extLst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211</Words>
  <Application>Microsoft Office PowerPoint</Application>
  <PresentationFormat>On-screen Show (4:3)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Libre Franklin</vt:lpstr>
      <vt:lpstr>Times New Roman</vt:lpstr>
      <vt:lpstr>Arial</vt:lpstr>
      <vt:lpstr>Libre Baskerville</vt:lpstr>
      <vt:lpstr>Noto Sans Symbols</vt:lpstr>
      <vt:lpstr>Equity</vt:lpstr>
      <vt:lpstr>HMT 801  Travel Agency and Tour Operations</vt:lpstr>
      <vt:lpstr>TOUR COST DEFINITION</vt:lpstr>
      <vt:lpstr>Elements of the cost of a tour</vt:lpstr>
      <vt:lpstr>FACTORS AFFECTING THE TOUR COST</vt:lpstr>
      <vt:lpstr>Technical terms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CONCEPTS</dc:title>
  <cp:lastModifiedBy>Rohit Chauhan</cp:lastModifiedBy>
  <cp:revision>12</cp:revision>
  <dcterms:modified xsi:type="dcterms:W3CDTF">2022-10-09T11:50:04Z</dcterms:modified>
</cp:coreProperties>
</file>