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62" r:id="rId2"/>
    <p:sldId id="264" r:id="rId3"/>
    <p:sldId id="270" r:id="rId4"/>
    <p:sldId id="271" r:id="rId5"/>
    <p:sldId id="272" r:id="rId6"/>
    <p:sldId id="273" r:id="rId7"/>
    <p:sldId id="274" r:id="rId8"/>
    <p:sldId id="263" r:id="rId9"/>
  </p:sldIdLst>
  <p:sldSz cx="9144000" cy="6858000" type="screen4x3"/>
  <p:notesSz cx="6858000" cy="9144000"/>
  <p:embeddedFontLst>
    <p:embeddedFont>
      <p:font typeface="Libre Baskerville" panose="02000000000000000000" pitchFamily="2" charset="0"/>
      <p:regular r:id="rId11"/>
      <p:bold r:id="rId12"/>
      <p:italic r:id="rId13"/>
    </p:embeddedFont>
    <p:embeddedFont>
      <p:font typeface="Libre Franklin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7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214414" y="1449303"/>
            <a:ext cx="7429552" cy="152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214414" y="1428736"/>
            <a:ext cx="7429552" cy="88563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214414" y="3000372"/>
            <a:ext cx="7429552" cy="868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214414" y="1500174"/>
            <a:ext cx="747238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/>
          <p:nvPr/>
        </p:nvSpPr>
        <p:spPr>
          <a:xfrm>
            <a:off x="142844" y="285728"/>
            <a:ext cx="714811" cy="5715040"/>
          </a:xfrm>
          <a:prstGeom prst="rect">
            <a:avLst/>
          </a:prstGeom>
          <a:solidFill>
            <a:srgbClr val="E5681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SOHMT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" name="Google Shape;27;p2" descr="Image result for LPU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48" y="142852"/>
            <a:ext cx="1142976" cy="109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9"/>
          <p:cNvSpPr/>
          <p:nvPr/>
        </p:nvSpPr>
        <p:spPr>
          <a:xfrm rot="10800000" flipH="1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" name="Google Shape;81;p9"/>
          <p:cNvSpPr>
            <a:spLocks noGrp="1"/>
          </p:cNvSpPr>
          <p:nvPr>
            <p:ph type="pic" idx="2"/>
          </p:nvPr>
        </p:nvSpPr>
        <p:spPr>
          <a:xfrm>
            <a:off x="928662" y="357166"/>
            <a:ext cx="6786609" cy="39338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992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 descr="Image result for LPU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858148" y="142852"/>
            <a:ext cx="1142976" cy="1099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42844" y="285728"/>
            <a:ext cx="714811" cy="5715040"/>
          </a:xfrm>
          <a:prstGeom prst="rect">
            <a:avLst/>
          </a:prstGeom>
          <a:solidFill>
            <a:srgbClr val="E5681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SOHMT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1443014" y="2279772"/>
            <a:ext cx="7015186" cy="98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1800" b="1" dirty="0">
                <a:solidFill>
                  <a:srgbClr val="C00000"/>
                </a:solidFill>
              </a:rPr>
              <a:t>UNIT 5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1800" dirty="0">
                <a:solidFill>
                  <a:srgbClr val="C00000"/>
                </a:solidFill>
              </a:rPr>
              <a:t>Travel Bodies and Association</a:t>
            </a:r>
            <a:endParaRPr lang="en-U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endParaRPr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1214414" y="737187"/>
            <a:ext cx="747238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HMT 801 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 Agency and Tour Operations</a:t>
            </a:r>
            <a:endParaRPr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B9AD249-9F30-9F0E-10A7-DEA14CFD6798}"/>
              </a:ext>
            </a:extLst>
          </p:cNvPr>
          <p:cNvSpPr txBox="1">
            <a:spLocks/>
          </p:cNvSpPr>
          <p:nvPr/>
        </p:nvSpPr>
        <p:spPr>
          <a:xfrm>
            <a:off x="1133475" y="3302001"/>
            <a:ext cx="7553325" cy="1035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935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53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4000" b="1" dirty="0">
                <a:solidFill>
                  <a:srgbClr val="7030A0"/>
                </a:solidFill>
              </a:rPr>
              <a:t>Topic</a:t>
            </a:r>
          </a:p>
          <a:p>
            <a:pPr marL="0" indent="0">
              <a:spcBef>
                <a:spcPts val="0"/>
              </a:spcBef>
            </a:pPr>
            <a:r>
              <a:rPr lang="en-US" dirty="0"/>
              <a:t>History, aims and role of UNWTO</a:t>
            </a:r>
          </a:p>
        </p:txBody>
      </p:sp>
      <p:sp>
        <p:nvSpPr>
          <p:cNvPr id="5" name="Google Shape;103;p13">
            <a:extLst>
              <a:ext uri="{FF2B5EF4-FFF2-40B4-BE49-F238E27FC236}">
                <a16:creationId xmlns:a16="http://schemas.microsoft.com/office/drawing/2014/main" id="{164804B5-303F-96EC-1D58-A694C8E29787}"/>
              </a:ext>
            </a:extLst>
          </p:cNvPr>
          <p:cNvSpPr txBox="1">
            <a:spLocks/>
          </p:cNvSpPr>
          <p:nvPr/>
        </p:nvSpPr>
        <p:spPr>
          <a:xfrm>
            <a:off x="1295400" y="4811044"/>
            <a:ext cx="7391400" cy="10358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935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53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dirty="0"/>
              <a:t>Course Outcome (CO)</a:t>
            </a:r>
          </a:p>
          <a:p>
            <a:pPr marL="0" indent="0">
              <a:spcBef>
                <a:spcPts val="0"/>
              </a:spcBef>
            </a:pPr>
            <a:r>
              <a:rPr lang="en-US" sz="1800" dirty="0"/>
              <a:t>CO5: Evaluate the Sustainability of Travel operations and activities of travel bodies and associations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094600-5023-4530-C3BC-08B088604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94" t="30436" r="14226" b="26678"/>
          <a:stretch/>
        </p:blipFill>
        <p:spPr>
          <a:xfrm>
            <a:off x="1008669" y="885635"/>
            <a:ext cx="6890994" cy="508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7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820B9-05B2-9A62-C8F7-1861F1565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0D5E1-BEAE-5671-8771-6EB7EADB6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89" t="30802" r="10928" b="24296"/>
          <a:stretch/>
        </p:blipFill>
        <p:spPr>
          <a:xfrm>
            <a:off x="914400" y="1288805"/>
            <a:ext cx="6758568" cy="47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9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1DE49B-98D7-8AAA-6A0A-D0D196D9B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95" t="30985" r="10928" b="27594"/>
          <a:stretch/>
        </p:blipFill>
        <p:spPr>
          <a:xfrm>
            <a:off x="1263192" y="1413235"/>
            <a:ext cx="7026763" cy="45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3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2C6427-E3BE-2E99-D4E6-508F70A2E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87" t="30618" r="10928" b="23013"/>
          <a:stretch/>
        </p:blipFill>
        <p:spPr>
          <a:xfrm>
            <a:off x="989813" y="1121789"/>
            <a:ext cx="6826868" cy="492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1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C595CA-C3F0-6994-72CD-3B3E9E49F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90" t="30252" r="10825" b="21729"/>
          <a:stretch/>
        </p:blipFill>
        <p:spPr>
          <a:xfrm>
            <a:off x="1065229" y="1047635"/>
            <a:ext cx="6627043" cy="494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2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5D7EC9-4FA9-D356-6700-2048CE4BF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80" t="29886" r="10825" b="21363"/>
          <a:stretch/>
        </p:blipFill>
        <p:spPr>
          <a:xfrm>
            <a:off x="989815" y="1132477"/>
            <a:ext cx="6534502" cy="491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424D7-2697-32C9-4A94-D3AFCE0F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749300"/>
            <a:ext cx="6485467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9971"/>
      </p:ext>
    </p:extLst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42</Words>
  <Application>Microsoft Office PowerPoint</Application>
  <PresentationFormat>On-screen Show (4:3)</PresentationFormat>
  <Paragraphs>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Libre Franklin</vt:lpstr>
      <vt:lpstr>Arial</vt:lpstr>
      <vt:lpstr>Noto Sans Symbols</vt:lpstr>
      <vt:lpstr>Libre Baskerville</vt:lpstr>
      <vt:lpstr>Times New Roman</vt:lpstr>
      <vt:lpstr>Equity</vt:lpstr>
      <vt:lpstr>HMT 801  Travel Agency and Tour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CONCEPTS</dc:title>
  <cp:lastModifiedBy>Rohit Chauhan</cp:lastModifiedBy>
  <cp:revision>15</cp:revision>
  <dcterms:modified xsi:type="dcterms:W3CDTF">2022-12-02T08:07:00Z</dcterms:modified>
</cp:coreProperties>
</file>