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62" r:id="rId2"/>
    <p:sldId id="264" r:id="rId3"/>
    <p:sldId id="265" r:id="rId4"/>
    <p:sldId id="266" r:id="rId5"/>
    <p:sldId id="267" r:id="rId6"/>
    <p:sldId id="268" r:id="rId7"/>
    <p:sldId id="269" r:id="rId8"/>
    <p:sldId id="263" r:id="rId9"/>
  </p:sldIdLst>
  <p:sldSz cx="9144000" cy="6858000" type="screen4x3"/>
  <p:notesSz cx="6858000" cy="9144000"/>
  <p:embeddedFontLst>
    <p:embeddedFont>
      <p:font typeface="Libre Baskerville" panose="02000000000000000000" pitchFamily="2" charset="0"/>
      <p:regular r:id="rId11"/>
      <p:bold r:id="rId12"/>
      <p:italic r:id="rId13"/>
    </p:embeddedFont>
    <p:embeddedFont>
      <p:font typeface="Libre Franklin"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94660"/>
  </p:normalViewPr>
  <p:slideViewPr>
    <p:cSldViewPr snapToGrid="0">
      <p:cViewPr varScale="1">
        <p:scale>
          <a:sx n="85" d="100"/>
          <a:sy n="85" d="100"/>
        </p:scale>
        <p:origin x="117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d5c73f23b_0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d5c73f23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d5c73f23b_0_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d5c73f23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d5c73f23b_0_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d5c73f23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e60d323e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e60d323e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e60d323e7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e60d323e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d5c73f23b_0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d5c73f23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7" name="Google Shape;17;p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8" name="Google Shape;18;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19" name="Google Shape;19;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2"/>
          <p:cNvSpPr/>
          <p:nvPr/>
        </p:nvSpPr>
        <p:spPr>
          <a:xfrm>
            <a:off x="1214414" y="1449303"/>
            <a:ext cx="7429552" cy="152734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3" name="Google Shape;23;p2"/>
          <p:cNvSpPr/>
          <p:nvPr/>
        </p:nvSpPr>
        <p:spPr>
          <a:xfrm>
            <a:off x="1214414" y="1428736"/>
            <a:ext cx="7429552" cy="88563"/>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4" name="Google Shape;24;p2"/>
          <p:cNvSpPr/>
          <p:nvPr/>
        </p:nvSpPr>
        <p:spPr>
          <a:xfrm>
            <a:off x="1214414" y="3000372"/>
            <a:ext cx="7429552" cy="8680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txBox="1">
            <a:spLocks noGrp="1"/>
          </p:cNvSpPr>
          <p:nvPr>
            <p:ph type="ctrTitle"/>
          </p:nvPr>
        </p:nvSpPr>
        <p:spPr>
          <a:xfrm>
            <a:off x="1214414" y="1500174"/>
            <a:ext cx="7472386"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p:nvPr/>
        </p:nvSpPr>
        <p:spPr>
          <a:xfrm>
            <a:off x="142844" y="285728"/>
            <a:ext cx="714811" cy="5715040"/>
          </a:xfrm>
          <a:prstGeom prst="rect">
            <a:avLst/>
          </a:prstGeom>
          <a:solidFill>
            <a:srgbClr val="E5681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SOHMT</a:t>
            </a:r>
            <a:endParaRPr sz="3200" b="1" i="0" u="none" strike="noStrike" cap="none">
              <a:solidFill>
                <a:schemeClr val="dk1"/>
              </a:solidFill>
              <a:latin typeface="Times New Roman"/>
              <a:ea typeface="Times New Roman"/>
              <a:cs typeface="Times New Roman"/>
              <a:sym typeface="Times New Roman"/>
            </a:endParaRPr>
          </a:p>
        </p:txBody>
      </p:sp>
      <p:pic>
        <p:nvPicPr>
          <p:cNvPr id="27" name="Google Shape;27;p2" descr="Image result for LPU logo"/>
          <p:cNvPicPr preferRelativeResize="0"/>
          <p:nvPr/>
        </p:nvPicPr>
        <p:blipFill rotWithShape="1">
          <a:blip r:embed="rId3">
            <a:alphaModFix/>
          </a:blip>
          <a:srcRect/>
          <a:stretch/>
        </p:blipFill>
        <p:spPr>
          <a:xfrm>
            <a:off x="7858148" y="142852"/>
            <a:ext cx="1142976" cy="10994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5" name="Google Shape;25;p4"/>
          <p:cNvGrpSpPr/>
          <p:nvPr/>
        </p:nvGrpSpPr>
        <p:grpSpPr>
          <a:xfrm>
            <a:off x="830393" y="1588342"/>
            <a:ext cx="745763"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8" name="Google Shape;28;p4"/>
          <p:cNvSpPr txBox="1">
            <a:spLocks noGrp="1"/>
          </p:cNvSpPr>
          <p:nvPr>
            <p:ph type="title"/>
          </p:nvPr>
        </p:nvSpPr>
        <p:spPr>
          <a:xfrm>
            <a:off x="729450" y="1758200"/>
            <a:ext cx="76887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771833"/>
            <a:ext cx="7688700" cy="3014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6333135"/>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69144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7" name="Google Shape;57;p6"/>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8" name="Google Shape;58;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1" name="Google Shape;61;p6"/>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2" name="Google Shape;62;p6"/>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9"/>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9" name="Google Shape;79;p9"/>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0" name="Google Shape;80;p9"/>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1" name="Google Shape;81;p9"/>
          <p:cNvSpPr>
            <a:spLocks noGrp="1"/>
          </p:cNvSpPr>
          <p:nvPr>
            <p:ph type="pic" idx="2"/>
          </p:nvPr>
        </p:nvSpPr>
        <p:spPr>
          <a:xfrm>
            <a:off x="928662" y="357166"/>
            <a:ext cx="6786609" cy="3933844"/>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5" name="Google Shape;85;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1" name="Google Shape;91;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3" name="Google Shape;63;p9"/>
          <p:cNvGrpSpPr/>
          <p:nvPr/>
        </p:nvGrpSpPr>
        <p:grpSpPr>
          <a:xfrm>
            <a:off x="830393" y="1588342"/>
            <a:ext cx="745763" cy="61101"/>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6" name="Google Shape;66;p9"/>
          <p:cNvSpPr txBox="1">
            <a:spLocks noGrp="1"/>
          </p:cNvSpPr>
          <p:nvPr>
            <p:ph type="title"/>
          </p:nvPr>
        </p:nvSpPr>
        <p:spPr>
          <a:xfrm>
            <a:off x="730000" y="1758200"/>
            <a:ext cx="3300900" cy="2249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4215367"/>
            <a:ext cx="3300900" cy="1012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803500"/>
            <a:ext cx="3374400" cy="4034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6333135"/>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03647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 name="Google Shape;7;p1"/>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 name="Google Shape;8;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 name="Google Shape;10;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1" name="Google Shape;11;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 name="Google Shape;12;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pic>
        <p:nvPicPr>
          <p:cNvPr id="13" name="Google Shape;13;p1" descr="Image result for LPU logo"/>
          <p:cNvPicPr preferRelativeResize="0"/>
          <p:nvPr/>
        </p:nvPicPr>
        <p:blipFill rotWithShape="1">
          <a:blip r:embed="rId12">
            <a:alphaModFix/>
          </a:blip>
          <a:srcRect/>
          <a:stretch/>
        </p:blipFill>
        <p:spPr>
          <a:xfrm>
            <a:off x="7858148" y="142852"/>
            <a:ext cx="1142976" cy="1099484"/>
          </a:xfrm>
          <a:prstGeom prst="rect">
            <a:avLst/>
          </a:prstGeom>
          <a:noFill/>
          <a:ln>
            <a:noFill/>
          </a:ln>
        </p:spPr>
      </p:pic>
      <p:sp>
        <p:nvSpPr>
          <p:cNvPr id="14" name="Google Shape;14;p1"/>
          <p:cNvSpPr txBox="1"/>
          <p:nvPr/>
        </p:nvSpPr>
        <p:spPr>
          <a:xfrm>
            <a:off x="142844" y="285728"/>
            <a:ext cx="714811" cy="5715040"/>
          </a:xfrm>
          <a:prstGeom prst="rect">
            <a:avLst/>
          </a:prstGeom>
          <a:solidFill>
            <a:srgbClr val="E5681B"/>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SOHMT</a:t>
            </a:r>
            <a:endParaRPr sz="3200" b="1"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3"/>
          <p:cNvSpPr txBox="1">
            <a:spLocks noGrp="1"/>
          </p:cNvSpPr>
          <p:nvPr>
            <p:ph type="subTitle" idx="1"/>
          </p:nvPr>
        </p:nvSpPr>
        <p:spPr>
          <a:xfrm>
            <a:off x="1443014" y="2279772"/>
            <a:ext cx="7015186" cy="98119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SzPts val="2210"/>
              <a:buNone/>
            </a:pPr>
            <a:r>
              <a:rPr lang="en-US" sz="1800" b="1" dirty="0">
                <a:solidFill>
                  <a:srgbClr val="C00000"/>
                </a:solidFill>
              </a:rPr>
              <a:t>UNIT 5</a:t>
            </a:r>
            <a:r>
              <a:rPr lang="en-US" sz="1800" dirty="0">
                <a:solidFill>
                  <a:srgbClr val="C00000"/>
                </a:solidFill>
              </a:rPr>
              <a:t> </a:t>
            </a:r>
          </a:p>
          <a:p>
            <a:pPr marL="0" lvl="0" indent="0" rtl="0">
              <a:spcBef>
                <a:spcPts val="0"/>
              </a:spcBef>
              <a:spcAft>
                <a:spcPts val="0"/>
              </a:spcAft>
              <a:buSzPts val="2210"/>
              <a:buNone/>
            </a:pPr>
            <a:r>
              <a:rPr lang="en-US" sz="1800" dirty="0">
                <a:solidFill>
                  <a:srgbClr val="C00000"/>
                </a:solidFill>
              </a:rPr>
              <a:t>Travel Bodies and Association</a:t>
            </a:r>
            <a:endParaRPr lang="en-US" sz="1800" dirty="0"/>
          </a:p>
          <a:p>
            <a:pPr marL="0" lvl="0" indent="0" algn="ctr" rtl="0">
              <a:spcBef>
                <a:spcPts val="0"/>
              </a:spcBef>
              <a:spcAft>
                <a:spcPts val="0"/>
              </a:spcAft>
              <a:buSzPts val="2210"/>
              <a:buNone/>
            </a:pPr>
            <a:endParaRPr dirty="0"/>
          </a:p>
        </p:txBody>
      </p:sp>
      <p:sp>
        <p:nvSpPr>
          <p:cNvPr id="104" name="Google Shape;104;p13"/>
          <p:cNvSpPr txBox="1">
            <a:spLocks noGrp="1"/>
          </p:cNvSpPr>
          <p:nvPr>
            <p:ph type="ctrTitle"/>
          </p:nvPr>
        </p:nvSpPr>
        <p:spPr>
          <a:xfrm>
            <a:off x="1214414" y="737187"/>
            <a:ext cx="7472386" cy="1470025"/>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chemeClr val="dk1"/>
              </a:buClr>
              <a:buSzPts val="4000"/>
              <a:buFont typeface="Libre Franklin"/>
              <a:buNone/>
            </a:pPr>
            <a:r>
              <a:rPr lang="en-US" sz="3600" b="1" dirty="0">
                <a:solidFill>
                  <a:srgbClr val="002060"/>
                </a:solidFill>
                <a:latin typeface="Times New Roman" panose="02020603050405020304" pitchFamily="18" charset="0"/>
                <a:cs typeface="Times New Roman" panose="02020603050405020304" pitchFamily="18" charset="0"/>
              </a:rPr>
              <a:t>HMT 801 </a:t>
            </a:r>
            <a:br>
              <a:rPr lang="en-US" sz="3600" b="1" dirty="0">
                <a:solidFill>
                  <a:srgbClr val="002060"/>
                </a:solidFill>
                <a:latin typeface="Times New Roman" panose="02020603050405020304" pitchFamily="18" charset="0"/>
                <a:cs typeface="Times New Roman" panose="02020603050405020304" pitchFamily="18" charset="0"/>
              </a:rPr>
            </a:br>
            <a:r>
              <a:rPr lang="en-US" sz="3600" b="1" dirty="0">
                <a:solidFill>
                  <a:srgbClr val="002060"/>
                </a:solidFill>
                <a:latin typeface="Times New Roman" panose="02020603050405020304" pitchFamily="18" charset="0"/>
                <a:cs typeface="Times New Roman" panose="02020603050405020304" pitchFamily="18" charset="0"/>
              </a:rPr>
              <a:t>Travel Agency and Tour Operations</a:t>
            </a:r>
            <a:endParaRPr sz="3600" b="1" dirty="0">
              <a:solidFill>
                <a:srgbClr val="002060"/>
              </a:solidFill>
              <a:latin typeface="Times New Roman" panose="02020603050405020304" pitchFamily="18" charset="0"/>
              <a:cs typeface="Times New Roman" panose="02020603050405020304" pitchFamily="18" charset="0"/>
            </a:endParaRPr>
          </a:p>
        </p:txBody>
      </p:sp>
      <p:sp>
        <p:nvSpPr>
          <p:cNvPr id="2" name="Google Shape;103;p13">
            <a:extLst>
              <a:ext uri="{FF2B5EF4-FFF2-40B4-BE49-F238E27FC236}">
                <a16:creationId xmlns:a16="http://schemas.microsoft.com/office/drawing/2014/main" id="{6B9AD249-9F30-9F0E-10A7-DEA14CFD6798}"/>
              </a:ext>
            </a:extLst>
          </p:cNvPr>
          <p:cNvSpPr txBox="1">
            <a:spLocks/>
          </p:cNvSpPr>
          <p:nvPr/>
        </p:nvSpPr>
        <p:spPr>
          <a:xfrm>
            <a:off x="1133475" y="3302001"/>
            <a:ext cx="7553325" cy="103585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935" algn="ctr" rtl="0">
              <a:lnSpc>
                <a:spcPct val="100000"/>
              </a:lnSpc>
              <a:spcBef>
                <a:spcPts val="580"/>
              </a:spcBef>
              <a:spcAft>
                <a:spcPts val="0"/>
              </a:spcAft>
              <a:buClr>
                <a:schemeClr val="accent1"/>
              </a:buClr>
              <a:buSzPts val="2210"/>
              <a:buFont typeface="Noto Sans Symbols"/>
              <a:buNone/>
              <a:defRPr sz="2600" b="0" i="0" u="none" strike="noStrike" cap="none">
                <a:solidFill>
                  <a:schemeClr val="dk2"/>
                </a:solidFill>
                <a:latin typeface="Libre Baskerville"/>
                <a:ea typeface="Libre Baskerville"/>
                <a:cs typeface="Libre Baskerville"/>
                <a:sym typeface="Libre Baskerville"/>
              </a:defRPr>
            </a:lvl1pPr>
            <a:lvl2pPr marL="914400" marR="0" lvl="1" indent="-358140" algn="ctr" rtl="0">
              <a:lnSpc>
                <a:spcPct val="100000"/>
              </a:lnSpc>
              <a:spcBef>
                <a:spcPts val="370"/>
              </a:spcBef>
              <a:spcAft>
                <a:spcPts val="0"/>
              </a:spcAft>
              <a:buClr>
                <a:schemeClr val="accent2"/>
              </a:buClr>
              <a:buSzPts val="1530"/>
              <a:buFont typeface="Noto Sans Symbols"/>
              <a:buNone/>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ctr" rtl="0">
              <a:lnSpc>
                <a:spcPct val="100000"/>
              </a:lnSpc>
              <a:spcBef>
                <a:spcPts val="370"/>
              </a:spcBef>
              <a:spcAft>
                <a:spcPts val="0"/>
              </a:spcAft>
              <a:buClr>
                <a:srgbClr val="E6AFA9"/>
              </a:buClr>
              <a:buSzPts val="1530"/>
              <a:buFont typeface="Noto Sans Symbols"/>
              <a:buNone/>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ctr" rtl="0">
              <a:lnSpc>
                <a:spcPct val="100000"/>
              </a:lnSpc>
              <a:spcBef>
                <a:spcPts val="370"/>
              </a:spcBef>
              <a:spcAft>
                <a:spcPts val="0"/>
              </a:spcAft>
              <a:buClr>
                <a:schemeClr val="accent3"/>
              </a:buClr>
              <a:buSzPts val="1440"/>
              <a:buFont typeface="Noto Sans Symbols"/>
              <a:buNone/>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ctr" rtl="0">
              <a:lnSpc>
                <a:spcPct val="100000"/>
              </a:lnSpc>
              <a:spcBef>
                <a:spcPts val="370"/>
              </a:spcBef>
              <a:spcAft>
                <a:spcPts val="0"/>
              </a:spcAft>
              <a:buClr>
                <a:schemeClr val="accent3"/>
              </a:buClr>
              <a:buSzPts val="1800"/>
              <a:buFont typeface="Libre Baskerville"/>
              <a:buNone/>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ctr" rtl="0">
              <a:lnSpc>
                <a:spcPct val="100000"/>
              </a:lnSpc>
              <a:spcBef>
                <a:spcPts val="370"/>
              </a:spcBef>
              <a:spcAft>
                <a:spcPts val="0"/>
              </a:spcAft>
              <a:buClr>
                <a:schemeClr val="accent3"/>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ctr" rtl="0">
              <a:lnSpc>
                <a:spcPct val="100000"/>
              </a:lnSpc>
              <a:spcBef>
                <a:spcPts val="370"/>
              </a:spcBef>
              <a:spcAft>
                <a:spcPts val="0"/>
              </a:spcAft>
              <a:buClr>
                <a:schemeClr val="accent2"/>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ctr" rtl="0">
              <a:lnSpc>
                <a:spcPct val="100000"/>
              </a:lnSpc>
              <a:spcBef>
                <a:spcPts val="370"/>
              </a:spcBef>
              <a:spcAft>
                <a:spcPts val="0"/>
              </a:spcAft>
              <a:buClr>
                <a:srgbClr val="E6AF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ctr" rtl="0">
              <a:lnSpc>
                <a:spcPct val="100000"/>
              </a:lnSpc>
              <a:spcBef>
                <a:spcPts val="370"/>
              </a:spcBef>
              <a:spcAft>
                <a:spcPts val="0"/>
              </a:spcAft>
              <a:buClr>
                <a:srgbClr val="CAAB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9pPr>
          </a:lstStyle>
          <a:p>
            <a:pPr marL="0" indent="0">
              <a:spcBef>
                <a:spcPts val="0"/>
              </a:spcBef>
            </a:pPr>
            <a:r>
              <a:rPr lang="en-US" sz="4000" b="1" dirty="0">
                <a:solidFill>
                  <a:srgbClr val="7030A0"/>
                </a:solidFill>
              </a:rPr>
              <a:t>Topic</a:t>
            </a:r>
          </a:p>
          <a:p>
            <a:pPr marL="0" indent="0">
              <a:spcBef>
                <a:spcPts val="0"/>
              </a:spcBef>
            </a:pPr>
            <a:r>
              <a:rPr lang="en-US" dirty="0"/>
              <a:t>History, aims and role </a:t>
            </a:r>
            <a:r>
              <a:rPr lang="en-US"/>
              <a:t>of IATA</a:t>
            </a:r>
            <a:endParaRPr lang="en-US" dirty="0"/>
          </a:p>
        </p:txBody>
      </p:sp>
      <p:sp>
        <p:nvSpPr>
          <p:cNvPr id="5" name="Google Shape;103;p13">
            <a:extLst>
              <a:ext uri="{FF2B5EF4-FFF2-40B4-BE49-F238E27FC236}">
                <a16:creationId xmlns:a16="http://schemas.microsoft.com/office/drawing/2014/main" id="{164804B5-303F-96EC-1D58-A694C8E29787}"/>
              </a:ext>
            </a:extLst>
          </p:cNvPr>
          <p:cNvSpPr txBox="1">
            <a:spLocks/>
          </p:cNvSpPr>
          <p:nvPr/>
        </p:nvSpPr>
        <p:spPr>
          <a:xfrm>
            <a:off x="1295400" y="4811044"/>
            <a:ext cx="7391400" cy="1035852"/>
          </a:xfrm>
          <a:prstGeom prst="rect">
            <a:avLst/>
          </a:prstGeom>
          <a:solidFill>
            <a:srgbClr val="FFC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68935" algn="ctr" rtl="0">
              <a:lnSpc>
                <a:spcPct val="100000"/>
              </a:lnSpc>
              <a:spcBef>
                <a:spcPts val="580"/>
              </a:spcBef>
              <a:spcAft>
                <a:spcPts val="0"/>
              </a:spcAft>
              <a:buClr>
                <a:schemeClr val="accent1"/>
              </a:buClr>
              <a:buSzPts val="2210"/>
              <a:buFont typeface="Noto Sans Symbols"/>
              <a:buNone/>
              <a:defRPr sz="2600" b="0" i="0" u="none" strike="noStrike" cap="none">
                <a:solidFill>
                  <a:schemeClr val="dk2"/>
                </a:solidFill>
                <a:latin typeface="Libre Baskerville"/>
                <a:ea typeface="Libre Baskerville"/>
                <a:cs typeface="Libre Baskerville"/>
                <a:sym typeface="Libre Baskerville"/>
              </a:defRPr>
            </a:lvl1pPr>
            <a:lvl2pPr marL="914400" marR="0" lvl="1" indent="-358140" algn="ctr" rtl="0">
              <a:lnSpc>
                <a:spcPct val="100000"/>
              </a:lnSpc>
              <a:spcBef>
                <a:spcPts val="370"/>
              </a:spcBef>
              <a:spcAft>
                <a:spcPts val="0"/>
              </a:spcAft>
              <a:buClr>
                <a:schemeClr val="accent2"/>
              </a:buClr>
              <a:buSzPts val="1530"/>
              <a:buFont typeface="Noto Sans Symbols"/>
              <a:buNone/>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ctr" rtl="0">
              <a:lnSpc>
                <a:spcPct val="100000"/>
              </a:lnSpc>
              <a:spcBef>
                <a:spcPts val="370"/>
              </a:spcBef>
              <a:spcAft>
                <a:spcPts val="0"/>
              </a:spcAft>
              <a:buClr>
                <a:srgbClr val="E6AFA9"/>
              </a:buClr>
              <a:buSzPts val="1530"/>
              <a:buFont typeface="Noto Sans Symbols"/>
              <a:buNone/>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ctr" rtl="0">
              <a:lnSpc>
                <a:spcPct val="100000"/>
              </a:lnSpc>
              <a:spcBef>
                <a:spcPts val="370"/>
              </a:spcBef>
              <a:spcAft>
                <a:spcPts val="0"/>
              </a:spcAft>
              <a:buClr>
                <a:schemeClr val="accent3"/>
              </a:buClr>
              <a:buSzPts val="1440"/>
              <a:buFont typeface="Noto Sans Symbols"/>
              <a:buNone/>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ctr" rtl="0">
              <a:lnSpc>
                <a:spcPct val="100000"/>
              </a:lnSpc>
              <a:spcBef>
                <a:spcPts val="370"/>
              </a:spcBef>
              <a:spcAft>
                <a:spcPts val="0"/>
              </a:spcAft>
              <a:buClr>
                <a:schemeClr val="accent3"/>
              </a:buClr>
              <a:buSzPts val="1800"/>
              <a:buFont typeface="Libre Baskerville"/>
              <a:buNone/>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ctr" rtl="0">
              <a:lnSpc>
                <a:spcPct val="100000"/>
              </a:lnSpc>
              <a:spcBef>
                <a:spcPts val="370"/>
              </a:spcBef>
              <a:spcAft>
                <a:spcPts val="0"/>
              </a:spcAft>
              <a:buClr>
                <a:schemeClr val="accent3"/>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ctr" rtl="0">
              <a:lnSpc>
                <a:spcPct val="100000"/>
              </a:lnSpc>
              <a:spcBef>
                <a:spcPts val="370"/>
              </a:spcBef>
              <a:spcAft>
                <a:spcPts val="0"/>
              </a:spcAft>
              <a:buClr>
                <a:schemeClr val="accent2"/>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ctr" rtl="0">
              <a:lnSpc>
                <a:spcPct val="100000"/>
              </a:lnSpc>
              <a:spcBef>
                <a:spcPts val="370"/>
              </a:spcBef>
              <a:spcAft>
                <a:spcPts val="0"/>
              </a:spcAft>
              <a:buClr>
                <a:srgbClr val="E6AF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ctr" rtl="0">
              <a:lnSpc>
                <a:spcPct val="100000"/>
              </a:lnSpc>
              <a:spcBef>
                <a:spcPts val="370"/>
              </a:spcBef>
              <a:spcAft>
                <a:spcPts val="0"/>
              </a:spcAft>
              <a:buClr>
                <a:srgbClr val="CAABA9"/>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9pPr>
          </a:lstStyle>
          <a:p>
            <a:pPr marL="0" indent="0">
              <a:spcBef>
                <a:spcPts val="0"/>
              </a:spcBef>
            </a:pPr>
            <a:r>
              <a:rPr lang="en-US" dirty="0"/>
              <a:t>Course Outcome (CO)</a:t>
            </a:r>
          </a:p>
          <a:p>
            <a:pPr marL="0" indent="0">
              <a:spcBef>
                <a:spcPts val="0"/>
              </a:spcBef>
            </a:pPr>
            <a:r>
              <a:rPr lang="en-US" sz="1800" dirty="0"/>
              <a:t>CO5: Evaluate the Sustainability of Travel operations and activities of travel bodies and associations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30000" y="2175900"/>
            <a:ext cx="3300900" cy="1687200"/>
          </a:xfrm>
          <a:prstGeom prst="rect">
            <a:avLst/>
          </a:prstGeom>
        </p:spPr>
        <p:txBody>
          <a:bodyPr spcFirstLastPara="1" wrap="square" lIns="91425" tIns="91425" rIns="91425" bIns="91425" anchor="t" anchorCtr="0">
            <a:normAutofit/>
          </a:bodyPr>
          <a:lstStyle/>
          <a:p>
            <a:r>
              <a:rPr lang="en"/>
              <a:t>International Air Transport Association (IATA)</a:t>
            </a:r>
            <a:endParaRPr/>
          </a:p>
        </p:txBody>
      </p:sp>
      <p:sp>
        <p:nvSpPr>
          <p:cNvPr id="126" name="Google Shape;126;p19"/>
          <p:cNvSpPr txBox="1">
            <a:spLocks noGrp="1"/>
          </p:cNvSpPr>
          <p:nvPr>
            <p:ph type="body" idx="2"/>
          </p:nvPr>
        </p:nvSpPr>
        <p:spPr>
          <a:xfrm>
            <a:off x="4656840" y="1414020"/>
            <a:ext cx="4355185" cy="4685121"/>
          </a:xfrm>
          <a:prstGeom prst="rect">
            <a:avLst/>
          </a:prstGeom>
        </p:spPr>
        <p:txBody>
          <a:bodyPr spcFirstLastPara="1" wrap="square" lIns="91425" tIns="91425" rIns="91425" bIns="91425" anchor="t" anchorCtr="0">
            <a:normAutofit fontScale="70000" lnSpcReduction="20000"/>
          </a:bodyPr>
          <a:lstStyle/>
          <a:p>
            <a:pPr marL="0" indent="0" algn="just">
              <a:buNone/>
            </a:pPr>
            <a:r>
              <a:rPr lang="en" dirty="0"/>
              <a:t>The International Air Transport Association (IATA) is the trade association for the world’s airlines, representing some 275 airlines or 83% of total air traffic.</a:t>
            </a:r>
            <a:endParaRPr dirty="0"/>
          </a:p>
          <a:p>
            <a:pPr marL="0" indent="0" algn="just">
              <a:spcBef>
                <a:spcPts val="1200"/>
              </a:spcBef>
              <a:spcAft>
                <a:spcPts val="1200"/>
              </a:spcAft>
              <a:buNone/>
            </a:pPr>
            <a:r>
              <a:rPr lang="en" dirty="0"/>
              <a:t>In the first week of March 2021, Muhammad Ali Albakri was appointed senior vice president for customer, financial and digital services at IATA replacing Aleks Popovich. Due to the COVID-19 pandemic, IATA has announced its mobile app The IATA Travel Pass to be launched in mid-April 2021 to aid the travellers comply different requirements of changed flight policies of different governments.</a:t>
            </a:r>
            <a:endParaRPr dirty="0"/>
          </a:p>
        </p:txBody>
      </p:sp>
      <p:pic>
        <p:nvPicPr>
          <p:cNvPr id="127" name="Google Shape;127;p19"/>
          <p:cNvPicPr preferRelativeResize="0"/>
          <p:nvPr/>
        </p:nvPicPr>
        <p:blipFill>
          <a:blip r:embed="rId3">
            <a:alphaModFix/>
          </a:blip>
          <a:stretch>
            <a:fillRect/>
          </a:stretch>
        </p:blipFill>
        <p:spPr>
          <a:xfrm>
            <a:off x="730000" y="3821490"/>
            <a:ext cx="3300900" cy="1413887"/>
          </a:xfrm>
          <a:prstGeom prst="rect">
            <a:avLst/>
          </a:prstGeom>
          <a:noFill/>
          <a:ln w="38100" cap="flat" cmpd="sng">
            <a:solidFill>
              <a:schemeClr val="dk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935638" y="929805"/>
            <a:ext cx="7688700" cy="934853"/>
          </a:xfrm>
          <a:prstGeom prst="rect">
            <a:avLst/>
          </a:prstGeom>
        </p:spPr>
        <p:txBody>
          <a:bodyPr spcFirstLastPara="1" wrap="square" lIns="91425" tIns="91425" rIns="91425" bIns="91425" anchor="t" anchorCtr="0">
            <a:normAutofit/>
          </a:bodyPr>
          <a:lstStyle/>
          <a:p>
            <a:r>
              <a:rPr lang="en" sz="2400" dirty="0"/>
              <a:t>IATA</a:t>
            </a:r>
            <a:endParaRPr sz="2400" dirty="0"/>
          </a:p>
        </p:txBody>
      </p:sp>
      <p:sp>
        <p:nvSpPr>
          <p:cNvPr id="133" name="Google Shape;133;p20"/>
          <p:cNvSpPr txBox="1">
            <a:spLocks noGrp="1"/>
          </p:cNvSpPr>
          <p:nvPr>
            <p:ph type="body" idx="1"/>
          </p:nvPr>
        </p:nvSpPr>
        <p:spPr>
          <a:xfrm>
            <a:off x="845991" y="2868706"/>
            <a:ext cx="7688700" cy="3059489"/>
          </a:xfrm>
          <a:prstGeom prst="rect">
            <a:avLst/>
          </a:prstGeom>
        </p:spPr>
        <p:txBody>
          <a:bodyPr spcFirstLastPara="1" wrap="square" lIns="91425" tIns="91425" rIns="91425" bIns="91425" anchor="t" anchorCtr="0">
            <a:noAutofit/>
          </a:bodyPr>
          <a:lstStyle/>
          <a:p>
            <a:pPr algn="just"/>
            <a:r>
              <a:rPr lang="en" sz="1800" dirty="0">
                <a:latin typeface="Times New Roman" panose="02020603050405020304" pitchFamily="18" charset="0"/>
                <a:cs typeface="Times New Roman" panose="02020603050405020304" pitchFamily="18" charset="0"/>
              </a:rPr>
              <a:t>Vision: To be the force for value creation and innovation driving a safe, secure and profitable air transport industry that sustainably connects and enriches our world. </a:t>
            </a:r>
            <a:endParaRPr sz="1800" dirty="0">
              <a:latin typeface="Times New Roman" panose="02020603050405020304" pitchFamily="18" charset="0"/>
              <a:cs typeface="Times New Roman" panose="02020603050405020304" pitchFamily="18" charset="0"/>
            </a:endParaRPr>
          </a:p>
          <a:p>
            <a:pPr algn="just"/>
            <a:r>
              <a:rPr lang="en" sz="1800" dirty="0">
                <a:latin typeface="Times New Roman" panose="02020603050405020304" pitchFamily="18" charset="0"/>
                <a:cs typeface="Times New Roman" panose="02020603050405020304" pitchFamily="18" charset="0"/>
              </a:rPr>
              <a:t>Mission: IATA’s mission is to represent, lead, and serve the airline industry. </a:t>
            </a:r>
            <a:endParaRPr sz="1800" dirty="0">
              <a:latin typeface="Times New Roman" panose="02020603050405020304" pitchFamily="18" charset="0"/>
              <a:cs typeface="Times New Roman" panose="02020603050405020304" pitchFamily="18" charset="0"/>
            </a:endParaRPr>
          </a:p>
          <a:p>
            <a:pPr algn="just"/>
            <a:r>
              <a:rPr lang="en" sz="1800" dirty="0">
                <a:latin typeface="Times New Roman" panose="02020603050405020304" pitchFamily="18" charset="0"/>
                <a:cs typeface="Times New Roman" panose="02020603050405020304" pitchFamily="18" charset="0"/>
              </a:rPr>
              <a:t>Representing the airline industry: They improve understanding, Sensible regulation, and increase in profitable outcome. </a:t>
            </a:r>
            <a:endParaRPr sz="1800" dirty="0">
              <a:latin typeface="Times New Roman" panose="02020603050405020304" pitchFamily="18" charset="0"/>
              <a:cs typeface="Times New Roman" panose="02020603050405020304" pitchFamily="18" charset="0"/>
            </a:endParaRPr>
          </a:p>
          <a:p>
            <a:pPr algn="just"/>
            <a:r>
              <a:rPr lang="en" sz="1800" dirty="0">
                <a:latin typeface="Times New Roman" panose="02020603050405020304" pitchFamily="18" charset="0"/>
                <a:cs typeface="Times New Roman" panose="02020603050405020304" pitchFamily="18" charset="0"/>
              </a:rPr>
              <a:t>Leading the airline industry: Provides all kinds of convenience and luxury with reduced costs and efficient services for over 70 years. </a:t>
            </a:r>
            <a:endParaRPr sz="1800" dirty="0">
              <a:latin typeface="Times New Roman" panose="02020603050405020304" pitchFamily="18" charset="0"/>
              <a:cs typeface="Times New Roman" panose="02020603050405020304" pitchFamily="18" charset="0"/>
            </a:endParaRPr>
          </a:p>
          <a:p>
            <a:pPr algn="just"/>
            <a:r>
              <a:rPr lang="en" sz="1800" dirty="0">
                <a:latin typeface="Times New Roman" panose="02020603050405020304" pitchFamily="18" charset="0"/>
                <a:cs typeface="Times New Roman" panose="02020603050405020304" pitchFamily="18" charset="0"/>
              </a:rPr>
              <a:t>Serving the airline industry: They help airlines to operate safely, securely, efficiently, and economically under clearly defined rules. Professional support is provided to all industry stakeholders with a wide range of products and expert services.</a:t>
            </a:r>
            <a:endParaRPr sz="1800" dirty="0">
              <a:latin typeface="Times New Roman" panose="02020603050405020304" pitchFamily="18" charset="0"/>
              <a:cs typeface="Times New Roman" panose="02020603050405020304" pitchFamily="18" charset="0"/>
            </a:endParaRPr>
          </a:p>
        </p:txBody>
      </p:sp>
      <p:pic>
        <p:nvPicPr>
          <p:cNvPr id="134" name="Google Shape;134;p20"/>
          <p:cNvPicPr preferRelativeResize="0"/>
          <p:nvPr/>
        </p:nvPicPr>
        <p:blipFill>
          <a:blip r:embed="rId3">
            <a:alphaModFix/>
          </a:blip>
          <a:stretch>
            <a:fillRect/>
          </a:stretch>
        </p:blipFill>
        <p:spPr>
          <a:xfrm>
            <a:off x="5509107" y="737905"/>
            <a:ext cx="2344268" cy="1318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9427" y="750511"/>
            <a:ext cx="7688700" cy="910264"/>
          </a:xfrm>
          <a:prstGeom prst="rect">
            <a:avLst/>
          </a:prstGeom>
        </p:spPr>
        <p:txBody>
          <a:bodyPr spcFirstLastPara="1" wrap="square" lIns="91425" tIns="91425" rIns="91425" bIns="91425" anchor="t" anchorCtr="0">
            <a:normAutofit/>
          </a:bodyPr>
          <a:lstStyle/>
          <a:p>
            <a:r>
              <a:rPr lang="en" dirty="0"/>
              <a:t>Priorities of IATA</a:t>
            </a:r>
            <a:endParaRPr dirty="0"/>
          </a:p>
        </p:txBody>
      </p:sp>
      <p:sp>
        <p:nvSpPr>
          <p:cNvPr id="140" name="Google Shape;140;p21"/>
          <p:cNvSpPr txBox="1">
            <a:spLocks noGrp="1"/>
          </p:cNvSpPr>
          <p:nvPr>
            <p:ph type="body" idx="1"/>
          </p:nvPr>
        </p:nvSpPr>
        <p:spPr>
          <a:xfrm>
            <a:off x="1070109" y="1660775"/>
            <a:ext cx="7688700" cy="4446713"/>
          </a:xfrm>
          <a:prstGeom prst="rect">
            <a:avLst/>
          </a:prstGeom>
        </p:spPr>
        <p:txBody>
          <a:bodyPr spcFirstLastPara="1" wrap="square" lIns="91425" tIns="91425" rIns="91425" bIns="91425" anchor="t" anchorCtr="0">
            <a:noAutofit/>
          </a:bodyPr>
          <a:lstStyle/>
          <a:p>
            <a:pPr indent="-311308" algn="just">
              <a:lnSpc>
                <a:spcPct val="150000"/>
              </a:lnSpc>
              <a:buSzPts val="1303"/>
            </a:pPr>
            <a:r>
              <a:rPr lang="en" sz="1600" b="1" dirty="0">
                <a:latin typeface="Times New Roman" panose="02020603050405020304" pitchFamily="18" charset="0"/>
                <a:cs typeface="Times New Roman" panose="02020603050405020304" pitchFamily="18" charset="0"/>
              </a:rPr>
              <a:t>Safety- </a:t>
            </a:r>
            <a:r>
              <a:rPr lang="en" sz="1600" dirty="0">
                <a:latin typeface="Times New Roman" panose="02020603050405020304" pitchFamily="18" charset="0"/>
                <a:cs typeface="Times New Roman" panose="02020603050405020304" pitchFamily="18" charset="0"/>
              </a:rPr>
              <a:t>Safety is the primary priority for IATA where IATA Operational Safety Audit (IOSA) is the main organization. It is also been considered mandatory in several countries. 2012 was considered as the safest year by aviation. </a:t>
            </a:r>
            <a:endParaRPr sz="1600" dirty="0">
              <a:latin typeface="Times New Roman" panose="02020603050405020304" pitchFamily="18" charset="0"/>
              <a:cs typeface="Times New Roman" panose="02020603050405020304" pitchFamily="18" charset="0"/>
            </a:endParaRPr>
          </a:p>
          <a:p>
            <a:pPr indent="-311308" algn="just">
              <a:lnSpc>
                <a:spcPct val="150000"/>
              </a:lnSpc>
              <a:buSzPts val="1303"/>
            </a:pPr>
            <a:r>
              <a:rPr lang="en" sz="1600" b="1" dirty="0">
                <a:latin typeface="Times New Roman" panose="02020603050405020304" pitchFamily="18" charset="0"/>
                <a:cs typeface="Times New Roman" panose="02020603050405020304" pitchFamily="18" charset="0"/>
              </a:rPr>
              <a:t>Security-</a:t>
            </a:r>
            <a:r>
              <a:rPr lang="en" sz="1600" dirty="0">
                <a:latin typeface="Times New Roman" panose="02020603050405020304" pitchFamily="18" charset="0"/>
                <a:cs typeface="Times New Roman" panose="02020603050405020304" pitchFamily="18" charset="0"/>
              </a:rPr>
              <a:t> Security is equally important due to the existence of heavy threats as well as possibility of attacks. </a:t>
            </a:r>
            <a:endParaRPr sz="1600" dirty="0">
              <a:latin typeface="Times New Roman" panose="02020603050405020304" pitchFamily="18" charset="0"/>
              <a:cs typeface="Times New Roman" panose="02020603050405020304" pitchFamily="18" charset="0"/>
            </a:endParaRPr>
          </a:p>
          <a:p>
            <a:pPr indent="-311308" algn="just">
              <a:lnSpc>
                <a:spcPct val="150000"/>
              </a:lnSpc>
              <a:buSzPts val="1303"/>
            </a:pPr>
            <a:r>
              <a:rPr lang="en" sz="1600" b="1" dirty="0">
                <a:latin typeface="Times New Roman" panose="02020603050405020304" pitchFamily="18" charset="0"/>
                <a:cs typeface="Times New Roman" panose="02020603050405020304" pitchFamily="18" charset="0"/>
              </a:rPr>
              <a:t>Simplifying the Business- </a:t>
            </a:r>
            <a:r>
              <a:rPr lang="en" sz="1600" dirty="0">
                <a:latin typeface="Times New Roman" panose="02020603050405020304" pitchFamily="18" charset="0"/>
                <a:cs typeface="Times New Roman" panose="02020603050405020304" pitchFamily="18" charset="0"/>
              </a:rPr>
              <a:t>Simplifying the process of business by electronic tickets e-tags, web check in etc. </a:t>
            </a:r>
            <a:endParaRPr sz="1600" dirty="0">
              <a:latin typeface="Times New Roman" panose="02020603050405020304" pitchFamily="18" charset="0"/>
              <a:cs typeface="Times New Roman" panose="02020603050405020304" pitchFamily="18" charset="0"/>
            </a:endParaRPr>
          </a:p>
          <a:p>
            <a:pPr indent="-311308" algn="just">
              <a:lnSpc>
                <a:spcPct val="150000"/>
              </a:lnSpc>
              <a:buSzPts val="1303"/>
            </a:pPr>
            <a:r>
              <a:rPr lang="en" sz="1600" b="1" dirty="0">
                <a:latin typeface="Times New Roman" panose="02020603050405020304" pitchFamily="18" charset="0"/>
                <a:cs typeface="Times New Roman" panose="02020603050405020304" pitchFamily="18" charset="0"/>
              </a:rPr>
              <a:t>Environment-</a:t>
            </a:r>
            <a:r>
              <a:rPr lang="en" sz="1600" dirty="0">
                <a:latin typeface="Times New Roman" panose="02020603050405020304" pitchFamily="18" charset="0"/>
                <a:cs typeface="Times New Roman" panose="02020603050405020304" pitchFamily="18" charset="0"/>
              </a:rPr>
              <a:t> IATA members and all industry stakeholders have agreed to three sequential environmental goals: </a:t>
            </a:r>
            <a:endParaRPr sz="1600" dirty="0">
              <a:latin typeface="Times New Roman" panose="02020603050405020304" pitchFamily="18" charset="0"/>
              <a:cs typeface="Times New Roman" panose="02020603050405020304" pitchFamily="18" charset="0"/>
            </a:endParaRPr>
          </a:p>
          <a:p>
            <a:pPr lvl="1" indent="-299561" algn="just">
              <a:lnSpc>
                <a:spcPct val="150000"/>
              </a:lnSpc>
              <a:buSzPts val="1118"/>
            </a:pPr>
            <a:r>
              <a:rPr lang="en" sz="1400" dirty="0">
                <a:latin typeface="Times New Roman" panose="02020603050405020304" pitchFamily="18" charset="0"/>
                <a:cs typeface="Times New Roman" panose="02020603050405020304" pitchFamily="18" charset="0"/>
              </a:rPr>
              <a:t>1) An average improvement in fuel efficiency of 1.5% per annum from 2009 through 2020 </a:t>
            </a:r>
            <a:endParaRPr sz="1400" dirty="0">
              <a:latin typeface="Times New Roman" panose="02020603050405020304" pitchFamily="18" charset="0"/>
              <a:cs typeface="Times New Roman" panose="02020603050405020304" pitchFamily="18" charset="0"/>
            </a:endParaRPr>
          </a:p>
          <a:p>
            <a:pPr lvl="1" indent="-299561" algn="just">
              <a:lnSpc>
                <a:spcPct val="150000"/>
              </a:lnSpc>
              <a:buSzPts val="1118"/>
            </a:pPr>
            <a:r>
              <a:rPr lang="en" sz="1400" dirty="0">
                <a:latin typeface="Times New Roman" panose="02020603050405020304" pitchFamily="18" charset="0"/>
                <a:cs typeface="Times New Roman" panose="02020603050405020304" pitchFamily="18" charset="0"/>
              </a:rPr>
              <a:t>2) A cap on net carbon emissions from aviation from 2020 (carbon-neutral growth) </a:t>
            </a:r>
            <a:endParaRPr sz="1400" dirty="0">
              <a:latin typeface="Times New Roman" panose="02020603050405020304" pitchFamily="18" charset="0"/>
              <a:cs typeface="Times New Roman" panose="02020603050405020304" pitchFamily="18" charset="0"/>
            </a:endParaRPr>
          </a:p>
          <a:p>
            <a:pPr lvl="1" indent="-299561" algn="just">
              <a:lnSpc>
                <a:spcPct val="150000"/>
              </a:lnSpc>
              <a:buSzPts val="1118"/>
            </a:pPr>
            <a:r>
              <a:rPr lang="en" sz="1400" dirty="0">
                <a:latin typeface="Times New Roman" panose="02020603050405020304" pitchFamily="18" charset="0"/>
                <a:cs typeface="Times New Roman" panose="02020603050405020304" pitchFamily="18" charset="0"/>
              </a:rPr>
              <a:t>3) A 50% reduction in net aviation carbon emissions by 2050 relative to 2005 levels.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2175900"/>
            <a:ext cx="7688700" cy="535200"/>
          </a:xfrm>
          <a:prstGeom prst="rect">
            <a:avLst/>
          </a:prstGeom>
        </p:spPr>
        <p:txBody>
          <a:bodyPr spcFirstLastPara="1" wrap="square" lIns="91425" tIns="91425" rIns="91425" bIns="91425" anchor="t" anchorCtr="0">
            <a:normAutofit fontScale="90000"/>
          </a:bodyPr>
          <a:lstStyle/>
          <a:p>
            <a:r>
              <a:rPr lang="en"/>
              <a:t>Activities Services and Functions of IATA</a:t>
            </a:r>
            <a:endParaRPr/>
          </a:p>
        </p:txBody>
      </p:sp>
      <p:sp>
        <p:nvSpPr>
          <p:cNvPr id="146" name="Google Shape;146;p22"/>
          <p:cNvSpPr txBox="1">
            <a:spLocks noGrp="1"/>
          </p:cNvSpPr>
          <p:nvPr>
            <p:ph type="body" idx="1"/>
          </p:nvPr>
        </p:nvSpPr>
        <p:spPr>
          <a:xfrm>
            <a:off x="729450" y="2936125"/>
            <a:ext cx="7688700" cy="2261100"/>
          </a:xfrm>
          <a:prstGeom prst="rect">
            <a:avLst/>
          </a:prstGeom>
        </p:spPr>
        <p:txBody>
          <a:bodyPr spcFirstLastPara="1" wrap="square" lIns="91425" tIns="91425" rIns="91425" bIns="91425" anchor="t" anchorCtr="0">
            <a:normAutofit/>
          </a:bodyPr>
          <a:lstStyle/>
          <a:p>
            <a:pPr marL="0" indent="0" algn="just">
              <a:buNone/>
            </a:pPr>
            <a:r>
              <a:rPr lang="en" sz="1500"/>
              <a:t>IATA was formed with the below discussed objectives:</a:t>
            </a:r>
            <a:endParaRPr sz="1500"/>
          </a:p>
          <a:p>
            <a:pPr indent="-323850" algn="just">
              <a:spcBef>
                <a:spcPts val="1200"/>
              </a:spcBef>
              <a:buSzPts val="1500"/>
              <a:buAutoNum type="alphaUcPeriod"/>
            </a:pPr>
            <a:r>
              <a:rPr lang="en" sz="1500"/>
              <a:t>To promote safe, regular and economical air transport for the benefit of the people of the world, to foster air commerce and study the problems connected therewith</a:t>
            </a:r>
            <a:endParaRPr sz="1500"/>
          </a:p>
          <a:p>
            <a:pPr indent="-323850" algn="just">
              <a:buSzPts val="1500"/>
              <a:buAutoNum type="alphaUcPeriod"/>
            </a:pPr>
            <a:r>
              <a:rPr lang="en" sz="1500"/>
              <a:t>To promote means for collaboration among air transport enterprises engaged directly or indirectly in international air transport service.</a:t>
            </a:r>
            <a:endParaRPr sz="1500"/>
          </a:p>
          <a:p>
            <a:pPr indent="-323850" algn="just">
              <a:buSzPts val="1500"/>
              <a:buAutoNum type="alphaUcPeriod"/>
            </a:pPr>
            <a:r>
              <a:rPr lang="en" sz="1500"/>
              <a:t>To cooperate with ICAO and other international organisations. There is always close association and dialogue between ICAO and IATA.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1244338" y="2175900"/>
            <a:ext cx="7173812" cy="535200"/>
          </a:xfrm>
          <a:prstGeom prst="rect">
            <a:avLst/>
          </a:prstGeom>
        </p:spPr>
        <p:txBody>
          <a:bodyPr spcFirstLastPara="1" wrap="square" lIns="91425" tIns="91425" rIns="91425" bIns="91425" anchor="t" anchorCtr="0">
            <a:noAutofit/>
          </a:bodyPr>
          <a:lstStyle/>
          <a:p>
            <a:r>
              <a:rPr lang="en" sz="1400" dirty="0"/>
              <a:t>IATA engages itself in wide range of activities and function by providing service in the below listed areas:</a:t>
            </a:r>
            <a:endParaRPr sz="1400" dirty="0"/>
          </a:p>
        </p:txBody>
      </p:sp>
      <p:sp>
        <p:nvSpPr>
          <p:cNvPr id="152" name="Google Shape;152;p23"/>
          <p:cNvSpPr txBox="1">
            <a:spLocks noGrp="1"/>
          </p:cNvSpPr>
          <p:nvPr>
            <p:ph type="body" idx="1"/>
          </p:nvPr>
        </p:nvSpPr>
        <p:spPr>
          <a:xfrm>
            <a:off x="1244338" y="2936125"/>
            <a:ext cx="7173812" cy="2261100"/>
          </a:xfrm>
          <a:prstGeom prst="rect">
            <a:avLst/>
          </a:prstGeom>
        </p:spPr>
        <p:txBody>
          <a:bodyPr spcFirstLastPara="1" wrap="square" lIns="91425" tIns="91425" rIns="91425" bIns="91425" anchor="t" anchorCtr="0">
            <a:noAutofit/>
          </a:bodyPr>
          <a:lstStyle/>
          <a:p>
            <a:pPr marL="0" indent="0">
              <a:lnSpc>
                <a:spcPct val="95000"/>
              </a:lnSpc>
              <a:buSzPts val="688"/>
              <a:buNone/>
            </a:pPr>
            <a:r>
              <a:rPr lang="en" sz="1412" b="1" dirty="0"/>
              <a:t>A. IATA Accreditation – Travel &amp; Cargo</a:t>
            </a:r>
            <a:endParaRPr sz="1412" b="1" dirty="0"/>
          </a:p>
          <a:p>
            <a:pPr marL="0" indent="0">
              <a:lnSpc>
                <a:spcPct val="95000"/>
              </a:lnSpc>
              <a:spcBef>
                <a:spcPts val="1200"/>
              </a:spcBef>
              <a:buSzPts val="688"/>
              <a:buNone/>
            </a:pPr>
            <a:r>
              <a:rPr lang="en" sz="1412" b="1" dirty="0"/>
              <a:t>B. IATA Codes</a:t>
            </a:r>
            <a:endParaRPr sz="1412" b="1" dirty="0"/>
          </a:p>
          <a:p>
            <a:pPr marL="0" indent="0">
              <a:lnSpc>
                <a:spcPct val="95000"/>
              </a:lnSpc>
              <a:spcBef>
                <a:spcPts val="1200"/>
              </a:spcBef>
              <a:buSzPts val="688"/>
              <a:buNone/>
            </a:pPr>
            <a:r>
              <a:rPr lang="en" sz="1412" b="1" dirty="0"/>
              <a:t>C. Consultation</a:t>
            </a:r>
            <a:endParaRPr sz="1412" b="1" dirty="0"/>
          </a:p>
          <a:p>
            <a:pPr marL="0" indent="0">
              <a:lnSpc>
                <a:spcPct val="95000"/>
              </a:lnSpc>
              <a:spcBef>
                <a:spcPts val="1200"/>
              </a:spcBef>
              <a:buSzPts val="688"/>
              <a:buNone/>
            </a:pPr>
            <a:r>
              <a:rPr lang="en" sz="1412" b="1" dirty="0"/>
              <a:t>D. Safety &amp; Flight Operations Solutions</a:t>
            </a:r>
            <a:endParaRPr sz="1412" b="1" dirty="0"/>
          </a:p>
          <a:p>
            <a:pPr marL="0" indent="0">
              <a:lnSpc>
                <a:spcPct val="95000"/>
              </a:lnSpc>
              <a:spcBef>
                <a:spcPts val="1200"/>
              </a:spcBef>
              <a:buSzPts val="688"/>
              <a:buNone/>
            </a:pPr>
            <a:r>
              <a:rPr lang="en" sz="1412" b="1" dirty="0"/>
              <a:t>E. Financial Services</a:t>
            </a:r>
            <a:endParaRPr sz="1412" b="1" dirty="0"/>
          </a:p>
          <a:p>
            <a:pPr marL="0" indent="0">
              <a:lnSpc>
                <a:spcPct val="95000"/>
              </a:lnSpc>
              <a:spcBef>
                <a:spcPts val="1200"/>
              </a:spcBef>
              <a:buSzPts val="688"/>
              <a:buNone/>
            </a:pPr>
            <a:r>
              <a:rPr lang="en" sz="1412" b="1" dirty="0"/>
              <a:t>F. Business Intelligence and Statistics</a:t>
            </a:r>
            <a:endParaRPr sz="1412" b="1" dirty="0"/>
          </a:p>
          <a:p>
            <a:pPr marL="0" indent="0">
              <a:lnSpc>
                <a:spcPct val="95000"/>
              </a:lnSpc>
              <a:spcBef>
                <a:spcPts val="1200"/>
              </a:spcBef>
              <a:buSzPts val="688"/>
              <a:buNone/>
            </a:pPr>
            <a:r>
              <a:rPr lang="en" sz="1412" b="1" dirty="0"/>
              <a:t>G. Security Solutions</a:t>
            </a:r>
            <a:endParaRPr sz="1412" b="1" dirty="0"/>
          </a:p>
          <a:p>
            <a:pPr marL="0" indent="0">
              <a:lnSpc>
                <a:spcPct val="95000"/>
              </a:lnSpc>
              <a:spcBef>
                <a:spcPts val="1200"/>
              </a:spcBef>
              <a:spcAft>
                <a:spcPts val="1200"/>
              </a:spcAft>
              <a:buSzPts val="688"/>
              <a:buNone/>
            </a:pPr>
            <a:r>
              <a:rPr lang="en" sz="1412" b="1" dirty="0"/>
              <a:t>H. Airport Solutions</a:t>
            </a:r>
            <a:endParaRPr sz="1412"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839178" y="895740"/>
            <a:ext cx="7688700" cy="535200"/>
          </a:xfrm>
          <a:prstGeom prst="rect">
            <a:avLst/>
          </a:prstGeom>
        </p:spPr>
        <p:txBody>
          <a:bodyPr spcFirstLastPara="1" wrap="square" lIns="91425" tIns="91425" rIns="91425" bIns="91425" anchor="t" anchorCtr="0">
            <a:normAutofit fontScale="90000"/>
          </a:bodyPr>
          <a:lstStyle/>
          <a:p>
            <a:r>
              <a:rPr lang="en" dirty="0"/>
              <a:t>Summary</a:t>
            </a:r>
            <a:endParaRPr dirty="0"/>
          </a:p>
        </p:txBody>
      </p:sp>
      <p:sp>
        <p:nvSpPr>
          <p:cNvPr id="158" name="Google Shape;158;p24"/>
          <p:cNvSpPr txBox="1">
            <a:spLocks noGrp="1"/>
          </p:cNvSpPr>
          <p:nvPr>
            <p:ph type="body" idx="1"/>
          </p:nvPr>
        </p:nvSpPr>
        <p:spPr>
          <a:xfrm>
            <a:off x="1243584" y="1792942"/>
            <a:ext cx="7174566" cy="4069976"/>
          </a:xfrm>
          <a:prstGeom prst="rect">
            <a:avLst/>
          </a:prstGeom>
        </p:spPr>
        <p:txBody>
          <a:bodyPr spcFirstLastPara="1" wrap="square" lIns="91425" tIns="91425" rIns="91425" bIns="91425" anchor="t" anchorCtr="0">
            <a:normAutofit fontScale="55000" lnSpcReduction="20000"/>
          </a:bodyPr>
          <a:lstStyle/>
          <a:p>
            <a:pPr marL="0" indent="0" algn="just">
              <a:lnSpc>
                <a:spcPct val="170000"/>
              </a:lnSpc>
              <a:buNone/>
            </a:pPr>
            <a:r>
              <a:rPr lang="en" dirty="0">
                <a:latin typeface="Times New Roman" panose="02020603050405020304" pitchFamily="18" charset="0"/>
                <a:cs typeface="Times New Roman" panose="02020603050405020304" pitchFamily="18" charset="0"/>
              </a:rPr>
              <a:t>Air transportation is a major industry in its own right and it also provides important inputs into wider economic, political, and social processes. International Transport Organizations and air regulations play an important role in its operations at both national and international level. They help in highlighting the important issues and then solving them in light of all nations, rather than focussing on some or individual countries.</a:t>
            </a:r>
            <a:endParaRPr dirty="0">
              <a:latin typeface="Times New Roman" panose="02020603050405020304" pitchFamily="18" charset="0"/>
              <a:cs typeface="Times New Roman" panose="02020603050405020304" pitchFamily="18" charset="0"/>
            </a:endParaRPr>
          </a:p>
          <a:p>
            <a:pPr marL="0" indent="0" algn="just">
              <a:lnSpc>
                <a:spcPct val="170000"/>
              </a:lnSpc>
              <a:spcBef>
                <a:spcPts val="1200"/>
              </a:spcBef>
              <a:spcAft>
                <a:spcPts val="1200"/>
              </a:spcAft>
              <a:buNone/>
            </a:pPr>
            <a:r>
              <a:rPr lang="en" dirty="0">
                <a:latin typeface="Times New Roman" panose="02020603050405020304" pitchFamily="18" charset="0"/>
                <a:cs typeface="Times New Roman" panose="02020603050405020304" pitchFamily="18" charset="0"/>
              </a:rPr>
              <a:t>But, apart from their role, it is important to do timely developments within the individual nations based on them. And at the same time to help the poor, underprivileged and least developed economies by not only being empathetic to them, but supporting them through technology, education and training their human resource.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C424D7-2697-32C9-4A94-D3AFCE0F9D72}"/>
              </a:ext>
            </a:extLst>
          </p:cNvPr>
          <p:cNvPicPr>
            <a:picLocks noChangeAspect="1"/>
          </p:cNvPicPr>
          <p:nvPr/>
        </p:nvPicPr>
        <p:blipFill>
          <a:blip r:embed="rId2"/>
          <a:stretch>
            <a:fillRect/>
          </a:stretch>
        </p:blipFill>
        <p:spPr>
          <a:xfrm>
            <a:off x="1181100" y="749300"/>
            <a:ext cx="6485467" cy="4864100"/>
          </a:xfrm>
          <a:prstGeom prst="rect">
            <a:avLst/>
          </a:prstGeom>
        </p:spPr>
      </p:pic>
    </p:spTree>
    <p:extLst>
      <p:ext uri="{BB962C8B-B14F-4D97-AF65-F5344CB8AC3E}">
        <p14:creationId xmlns:p14="http://schemas.microsoft.com/office/powerpoint/2010/main" val="53919971"/>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693</Words>
  <Application>Microsoft Office PowerPoint</Application>
  <PresentationFormat>On-screen Show (4:3)</PresentationFormat>
  <Paragraphs>41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Libre Franklin</vt:lpstr>
      <vt:lpstr>Arial</vt:lpstr>
      <vt:lpstr>Noto Sans Symbols</vt:lpstr>
      <vt:lpstr>Libre Baskerville</vt:lpstr>
      <vt:lpstr>Times New Roman</vt:lpstr>
      <vt:lpstr>Equity</vt:lpstr>
      <vt:lpstr>HMT 801  Travel Agency and Tour Operations</vt:lpstr>
      <vt:lpstr>International Air Transport Association (IATA)</vt:lpstr>
      <vt:lpstr>IATA</vt:lpstr>
      <vt:lpstr>Priorities of IATA</vt:lpstr>
      <vt:lpstr>Activities Services and Functions of IATA</vt:lpstr>
      <vt:lpstr>IATA engages itself in wide range of activities and function by providing service in the below listed areas: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CONCEPTS</dc:title>
  <cp:lastModifiedBy>Rohit Chauhan</cp:lastModifiedBy>
  <cp:revision>16</cp:revision>
  <dcterms:modified xsi:type="dcterms:W3CDTF">2022-12-02T08:09:27Z</dcterms:modified>
</cp:coreProperties>
</file>