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62" r:id="rId2"/>
    <p:sldId id="266" r:id="rId3"/>
    <p:sldId id="267" r:id="rId4"/>
    <p:sldId id="268" r:id="rId5"/>
    <p:sldId id="269" r:id="rId6"/>
    <p:sldId id="264" r:id="rId7"/>
    <p:sldId id="265" r:id="rId8"/>
    <p:sldId id="263" r:id="rId9"/>
  </p:sldIdLst>
  <p:sldSz cx="9144000" cy="6858000" type="screen4x3"/>
  <p:notesSz cx="6858000" cy="9144000"/>
  <p:embeddedFontLst>
    <p:embeddedFont>
      <p:font typeface="Libre Baskerville" panose="02000000000000000000" pitchFamily="2" charset="0"/>
      <p:regular r:id="rId11"/>
      <p:bold r:id="rId12"/>
      <p:italic r:id="rId13"/>
    </p:embeddedFont>
    <p:embeddedFont>
      <p:font typeface="Libre Franklin"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0" autoAdjust="0"/>
    <p:restoredTop sz="94660"/>
  </p:normalViewPr>
  <p:slideViewPr>
    <p:cSldViewPr snapToGrid="0">
      <p:cViewPr varScale="1">
        <p:scale>
          <a:sx n="56" d="100"/>
          <a:sy n="56" d="100"/>
        </p:scale>
        <p:origin x="48"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5"/>
        <p:cNvGrpSpPr/>
        <p:nvPr/>
      </p:nvGrpSpPr>
      <p:grpSpPr>
        <a:xfrm>
          <a:off x="0" y="0"/>
          <a:ext cx="0" cy="0"/>
          <a:chOff x="0" y="0"/>
          <a:chExt cx="0" cy="0"/>
        </a:xfrm>
      </p:grpSpPr>
      <p:sp>
        <p:nvSpPr>
          <p:cNvPr id="16" name="Google Shape;16;p2"/>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7" name="Google Shape;17;p2"/>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8" name="Google Shape;18;p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19" name="Google Shape;19;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22" name="Google Shape;22;p2"/>
          <p:cNvSpPr/>
          <p:nvPr/>
        </p:nvSpPr>
        <p:spPr>
          <a:xfrm>
            <a:off x="1214414" y="1449303"/>
            <a:ext cx="7429552" cy="152734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3" name="Google Shape;23;p2"/>
          <p:cNvSpPr/>
          <p:nvPr/>
        </p:nvSpPr>
        <p:spPr>
          <a:xfrm>
            <a:off x="1214414" y="1428736"/>
            <a:ext cx="7429552" cy="88563"/>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4" name="Google Shape;24;p2"/>
          <p:cNvSpPr/>
          <p:nvPr/>
        </p:nvSpPr>
        <p:spPr>
          <a:xfrm>
            <a:off x="1214414" y="3000372"/>
            <a:ext cx="7429552" cy="868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
          <p:cNvSpPr txBox="1">
            <a:spLocks noGrp="1"/>
          </p:cNvSpPr>
          <p:nvPr>
            <p:ph type="ctrTitle"/>
          </p:nvPr>
        </p:nvSpPr>
        <p:spPr>
          <a:xfrm>
            <a:off x="1214414" y="1500174"/>
            <a:ext cx="7472386" cy="1470025"/>
          </a:xfrm>
          <a:prstGeom prst="rect">
            <a:avLst/>
          </a:prstGeom>
          <a:noFill/>
          <a:ln>
            <a:noFill/>
          </a:ln>
        </p:spPr>
        <p:txBody>
          <a:bodyPr spcFirstLastPara="1" wrap="square" lIns="91425" tIns="45700" rIns="91425" bIns="91425" anchor="ctr" anchorCtr="0">
            <a:no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p:nvPr/>
        </p:nvSpPr>
        <p:spPr>
          <a:xfrm>
            <a:off x="142844" y="285728"/>
            <a:ext cx="714811" cy="5715040"/>
          </a:xfrm>
          <a:prstGeom prst="rect">
            <a:avLst/>
          </a:prstGeom>
          <a:solidFill>
            <a:srgbClr val="E5681B"/>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SOHMT</a:t>
            </a:r>
            <a:endParaRPr sz="3200" b="1" i="0" u="none" strike="noStrike" cap="none">
              <a:solidFill>
                <a:schemeClr val="dk1"/>
              </a:solidFill>
              <a:latin typeface="Times New Roman"/>
              <a:ea typeface="Times New Roman"/>
              <a:cs typeface="Times New Roman"/>
              <a:sym typeface="Times New Roman"/>
            </a:endParaRPr>
          </a:p>
        </p:txBody>
      </p:sp>
      <p:pic>
        <p:nvPicPr>
          <p:cNvPr id="27" name="Google Shape;27;p2" descr="Image result for LPU logo"/>
          <p:cNvPicPr preferRelativeResize="0"/>
          <p:nvPr/>
        </p:nvPicPr>
        <p:blipFill rotWithShape="1">
          <a:blip r:embed="rId3">
            <a:alphaModFix/>
          </a:blip>
          <a:srcRect/>
          <a:stretch/>
        </p:blipFill>
        <p:spPr>
          <a:xfrm>
            <a:off x="7858148" y="142852"/>
            <a:ext cx="1142976" cy="109948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7" name="Google Shape;57;p6"/>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8" name="Google Shape;58;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1" name="Google Shape;61;p6"/>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2" name="Google Shape;62;p6"/>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9"/>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9" name="Google Shape;79;p9"/>
          <p:cNvSpPr/>
          <p:nvPr/>
        </p:nvSpPr>
        <p:spPr>
          <a:xfrm>
            <a:off x="68508" y="4650474"/>
            <a:ext cx="9006639"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0" name="Google Shape;80;p9"/>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1" name="Google Shape;81;p9"/>
          <p:cNvSpPr>
            <a:spLocks noGrp="1"/>
          </p:cNvSpPr>
          <p:nvPr>
            <p:ph type="pic" idx="2"/>
          </p:nvPr>
        </p:nvSpPr>
        <p:spPr>
          <a:xfrm>
            <a:off x="928662" y="357166"/>
            <a:ext cx="6786609" cy="3933844"/>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580"/>
              </a:spcBef>
              <a:spcAft>
                <a:spcPts val="0"/>
              </a:spcAft>
              <a:buClr>
                <a:schemeClr val="accent1"/>
              </a:buClr>
              <a:buSzPts val="272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0"/>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5" name="Google Shape;85;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1"/>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1" name="Google Shape;91;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 name="Google Shape;7;p1"/>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 name="Google Shape;8;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0" name="Google Shape;10;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1" name="Google Shape;11;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 name="Google Shape;12;p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pic>
        <p:nvPicPr>
          <p:cNvPr id="13" name="Google Shape;13;p1" descr="Image result for LPU logo"/>
          <p:cNvPicPr preferRelativeResize="0"/>
          <p:nvPr/>
        </p:nvPicPr>
        <p:blipFill rotWithShape="1">
          <a:blip r:embed="rId10">
            <a:alphaModFix/>
          </a:blip>
          <a:srcRect/>
          <a:stretch/>
        </p:blipFill>
        <p:spPr>
          <a:xfrm>
            <a:off x="7858148" y="142852"/>
            <a:ext cx="1142976" cy="1099484"/>
          </a:xfrm>
          <a:prstGeom prst="rect">
            <a:avLst/>
          </a:prstGeom>
          <a:noFill/>
          <a:ln>
            <a:noFill/>
          </a:ln>
        </p:spPr>
      </p:pic>
      <p:sp>
        <p:nvSpPr>
          <p:cNvPr id="14" name="Google Shape;14;p1"/>
          <p:cNvSpPr txBox="1"/>
          <p:nvPr/>
        </p:nvSpPr>
        <p:spPr>
          <a:xfrm>
            <a:off x="142844" y="285728"/>
            <a:ext cx="714811" cy="5715040"/>
          </a:xfrm>
          <a:prstGeom prst="rect">
            <a:avLst/>
          </a:prstGeom>
          <a:solidFill>
            <a:srgbClr val="E5681B"/>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SOHMT</a:t>
            </a:r>
            <a:endParaRPr sz="3200" b="1"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3"/>
          <p:cNvSpPr txBox="1">
            <a:spLocks noGrp="1"/>
          </p:cNvSpPr>
          <p:nvPr>
            <p:ph type="subTitle" idx="1"/>
          </p:nvPr>
        </p:nvSpPr>
        <p:spPr>
          <a:xfrm>
            <a:off x="1443014" y="2279772"/>
            <a:ext cx="7015186" cy="98119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SzPts val="2210"/>
              <a:buNone/>
            </a:pPr>
            <a:r>
              <a:rPr lang="en-US" sz="1800" b="1" dirty="0">
                <a:solidFill>
                  <a:srgbClr val="C00000"/>
                </a:solidFill>
              </a:rPr>
              <a:t>UNIT 5</a:t>
            </a:r>
            <a:r>
              <a:rPr lang="en-US" sz="1800" dirty="0">
                <a:solidFill>
                  <a:srgbClr val="C00000"/>
                </a:solidFill>
              </a:rPr>
              <a:t> </a:t>
            </a:r>
          </a:p>
          <a:p>
            <a:pPr marL="0" lvl="0" indent="0" rtl="0">
              <a:spcBef>
                <a:spcPts val="0"/>
              </a:spcBef>
              <a:spcAft>
                <a:spcPts val="0"/>
              </a:spcAft>
              <a:buSzPts val="2210"/>
              <a:buNone/>
            </a:pPr>
            <a:r>
              <a:rPr lang="en-US" sz="1800" dirty="0">
                <a:solidFill>
                  <a:srgbClr val="C00000"/>
                </a:solidFill>
              </a:rPr>
              <a:t>Travel Bodies and Association</a:t>
            </a:r>
            <a:endParaRPr lang="en-US" sz="1800" dirty="0"/>
          </a:p>
          <a:p>
            <a:pPr marL="0" lvl="0" indent="0" algn="ctr" rtl="0">
              <a:spcBef>
                <a:spcPts val="0"/>
              </a:spcBef>
              <a:spcAft>
                <a:spcPts val="0"/>
              </a:spcAft>
              <a:buSzPts val="2210"/>
              <a:buNone/>
            </a:pPr>
            <a:endParaRPr dirty="0"/>
          </a:p>
        </p:txBody>
      </p:sp>
      <p:sp>
        <p:nvSpPr>
          <p:cNvPr id="104" name="Google Shape;104;p13"/>
          <p:cNvSpPr txBox="1">
            <a:spLocks noGrp="1"/>
          </p:cNvSpPr>
          <p:nvPr>
            <p:ph type="ctrTitle"/>
          </p:nvPr>
        </p:nvSpPr>
        <p:spPr>
          <a:xfrm>
            <a:off x="1214414" y="737187"/>
            <a:ext cx="7472386" cy="1470025"/>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chemeClr val="dk1"/>
              </a:buClr>
              <a:buSzPts val="4000"/>
              <a:buFont typeface="Libre Franklin"/>
              <a:buNone/>
            </a:pPr>
            <a:r>
              <a:rPr lang="en-US" sz="3600" b="1" dirty="0">
                <a:solidFill>
                  <a:srgbClr val="002060"/>
                </a:solidFill>
                <a:latin typeface="Times New Roman" panose="02020603050405020304" pitchFamily="18" charset="0"/>
                <a:cs typeface="Times New Roman" panose="02020603050405020304" pitchFamily="18" charset="0"/>
              </a:rPr>
              <a:t>HMT 801 </a:t>
            </a:r>
            <a:br>
              <a:rPr lang="en-US" sz="3600" b="1" dirty="0">
                <a:solidFill>
                  <a:srgbClr val="002060"/>
                </a:solidFill>
                <a:latin typeface="Times New Roman" panose="02020603050405020304" pitchFamily="18" charset="0"/>
                <a:cs typeface="Times New Roman" panose="02020603050405020304" pitchFamily="18" charset="0"/>
              </a:rPr>
            </a:br>
            <a:r>
              <a:rPr lang="en-US" sz="3600" b="1" dirty="0">
                <a:solidFill>
                  <a:srgbClr val="002060"/>
                </a:solidFill>
                <a:latin typeface="Times New Roman" panose="02020603050405020304" pitchFamily="18" charset="0"/>
                <a:cs typeface="Times New Roman" panose="02020603050405020304" pitchFamily="18" charset="0"/>
              </a:rPr>
              <a:t>Travel Agency and Tour Operations</a:t>
            </a:r>
            <a:endParaRPr sz="3600" b="1" dirty="0">
              <a:solidFill>
                <a:srgbClr val="002060"/>
              </a:solidFill>
              <a:latin typeface="Times New Roman" panose="02020603050405020304" pitchFamily="18" charset="0"/>
              <a:cs typeface="Times New Roman" panose="02020603050405020304" pitchFamily="18" charset="0"/>
            </a:endParaRPr>
          </a:p>
        </p:txBody>
      </p:sp>
      <p:sp>
        <p:nvSpPr>
          <p:cNvPr id="2" name="Google Shape;103;p13">
            <a:extLst>
              <a:ext uri="{FF2B5EF4-FFF2-40B4-BE49-F238E27FC236}">
                <a16:creationId xmlns:a16="http://schemas.microsoft.com/office/drawing/2014/main" id="{6B9AD249-9F30-9F0E-10A7-DEA14CFD6798}"/>
              </a:ext>
            </a:extLst>
          </p:cNvPr>
          <p:cNvSpPr txBox="1">
            <a:spLocks/>
          </p:cNvSpPr>
          <p:nvPr/>
        </p:nvSpPr>
        <p:spPr>
          <a:xfrm>
            <a:off x="1133475" y="3302001"/>
            <a:ext cx="7553325" cy="103585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68935" algn="ctr" rtl="0">
              <a:lnSpc>
                <a:spcPct val="100000"/>
              </a:lnSpc>
              <a:spcBef>
                <a:spcPts val="580"/>
              </a:spcBef>
              <a:spcAft>
                <a:spcPts val="0"/>
              </a:spcAft>
              <a:buClr>
                <a:schemeClr val="accent1"/>
              </a:buClr>
              <a:buSzPts val="2210"/>
              <a:buFont typeface="Noto Sans Symbols"/>
              <a:buNone/>
              <a:defRPr sz="2600" b="0" i="0" u="none" strike="noStrike" cap="none">
                <a:solidFill>
                  <a:schemeClr val="dk2"/>
                </a:solidFill>
                <a:latin typeface="Libre Baskerville"/>
                <a:ea typeface="Libre Baskerville"/>
                <a:cs typeface="Libre Baskerville"/>
                <a:sym typeface="Libre Baskerville"/>
              </a:defRPr>
            </a:lvl1pPr>
            <a:lvl2pPr marL="914400" marR="0" lvl="1" indent="-358140" algn="ctr" rtl="0">
              <a:lnSpc>
                <a:spcPct val="100000"/>
              </a:lnSpc>
              <a:spcBef>
                <a:spcPts val="370"/>
              </a:spcBef>
              <a:spcAft>
                <a:spcPts val="0"/>
              </a:spcAft>
              <a:buClr>
                <a:schemeClr val="accent2"/>
              </a:buClr>
              <a:buSzPts val="1530"/>
              <a:buFont typeface="Noto Sans Symbols"/>
              <a:buNone/>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ctr" rtl="0">
              <a:lnSpc>
                <a:spcPct val="100000"/>
              </a:lnSpc>
              <a:spcBef>
                <a:spcPts val="370"/>
              </a:spcBef>
              <a:spcAft>
                <a:spcPts val="0"/>
              </a:spcAft>
              <a:buClr>
                <a:srgbClr val="E6AFA9"/>
              </a:buClr>
              <a:buSzPts val="1530"/>
              <a:buFont typeface="Noto Sans Symbols"/>
              <a:buNone/>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ctr" rtl="0">
              <a:lnSpc>
                <a:spcPct val="100000"/>
              </a:lnSpc>
              <a:spcBef>
                <a:spcPts val="370"/>
              </a:spcBef>
              <a:spcAft>
                <a:spcPts val="0"/>
              </a:spcAft>
              <a:buClr>
                <a:schemeClr val="accent3"/>
              </a:buClr>
              <a:buSzPts val="1440"/>
              <a:buFont typeface="Noto Sans Symbols"/>
              <a:buNone/>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ctr" rtl="0">
              <a:lnSpc>
                <a:spcPct val="100000"/>
              </a:lnSpc>
              <a:spcBef>
                <a:spcPts val="370"/>
              </a:spcBef>
              <a:spcAft>
                <a:spcPts val="0"/>
              </a:spcAft>
              <a:buClr>
                <a:schemeClr val="accent3"/>
              </a:buClr>
              <a:buSzPts val="1800"/>
              <a:buFont typeface="Libre Baskerville"/>
              <a:buNone/>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ctr" rtl="0">
              <a:lnSpc>
                <a:spcPct val="100000"/>
              </a:lnSpc>
              <a:spcBef>
                <a:spcPts val="370"/>
              </a:spcBef>
              <a:spcAft>
                <a:spcPts val="0"/>
              </a:spcAft>
              <a:buClr>
                <a:schemeClr val="accent3"/>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ctr" rtl="0">
              <a:lnSpc>
                <a:spcPct val="100000"/>
              </a:lnSpc>
              <a:spcBef>
                <a:spcPts val="370"/>
              </a:spcBef>
              <a:spcAft>
                <a:spcPts val="0"/>
              </a:spcAft>
              <a:buClr>
                <a:schemeClr val="accent2"/>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ctr" rtl="0">
              <a:lnSpc>
                <a:spcPct val="100000"/>
              </a:lnSpc>
              <a:spcBef>
                <a:spcPts val="370"/>
              </a:spcBef>
              <a:spcAft>
                <a:spcPts val="0"/>
              </a:spcAft>
              <a:buClr>
                <a:srgbClr val="E6AF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ctr" rtl="0">
              <a:lnSpc>
                <a:spcPct val="100000"/>
              </a:lnSpc>
              <a:spcBef>
                <a:spcPts val="370"/>
              </a:spcBef>
              <a:spcAft>
                <a:spcPts val="0"/>
              </a:spcAft>
              <a:buClr>
                <a:srgbClr val="CAAB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9pPr>
          </a:lstStyle>
          <a:p>
            <a:pPr marL="0" indent="0">
              <a:spcBef>
                <a:spcPts val="0"/>
              </a:spcBef>
            </a:pPr>
            <a:r>
              <a:rPr lang="en-US" sz="4000" b="1" dirty="0">
                <a:solidFill>
                  <a:srgbClr val="7030A0"/>
                </a:solidFill>
              </a:rPr>
              <a:t>Topic</a:t>
            </a:r>
          </a:p>
          <a:p>
            <a:pPr marL="0" indent="0">
              <a:spcBef>
                <a:spcPts val="0"/>
              </a:spcBef>
            </a:pPr>
            <a:r>
              <a:rPr lang="en-US" dirty="0"/>
              <a:t>History, aims and role </a:t>
            </a:r>
            <a:r>
              <a:rPr lang="en-US"/>
              <a:t>of WTTC</a:t>
            </a:r>
            <a:endParaRPr lang="en-US" dirty="0"/>
          </a:p>
        </p:txBody>
      </p:sp>
      <p:sp>
        <p:nvSpPr>
          <p:cNvPr id="5" name="Google Shape;103;p13">
            <a:extLst>
              <a:ext uri="{FF2B5EF4-FFF2-40B4-BE49-F238E27FC236}">
                <a16:creationId xmlns:a16="http://schemas.microsoft.com/office/drawing/2014/main" id="{164804B5-303F-96EC-1D58-A694C8E29787}"/>
              </a:ext>
            </a:extLst>
          </p:cNvPr>
          <p:cNvSpPr txBox="1">
            <a:spLocks/>
          </p:cNvSpPr>
          <p:nvPr/>
        </p:nvSpPr>
        <p:spPr>
          <a:xfrm>
            <a:off x="1295400" y="4811044"/>
            <a:ext cx="7391400" cy="1035852"/>
          </a:xfrm>
          <a:prstGeom prst="rect">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68935" algn="ctr" rtl="0">
              <a:lnSpc>
                <a:spcPct val="100000"/>
              </a:lnSpc>
              <a:spcBef>
                <a:spcPts val="580"/>
              </a:spcBef>
              <a:spcAft>
                <a:spcPts val="0"/>
              </a:spcAft>
              <a:buClr>
                <a:schemeClr val="accent1"/>
              </a:buClr>
              <a:buSzPts val="2210"/>
              <a:buFont typeface="Noto Sans Symbols"/>
              <a:buNone/>
              <a:defRPr sz="2600" b="0" i="0" u="none" strike="noStrike" cap="none">
                <a:solidFill>
                  <a:schemeClr val="dk2"/>
                </a:solidFill>
                <a:latin typeface="Libre Baskerville"/>
                <a:ea typeface="Libre Baskerville"/>
                <a:cs typeface="Libre Baskerville"/>
                <a:sym typeface="Libre Baskerville"/>
              </a:defRPr>
            </a:lvl1pPr>
            <a:lvl2pPr marL="914400" marR="0" lvl="1" indent="-358140" algn="ctr" rtl="0">
              <a:lnSpc>
                <a:spcPct val="100000"/>
              </a:lnSpc>
              <a:spcBef>
                <a:spcPts val="370"/>
              </a:spcBef>
              <a:spcAft>
                <a:spcPts val="0"/>
              </a:spcAft>
              <a:buClr>
                <a:schemeClr val="accent2"/>
              </a:buClr>
              <a:buSzPts val="1530"/>
              <a:buFont typeface="Noto Sans Symbols"/>
              <a:buNone/>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ctr" rtl="0">
              <a:lnSpc>
                <a:spcPct val="100000"/>
              </a:lnSpc>
              <a:spcBef>
                <a:spcPts val="370"/>
              </a:spcBef>
              <a:spcAft>
                <a:spcPts val="0"/>
              </a:spcAft>
              <a:buClr>
                <a:srgbClr val="E6AFA9"/>
              </a:buClr>
              <a:buSzPts val="1530"/>
              <a:buFont typeface="Noto Sans Symbols"/>
              <a:buNone/>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ctr" rtl="0">
              <a:lnSpc>
                <a:spcPct val="100000"/>
              </a:lnSpc>
              <a:spcBef>
                <a:spcPts val="370"/>
              </a:spcBef>
              <a:spcAft>
                <a:spcPts val="0"/>
              </a:spcAft>
              <a:buClr>
                <a:schemeClr val="accent3"/>
              </a:buClr>
              <a:buSzPts val="1440"/>
              <a:buFont typeface="Noto Sans Symbols"/>
              <a:buNone/>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ctr" rtl="0">
              <a:lnSpc>
                <a:spcPct val="100000"/>
              </a:lnSpc>
              <a:spcBef>
                <a:spcPts val="370"/>
              </a:spcBef>
              <a:spcAft>
                <a:spcPts val="0"/>
              </a:spcAft>
              <a:buClr>
                <a:schemeClr val="accent3"/>
              </a:buClr>
              <a:buSzPts val="1800"/>
              <a:buFont typeface="Libre Baskerville"/>
              <a:buNone/>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ctr" rtl="0">
              <a:lnSpc>
                <a:spcPct val="100000"/>
              </a:lnSpc>
              <a:spcBef>
                <a:spcPts val="370"/>
              </a:spcBef>
              <a:spcAft>
                <a:spcPts val="0"/>
              </a:spcAft>
              <a:buClr>
                <a:schemeClr val="accent3"/>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ctr" rtl="0">
              <a:lnSpc>
                <a:spcPct val="100000"/>
              </a:lnSpc>
              <a:spcBef>
                <a:spcPts val="370"/>
              </a:spcBef>
              <a:spcAft>
                <a:spcPts val="0"/>
              </a:spcAft>
              <a:buClr>
                <a:schemeClr val="accent2"/>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ctr" rtl="0">
              <a:lnSpc>
                <a:spcPct val="100000"/>
              </a:lnSpc>
              <a:spcBef>
                <a:spcPts val="370"/>
              </a:spcBef>
              <a:spcAft>
                <a:spcPts val="0"/>
              </a:spcAft>
              <a:buClr>
                <a:srgbClr val="E6AF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ctr" rtl="0">
              <a:lnSpc>
                <a:spcPct val="100000"/>
              </a:lnSpc>
              <a:spcBef>
                <a:spcPts val="370"/>
              </a:spcBef>
              <a:spcAft>
                <a:spcPts val="0"/>
              </a:spcAft>
              <a:buClr>
                <a:srgbClr val="CAAB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9pPr>
          </a:lstStyle>
          <a:p>
            <a:pPr marL="0" indent="0">
              <a:spcBef>
                <a:spcPts val="0"/>
              </a:spcBef>
            </a:pPr>
            <a:r>
              <a:rPr lang="en-US" dirty="0"/>
              <a:t>Course Outcome (CO)</a:t>
            </a:r>
          </a:p>
          <a:p>
            <a:pPr marL="0" indent="0">
              <a:spcBef>
                <a:spcPts val="0"/>
              </a:spcBef>
            </a:pPr>
            <a:r>
              <a:rPr lang="en-US" sz="1800" dirty="0"/>
              <a:t>CO5: Evaluate the Sustainability of Travel operations and activities of travel bodies and associations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BCD3-DBAB-E6CF-3D03-3C7D340608E1}"/>
              </a:ext>
            </a:extLst>
          </p:cNvPr>
          <p:cNvSpPr>
            <a:spLocks noGrp="1"/>
          </p:cNvSpPr>
          <p:nvPr>
            <p:ph type="title"/>
          </p:nvPr>
        </p:nvSpPr>
        <p:spPr/>
        <p:txBody>
          <a:bodyPr/>
          <a:lstStyle/>
          <a:p>
            <a:r>
              <a:rPr lang="en-IN" b="1" dirty="0"/>
              <a:t>Why was WTTC formed?</a:t>
            </a:r>
            <a:endParaRPr lang="en-IN" dirty="0"/>
          </a:p>
        </p:txBody>
      </p:sp>
      <p:sp>
        <p:nvSpPr>
          <p:cNvPr id="5" name="Text Placeholder 4">
            <a:extLst>
              <a:ext uri="{FF2B5EF4-FFF2-40B4-BE49-F238E27FC236}">
                <a16:creationId xmlns:a16="http://schemas.microsoft.com/office/drawing/2014/main" id="{FCDE9934-BDBC-5B68-0695-C55B104B70AE}"/>
              </a:ext>
            </a:extLst>
          </p:cNvPr>
          <p:cNvSpPr>
            <a:spLocks noGrp="1"/>
          </p:cNvSpPr>
          <p:nvPr>
            <p:ph type="body" idx="3"/>
          </p:nvPr>
        </p:nvSpPr>
        <p:spPr>
          <a:xfrm>
            <a:off x="914400" y="1416050"/>
            <a:ext cx="7772400" cy="4718050"/>
          </a:xfrm>
        </p:spPr>
        <p:txBody>
          <a:bodyPr/>
          <a:lstStyle/>
          <a:p>
            <a:pPr algn="just">
              <a:lnSpc>
                <a:spcPct val="150000"/>
              </a:lnSpc>
            </a:pPr>
            <a:r>
              <a:rPr lang="en-US" sz="2000" dirty="0"/>
              <a:t>In the late 1980s a group of industry Chairs and CEOs, led by James Robinson III - then Chairman and CEO of American Express - came to the </a:t>
            </a:r>
            <a:r>
              <a:rPr lang="en-US" sz="2000" dirty="0" err="1"/>
              <a:t>realisation</a:t>
            </a:r>
            <a:r>
              <a:rPr lang="en-US" sz="2000" dirty="0"/>
              <a:t> that, although Travel &amp; Tourism was the largest industry in the world and the biggest provider of jobs, few in the industry, let alone within governments, were aware of this. There was no consolidated data, nor industry voice, through which to convey this message to elected officials and policy-makers. Indeed, Travel &amp; Tourism was considered by many as frivolous or, at least, a 'non-essential' activity.</a:t>
            </a:r>
            <a:endParaRPr lang="en-IN" sz="2000" dirty="0"/>
          </a:p>
        </p:txBody>
      </p:sp>
    </p:spTree>
    <p:extLst>
      <p:ext uri="{BB962C8B-B14F-4D97-AF65-F5344CB8AC3E}">
        <p14:creationId xmlns:p14="http://schemas.microsoft.com/office/powerpoint/2010/main" val="121295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0296-8F54-5644-BBA7-1B367E224F12}"/>
              </a:ext>
            </a:extLst>
          </p:cNvPr>
          <p:cNvSpPr>
            <a:spLocks noGrp="1"/>
          </p:cNvSpPr>
          <p:nvPr>
            <p:ph type="title"/>
          </p:nvPr>
        </p:nvSpPr>
        <p:spPr/>
        <p:txBody>
          <a:bodyPr/>
          <a:lstStyle/>
          <a:p>
            <a:r>
              <a:rPr lang="en-IN" b="1" dirty="0"/>
              <a:t>Why was WTTC formed?</a:t>
            </a:r>
            <a:endParaRPr lang="en-IN" dirty="0"/>
          </a:p>
        </p:txBody>
      </p:sp>
      <p:sp>
        <p:nvSpPr>
          <p:cNvPr id="5" name="Text Placeholder 4">
            <a:extLst>
              <a:ext uri="{FF2B5EF4-FFF2-40B4-BE49-F238E27FC236}">
                <a16:creationId xmlns:a16="http://schemas.microsoft.com/office/drawing/2014/main" id="{11360470-C507-8098-CEFD-E1F728E1183B}"/>
              </a:ext>
            </a:extLst>
          </p:cNvPr>
          <p:cNvSpPr>
            <a:spLocks noGrp="1"/>
          </p:cNvSpPr>
          <p:nvPr>
            <p:ph type="body" idx="3"/>
          </p:nvPr>
        </p:nvSpPr>
        <p:spPr>
          <a:xfrm>
            <a:off x="914400" y="1416050"/>
            <a:ext cx="7772400" cy="4718050"/>
          </a:xfrm>
        </p:spPr>
        <p:txBody>
          <a:bodyPr/>
          <a:lstStyle/>
          <a:p>
            <a:pPr algn="just"/>
            <a:r>
              <a:rPr lang="en-US" sz="2000" dirty="0"/>
              <a:t>This </a:t>
            </a:r>
            <a:r>
              <a:rPr lang="en-US" sz="2000" dirty="0" err="1"/>
              <a:t>realisation</a:t>
            </a:r>
            <a:r>
              <a:rPr lang="en-US" sz="2000" dirty="0"/>
              <a:t> led to an initial meeting in Paris in 1989 between a number of industry leaders from different parts of the globe. One notable outcome of the meeting was that the participants received a powerful message from Henry Kissinger, which confirmed that they represented the world’s biggest industry but that it was not </a:t>
            </a:r>
            <a:r>
              <a:rPr lang="en-US" sz="2000" dirty="0" err="1"/>
              <a:t>recognised</a:t>
            </a:r>
            <a:r>
              <a:rPr lang="en-US" sz="2000" dirty="0"/>
              <a:t> because it was too fragmented. This gave added impetus to the group’s objectives and WTTC was established in 1990, with James Robinson III as Chairman and Geoffrey Lipman as President. At the time of the first AGM in Washington in 1991, in the aftermath of the Gulf War, the Council comprised 32 Members. This first official meeting served to determine the objectives of WTTC and the key issues to be addressed.</a:t>
            </a:r>
            <a:endParaRPr lang="en-IN" sz="2000" dirty="0"/>
          </a:p>
        </p:txBody>
      </p:sp>
    </p:spTree>
    <p:extLst>
      <p:ext uri="{BB962C8B-B14F-4D97-AF65-F5344CB8AC3E}">
        <p14:creationId xmlns:p14="http://schemas.microsoft.com/office/powerpoint/2010/main" val="17409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7295-BEB9-5FCD-CF63-1EEA33F7F7DF}"/>
              </a:ext>
            </a:extLst>
          </p:cNvPr>
          <p:cNvSpPr>
            <a:spLocks noGrp="1"/>
          </p:cNvSpPr>
          <p:nvPr>
            <p:ph type="title"/>
          </p:nvPr>
        </p:nvSpPr>
        <p:spPr/>
        <p:txBody>
          <a:bodyPr/>
          <a:lstStyle/>
          <a:p>
            <a:r>
              <a:rPr lang="en-US" dirty="0"/>
              <a:t>Why was it formed</a:t>
            </a:r>
            <a:endParaRPr lang="en-IN" dirty="0"/>
          </a:p>
        </p:txBody>
      </p:sp>
      <p:sp>
        <p:nvSpPr>
          <p:cNvPr id="5" name="Text Placeholder 4">
            <a:extLst>
              <a:ext uri="{FF2B5EF4-FFF2-40B4-BE49-F238E27FC236}">
                <a16:creationId xmlns:a16="http://schemas.microsoft.com/office/drawing/2014/main" id="{4184E9F3-6989-0548-54A7-FE0AEA92981F}"/>
              </a:ext>
            </a:extLst>
          </p:cNvPr>
          <p:cNvSpPr>
            <a:spLocks noGrp="1"/>
          </p:cNvSpPr>
          <p:nvPr>
            <p:ph type="body" idx="3"/>
          </p:nvPr>
        </p:nvSpPr>
        <p:spPr>
          <a:xfrm>
            <a:off x="914400" y="1310185"/>
            <a:ext cx="7888406" cy="4823915"/>
          </a:xfrm>
        </p:spPr>
        <p:txBody>
          <a:bodyPr/>
          <a:lstStyle/>
          <a:p>
            <a:pPr marL="131445" indent="0">
              <a:buNone/>
            </a:pPr>
            <a:r>
              <a:rPr lang="en-US" sz="2400" dirty="0"/>
              <a:t>The three main messages are in keeping with the vision of the CEOs who founded the Council in 1990:</a:t>
            </a:r>
            <a:br>
              <a:rPr lang="en-US" sz="2400" dirty="0"/>
            </a:br>
            <a:endParaRPr lang="en-US" sz="2400" dirty="0"/>
          </a:p>
          <a:p>
            <a:pPr>
              <a:buFont typeface="Arial" panose="020B0604020202020204" pitchFamily="34" charset="0"/>
              <a:buChar char="•"/>
            </a:pPr>
            <a:r>
              <a:rPr lang="en-US" sz="2400" dirty="0"/>
              <a:t>Governments </a:t>
            </a:r>
            <a:r>
              <a:rPr lang="en-US" sz="2400" dirty="0" err="1"/>
              <a:t>recognising</a:t>
            </a:r>
            <a:r>
              <a:rPr lang="en-US" sz="2400" dirty="0"/>
              <a:t> Travel &amp; Tourism as a top priority</a:t>
            </a:r>
            <a:br>
              <a:rPr lang="en-US" sz="2400" dirty="0"/>
            </a:br>
            <a:endParaRPr lang="en-US" sz="2400" dirty="0"/>
          </a:p>
          <a:p>
            <a:pPr>
              <a:buFont typeface="Arial" panose="020B0604020202020204" pitchFamily="34" charset="0"/>
              <a:buChar char="•"/>
            </a:pPr>
            <a:r>
              <a:rPr lang="en-US" sz="2400" dirty="0"/>
              <a:t>Business balancing economics with people, culture and environment</a:t>
            </a:r>
            <a:br>
              <a:rPr lang="en-US" sz="2400" dirty="0"/>
            </a:br>
            <a:endParaRPr lang="en-US" sz="2400" dirty="0"/>
          </a:p>
          <a:p>
            <a:pPr>
              <a:buFont typeface="Arial" panose="020B0604020202020204" pitchFamily="34" charset="0"/>
              <a:buChar char="•"/>
            </a:pPr>
            <a:r>
              <a:rPr lang="en-US" sz="2400" dirty="0"/>
              <a:t>A shared pursuit of long-term growth and prosperity</a:t>
            </a:r>
          </a:p>
          <a:p>
            <a:endParaRPr lang="en-IN" sz="2400" dirty="0"/>
          </a:p>
        </p:txBody>
      </p:sp>
    </p:spTree>
    <p:extLst>
      <p:ext uri="{BB962C8B-B14F-4D97-AF65-F5344CB8AC3E}">
        <p14:creationId xmlns:p14="http://schemas.microsoft.com/office/powerpoint/2010/main" val="6790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3CAF0B5-5DE5-43E4-B90D-C0A807AFBB0A}"/>
              </a:ext>
            </a:extLst>
          </p:cNvPr>
          <p:cNvSpPr>
            <a:spLocks noGrp="1"/>
          </p:cNvSpPr>
          <p:nvPr>
            <p:ph type="body" idx="3"/>
          </p:nvPr>
        </p:nvSpPr>
        <p:spPr>
          <a:xfrm>
            <a:off x="914399" y="382137"/>
            <a:ext cx="7772399" cy="5751963"/>
          </a:xfrm>
        </p:spPr>
        <p:txBody>
          <a:bodyPr/>
          <a:lstStyle/>
          <a:p>
            <a:pPr marL="131445" indent="0" algn="just">
              <a:buNone/>
            </a:pPr>
            <a:r>
              <a:rPr lang="en-US" sz="1800" dirty="0"/>
              <a:t>WTTC’s Members remain the driving force behind its activities and policies. Membership now includes the entire spectrum of the Travel &amp; Tourism industry - from airlines and airports to hotels and hospitality groups, tour operators and retail travel agents, online distributors, cruise lines, investment companies, insurance groups, and the technology industry.</a:t>
            </a:r>
            <a:br>
              <a:rPr lang="en-US" sz="1800" dirty="0"/>
            </a:br>
            <a:br>
              <a:rPr lang="en-US" sz="1800" dirty="0"/>
            </a:br>
            <a:r>
              <a:rPr lang="en-US" sz="1800" dirty="0"/>
              <a:t>As a voluntary organisation, WTTC provides an important example of business leaders spending time and money to move their global activity forward while playing a pivotal role in ensuring sustainable development in our ever-changing world.</a:t>
            </a:r>
            <a:br>
              <a:rPr lang="en-US" sz="1800" dirty="0"/>
            </a:br>
            <a:br>
              <a:rPr lang="en-US" sz="1800" dirty="0"/>
            </a:br>
            <a:r>
              <a:rPr lang="en-US" sz="1800" dirty="0"/>
              <a:t>WTTC’s research, which quantifies the direct and total impact of Travel &amp; Tourism on our economies in terms of GDP and employment growth, has helped to raise awareness of the economic contribution of our industry and continues to feature heavily in the media and in Governments</a:t>
            </a:r>
            <a:endParaRPr lang="en-IN" sz="1800" dirty="0"/>
          </a:p>
        </p:txBody>
      </p:sp>
    </p:spTree>
    <p:extLst>
      <p:ext uri="{BB962C8B-B14F-4D97-AF65-F5344CB8AC3E}">
        <p14:creationId xmlns:p14="http://schemas.microsoft.com/office/powerpoint/2010/main" val="95996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17E937-2967-804E-0098-4AB4DE34A9D6}"/>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CAA13580-A85F-C8AD-09C5-007768D84C35}"/>
              </a:ext>
            </a:extLst>
          </p:cNvPr>
          <p:cNvSpPr>
            <a:spLocks noGrp="1"/>
          </p:cNvSpPr>
          <p:nvPr>
            <p:ph type="body" idx="2"/>
          </p:nvPr>
        </p:nvSpPr>
        <p:spPr/>
        <p:txBody>
          <a:bodyPr/>
          <a:lstStyle/>
          <a:p>
            <a:endParaRPr lang="en-IN"/>
          </a:p>
        </p:txBody>
      </p:sp>
      <p:sp>
        <p:nvSpPr>
          <p:cNvPr id="5" name="Text Placeholder 4">
            <a:extLst>
              <a:ext uri="{FF2B5EF4-FFF2-40B4-BE49-F238E27FC236}">
                <a16:creationId xmlns:a16="http://schemas.microsoft.com/office/drawing/2014/main" id="{11FBE5F2-5067-FE14-4CAB-2D9C755ED173}"/>
              </a:ext>
            </a:extLst>
          </p:cNvPr>
          <p:cNvSpPr>
            <a:spLocks noGrp="1"/>
          </p:cNvSpPr>
          <p:nvPr>
            <p:ph type="body" idx="3"/>
          </p:nvPr>
        </p:nvSpPr>
        <p:spPr/>
        <p:txBody>
          <a:bodyPr/>
          <a:lstStyle/>
          <a:p>
            <a:endParaRPr lang="en-IN"/>
          </a:p>
        </p:txBody>
      </p:sp>
      <p:sp>
        <p:nvSpPr>
          <p:cNvPr id="6" name="Text Placeholder 5">
            <a:extLst>
              <a:ext uri="{FF2B5EF4-FFF2-40B4-BE49-F238E27FC236}">
                <a16:creationId xmlns:a16="http://schemas.microsoft.com/office/drawing/2014/main" id="{7B41EDF6-6839-55DF-B992-8AAD0AAD7E8C}"/>
              </a:ext>
            </a:extLst>
          </p:cNvPr>
          <p:cNvSpPr>
            <a:spLocks noGrp="1"/>
          </p:cNvSpPr>
          <p:nvPr>
            <p:ph type="body" idx="4"/>
          </p:nvPr>
        </p:nvSpPr>
        <p:spPr/>
        <p:txBody>
          <a:bodyPr/>
          <a:lstStyle/>
          <a:p>
            <a:endParaRPr lang="en-IN"/>
          </a:p>
        </p:txBody>
      </p:sp>
      <p:pic>
        <p:nvPicPr>
          <p:cNvPr id="7" name="Picture 6">
            <a:extLst>
              <a:ext uri="{FF2B5EF4-FFF2-40B4-BE49-F238E27FC236}">
                <a16:creationId xmlns:a16="http://schemas.microsoft.com/office/drawing/2014/main" id="{979A49FF-4EB5-25A4-2AE6-1AF885484EED}"/>
              </a:ext>
            </a:extLst>
          </p:cNvPr>
          <p:cNvPicPr>
            <a:picLocks noChangeAspect="1"/>
          </p:cNvPicPr>
          <p:nvPr/>
        </p:nvPicPr>
        <p:blipFill rotWithShape="1">
          <a:blip r:embed="rId2"/>
          <a:srcRect l="19231" t="17977" r="44103" b="38718"/>
          <a:stretch/>
        </p:blipFill>
        <p:spPr>
          <a:xfrm>
            <a:off x="914400" y="1333781"/>
            <a:ext cx="7890899" cy="5242203"/>
          </a:xfrm>
          <a:prstGeom prst="rect">
            <a:avLst/>
          </a:prstGeom>
        </p:spPr>
      </p:pic>
    </p:spTree>
    <p:extLst>
      <p:ext uri="{BB962C8B-B14F-4D97-AF65-F5344CB8AC3E}">
        <p14:creationId xmlns:p14="http://schemas.microsoft.com/office/powerpoint/2010/main" val="279459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DDE3B36-7804-8731-8F77-6362E631E240}"/>
              </a:ext>
            </a:extLst>
          </p:cNvPr>
          <p:cNvSpPr>
            <a:spLocks noGrp="1"/>
          </p:cNvSpPr>
          <p:nvPr>
            <p:ph type="body" idx="3"/>
          </p:nvPr>
        </p:nvSpPr>
        <p:spPr/>
        <p:txBody>
          <a:bodyPr/>
          <a:lstStyle/>
          <a:p>
            <a:endParaRPr lang="en-IN"/>
          </a:p>
        </p:txBody>
      </p:sp>
      <p:sp>
        <p:nvSpPr>
          <p:cNvPr id="6" name="Text Placeholder 5">
            <a:extLst>
              <a:ext uri="{FF2B5EF4-FFF2-40B4-BE49-F238E27FC236}">
                <a16:creationId xmlns:a16="http://schemas.microsoft.com/office/drawing/2014/main" id="{73F43577-6EF9-49FC-555F-07FF28D51AEB}"/>
              </a:ext>
            </a:extLst>
          </p:cNvPr>
          <p:cNvSpPr>
            <a:spLocks noGrp="1"/>
          </p:cNvSpPr>
          <p:nvPr>
            <p:ph type="body" idx="4"/>
          </p:nvPr>
        </p:nvSpPr>
        <p:spPr/>
        <p:txBody>
          <a:bodyPr/>
          <a:lstStyle/>
          <a:p>
            <a:endParaRPr lang="en-IN"/>
          </a:p>
        </p:txBody>
      </p:sp>
      <p:pic>
        <p:nvPicPr>
          <p:cNvPr id="7" name="Picture 6">
            <a:extLst>
              <a:ext uri="{FF2B5EF4-FFF2-40B4-BE49-F238E27FC236}">
                <a16:creationId xmlns:a16="http://schemas.microsoft.com/office/drawing/2014/main" id="{446045B6-E6AF-7129-BBB5-8DF7749547A3}"/>
              </a:ext>
            </a:extLst>
          </p:cNvPr>
          <p:cNvPicPr>
            <a:picLocks noChangeAspect="1"/>
          </p:cNvPicPr>
          <p:nvPr/>
        </p:nvPicPr>
        <p:blipFill rotWithShape="1">
          <a:blip r:embed="rId2"/>
          <a:srcRect l="18462" t="23676" r="42308" b="38490"/>
          <a:stretch/>
        </p:blipFill>
        <p:spPr>
          <a:xfrm>
            <a:off x="957662" y="1404844"/>
            <a:ext cx="7990675" cy="4334809"/>
          </a:xfrm>
          <a:prstGeom prst="rect">
            <a:avLst/>
          </a:prstGeom>
        </p:spPr>
      </p:pic>
    </p:spTree>
    <p:extLst>
      <p:ext uri="{BB962C8B-B14F-4D97-AF65-F5344CB8AC3E}">
        <p14:creationId xmlns:p14="http://schemas.microsoft.com/office/powerpoint/2010/main" val="365804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C424D7-2697-32C9-4A94-D3AFCE0F9D72}"/>
              </a:ext>
            </a:extLst>
          </p:cNvPr>
          <p:cNvPicPr>
            <a:picLocks noChangeAspect="1"/>
          </p:cNvPicPr>
          <p:nvPr/>
        </p:nvPicPr>
        <p:blipFill>
          <a:blip r:embed="rId2"/>
          <a:stretch>
            <a:fillRect/>
          </a:stretch>
        </p:blipFill>
        <p:spPr>
          <a:xfrm>
            <a:off x="1181100" y="749300"/>
            <a:ext cx="6485467" cy="4864100"/>
          </a:xfrm>
          <a:prstGeom prst="rect">
            <a:avLst/>
          </a:prstGeom>
        </p:spPr>
      </p:pic>
    </p:spTree>
    <p:extLst>
      <p:ext uri="{BB962C8B-B14F-4D97-AF65-F5344CB8AC3E}">
        <p14:creationId xmlns:p14="http://schemas.microsoft.com/office/powerpoint/2010/main" val="53919971"/>
      </p:ext>
    </p:extLst>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496</Words>
  <Application>Microsoft Office PowerPoint</Application>
  <PresentationFormat>On-screen Show (4:3)</PresentationFormat>
  <Paragraphs>17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Libre Baskerville</vt:lpstr>
      <vt:lpstr>Arial</vt:lpstr>
      <vt:lpstr>Noto Sans Symbols</vt:lpstr>
      <vt:lpstr>Libre Franklin</vt:lpstr>
      <vt:lpstr>Times New Roman</vt:lpstr>
      <vt:lpstr>Equity</vt:lpstr>
      <vt:lpstr>HMT 801  Travel Agency and Tour Operations</vt:lpstr>
      <vt:lpstr>Why was WTTC formed?</vt:lpstr>
      <vt:lpstr>Why was WTTC formed?</vt:lpstr>
      <vt:lpstr>Why was it formed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CONCEPTS</dc:title>
  <cp:lastModifiedBy>Rohit Chauhan</cp:lastModifiedBy>
  <cp:revision>16</cp:revision>
  <dcterms:modified xsi:type="dcterms:W3CDTF">2022-12-02T08:20:14Z</dcterms:modified>
</cp:coreProperties>
</file>