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62" r:id="rId2"/>
    <p:sldId id="301" r:id="rId3"/>
    <p:sldId id="302" r:id="rId4"/>
    <p:sldId id="287" r:id="rId5"/>
    <p:sldId id="289" r:id="rId6"/>
    <p:sldId id="298" r:id="rId7"/>
    <p:sldId id="290" r:id="rId8"/>
    <p:sldId id="291" r:id="rId9"/>
    <p:sldId id="292" r:id="rId10"/>
    <p:sldId id="294" r:id="rId11"/>
    <p:sldId id="295" r:id="rId12"/>
    <p:sldId id="293" r:id="rId13"/>
    <p:sldId id="303" r:id="rId14"/>
    <p:sldId id="282" r:id="rId15"/>
    <p:sldId id="283" r:id="rId16"/>
    <p:sldId id="304" r:id="rId17"/>
    <p:sldId id="284" r:id="rId18"/>
    <p:sldId id="285" r:id="rId19"/>
    <p:sldId id="280" r:id="rId20"/>
    <p:sldId id="281" r:id="rId21"/>
    <p:sldId id="310" r:id="rId22"/>
    <p:sldId id="311" r:id="rId23"/>
    <p:sldId id="305" r:id="rId24"/>
    <p:sldId id="306" r:id="rId25"/>
    <p:sldId id="307" r:id="rId26"/>
    <p:sldId id="308" r:id="rId27"/>
    <p:sldId id="309" r:id="rId28"/>
    <p:sldId id="312" r:id="rId29"/>
    <p:sldId id="316" r:id="rId30"/>
    <p:sldId id="317" r:id="rId31"/>
    <p:sldId id="318" r:id="rId32"/>
    <p:sldId id="319" r:id="rId33"/>
    <p:sldId id="313" r:id="rId34"/>
    <p:sldId id="314" r:id="rId35"/>
    <p:sldId id="315" r:id="rId36"/>
    <p:sldId id="263" r:id="rId37"/>
  </p:sldIdLst>
  <p:sldSz cx="9144000" cy="6858000" type="screen4x3"/>
  <p:notesSz cx="6858000" cy="9144000"/>
  <p:embeddedFontLst>
    <p:embeddedFont>
      <p:font typeface="Libre Baskerville" panose="02000000000000000000" pitchFamily="2" charset="0"/>
      <p:regular r:id="rId39"/>
      <p:bold r:id="rId40"/>
      <p:italic r:id="rId41"/>
    </p:embeddedFont>
    <p:embeddedFont>
      <p:font typeface="Libre Franklin"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0" autoAdjust="0"/>
    <p:restoredTop sz="94660"/>
  </p:normalViewPr>
  <p:slideViewPr>
    <p:cSldViewPr snapToGrid="0">
      <p:cViewPr varScale="1">
        <p:scale>
          <a:sx n="85" d="100"/>
          <a:sy n="85" d="100"/>
        </p:scale>
        <p:origin x="117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3175F3-BF12-4E8A-B9C1-D15797C7008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320F8D14-FCB6-4C48-A0BE-BA51FA38B61A}">
      <dgm:prSet phldrT="[Text]" custT="1"/>
      <dgm:spPr>
        <a:solidFill>
          <a:srgbClr val="00B0F0"/>
        </a:solidFill>
      </dgm:spPr>
      <dgm:t>
        <a:bodyPr/>
        <a:lstStyle/>
        <a:p>
          <a:r>
            <a:rPr lang="en-GB" sz="3200" b="1" dirty="0">
              <a:solidFill>
                <a:schemeClr val="tx1"/>
              </a:solidFill>
            </a:rPr>
            <a:t>PATA </a:t>
          </a:r>
        </a:p>
        <a:p>
          <a:r>
            <a:rPr lang="en-GB" sz="3200" b="1" dirty="0">
              <a:solidFill>
                <a:schemeClr val="tx1"/>
              </a:solidFill>
            </a:rPr>
            <a:t>Membership</a:t>
          </a:r>
        </a:p>
      </dgm:t>
    </dgm:pt>
    <dgm:pt modelId="{366D5172-09C3-44E1-8C90-52FE251F460D}" type="parTrans" cxnId="{BC491E82-5D7D-48C9-8746-F43DAE53C76A}">
      <dgm:prSet/>
      <dgm:spPr/>
      <dgm:t>
        <a:bodyPr/>
        <a:lstStyle/>
        <a:p>
          <a:endParaRPr lang="en-GB"/>
        </a:p>
      </dgm:t>
    </dgm:pt>
    <dgm:pt modelId="{D8685D99-EE2A-4490-9A84-3A44D5BB5388}" type="sibTrans" cxnId="{BC491E82-5D7D-48C9-8746-F43DAE53C76A}">
      <dgm:prSet/>
      <dgm:spPr/>
      <dgm:t>
        <a:bodyPr/>
        <a:lstStyle/>
        <a:p>
          <a:endParaRPr lang="en-GB"/>
        </a:p>
      </dgm:t>
    </dgm:pt>
    <dgm:pt modelId="{33DC6419-6296-4752-865D-6438660BB56A}">
      <dgm:prSet phldrT="[Text]"/>
      <dgm:spPr>
        <a:solidFill>
          <a:srgbClr val="00B050"/>
        </a:solidFill>
      </dgm:spPr>
      <dgm:t>
        <a:bodyPr/>
        <a:lstStyle/>
        <a:p>
          <a:r>
            <a:rPr lang="en-GB" b="1" dirty="0">
              <a:solidFill>
                <a:schemeClr val="tx1"/>
              </a:solidFill>
            </a:rPr>
            <a:t>Active Member</a:t>
          </a:r>
        </a:p>
      </dgm:t>
    </dgm:pt>
    <dgm:pt modelId="{357D412A-F26F-4A64-8189-B32B94F3FBEE}" type="parTrans" cxnId="{E17A9FA2-657A-4BA9-B0AB-D4DB6F499D62}">
      <dgm:prSet/>
      <dgm:spPr/>
      <dgm:t>
        <a:bodyPr/>
        <a:lstStyle/>
        <a:p>
          <a:endParaRPr lang="en-GB"/>
        </a:p>
      </dgm:t>
    </dgm:pt>
    <dgm:pt modelId="{F1DF18A8-8A3F-4BAA-BDE0-A8017CFA8C53}" type="sibTrans" cxnId="{E17A9FA2-657A-4BA9-B0AB-D4DB6F499D62}">
      <dgm:prSet/>
      <dgm:spPr/>
      <dgm:t>
        <a:bodyPr/>
        <a:lstStyle/>
        <a:p>
          <a:endParaRPr lang="en-GB"/>
        </a:p>
      </dgm:t>
    </dgm:pt>
    <dgm:pt modelId="{D27B3C63-52D1-4891-AA7E-4D27972F53F7}">
      <dgm:prSet phldrT="[Text]"/>
      <dgm:spPr>
        <a:solidFill>
          <a:schemeClr val="accent6">
            <a:lumMod val="60000"/>
            <a:lumOff val="40000"/>
          </a:schemeClr>
        </a:solidFill>
      </dgm:spPr>
      <dgm:t>
        <a:bodyPr/>
        <a:lstStyle/>
        <a:p>
          <a:r>
            <a:rPr lang="en-GB" b="1" dirty="0">
              <a:solidFill>
                <a:schemeClr val="tx1"/>
              </a:solidFill>
            </a:rPr>
            <a:t>Associate Member</a:t>
          </a:r>
        </a:p>
      </dgm:t>
    </dgm:pt>
    <dgm:pt modelId="{9AC6D5B3-6E52-4CD8-AA68-611E88E41536}" type="parTrans" cxnId="{4BB24625-ED61-4672-B4F8-1212AB5A1FD2}">
      <dgm:prSet/>
      <dgm:spPr/>
      <dgm:t>
        <a:bodyPr/>
        <a:lstStyle/>
        <a:p>
          <a:endParaRPr lang="en-GB"/>
        </a:p>
      </dgm:t>
    </dgm:pt>
    <dgm:pt modelId="{B1EF302E-63C3-4BF6-B0AF-15A33E198754}" type="sibTrans" cxnId="{4BB24625-ED61-4672-B4F8-1212AB5A1FD2}">
      <dgm:prSet/>
      <dgm:spPr/>
      <dgm:t>
        <a:bodyPr/>
        <a:lstStyle/>
        <a:p>
          <a:endParaRPr lang="en-GB"/>
        </a:p>
      </dgm:t>
    </dgm:pt>
    <dgm:pt modelId="{48B26FAA-F8B8-4EB2-A2FA-0803BEFFF4C4}">
      <dgm:prSet phldrT="[Text]"/>
      <dgm:spPr>
        <a:solidFill>
          <a:schemeClr val="accent5">
            <a:lumMod val="60000"/>
            <a:lumOff val="40000"/>
          </a:schemeClr>
        </a:solidFill>
      </dgm:spPr>
      <dgm:t>
        <a:bodyPr/>
        <a:lstStyle/>
        <a:p>
          <a:r>
            <a:rPr lang="en-GB" b="1" dirty="0">
              <a:solidFill>
                <a:schemeClr val="tx1"/>
              </a:solidFill>
            </a:rPr>
            <a:t>Allied Member</a:t>
          </a:r>
        </a:p>
      </dgm:t>
    </dgm:pt>
    <dgm:pt modelId="{6BB9EAB6-AEFD-4534-B1CD-203AC8058183}" type="parTrans" cxnId="{A7FC0467-3E0C-4850-8D3D-C8E006BA9825}">
      <dgm:prSet/>
      <dgm:spPr/>
      <dgm:t>
        <a:bodyPr/>
        <a:lstStyle/>
        <a:p>
          <a:endParaRPr lang="en-GB"/>
        </a:p>
      </dgm:t>
    </dgm:pt>
    <dgm:pt modelId="{1219161C-C704-46E4-9487-4AB39B961518}" type="sibTrans" cxnId="{A7FC0467-3E0C-4850-8D3D-C8E006BA9825}">
      <dgm:prSet/>
      <dgm:spPr/>
      <dgm:t>
        <a:bodyPr/>
        <a:lstStyle/>
        <a:p>
          <a:endParaRPr lang="en-GB"/>
        </a:p>
      </dgm:t>
    </dgm:pt>
    <dgm:pt modelId="{1402572C-16F4-46DA-AB21-A98BF0C5B2AB}">
      <dgm:prSet/>
      <dgm:spPr>
        <a:solidFill>
          <a:srgbClr val="92D050"/>
        </a:solidFill>
      </dgm:spPr>
      <dgm:t>
        <a:bodyPr/>
        <a:lstStyle/>
        <a:p>
          <a:r>
            <a:rPr lang="en-GB" b="1" dirty="0">
              <a:solidFill>
                <a:schemeClr val="tx1"/>
              </a:solidFill>
            </a:rPr>
            <a:t>Affiliated Member</a:t>
          </a:r>
        </a:p>
      </dgm:t>
    </dgm:pt>
    <dgm:pt modelId="{5894A3E7-8F6E-4978-A62C-6075D74CB082}" type="parTrans" cxnId="{4DDCBF38-1266-4243-A9FF-2D78C71C2C6F}">
      <dgm:prSet/>
      <dgm:spPr/>
      <dgm:t>
        <a:bodyPr/>
        <a:lstStyle/>
        <a:p>
          <a:endParaRPr lang="en-GB"/>
        </a:p>
      </dgm:t>
    </dgm:pt>
    <dgm:pt modelId="{F2103AFB-674F-4DDE-A5FA-E23BE7560875}" type="sibTrans" cxnId="{4DDCBF38-1266-4243-A9FF-2D78C71C2C6F}">
      <dgm:prSet/>
      <dgm:spPr/>
      <dgm:t>
        <a:bodyPr/>
        <a:lstStyle/>
        <a:p>
          <a:endParaRPr lang="en-GB"/>
        </a:p>
      </dgm:t>
    </dgm:pt>
    <dgm:pt modelId="{1D19A0A2-1030-4758-85FF-329E1A4EEF6C}" type="pres">
      <dgm:prSet presAssocID="{043175F3-BF12-4E8A-B9C1-D15797C70086}" presName="hierChild1" presStyleCnt="0">
        <dgm:presLayoutVars>
          <dgm:orgChart val="1"/>
          <dgm:chPref val="1"/>
          <dgm:dir/>
          <dgm:animOne val="branch"/>
          <dgm:animLvl val="lvl"/>
          <dgm:resizeHandles/>
        </dgm:presLayoutVars>
      </dgm:prSet>
      <dgm:spPr/>
    </dgm:pt>
    <dgm:pt modelId="{06A49F42-EC1A-47A8-8F43-9C8EA0096D68}" type="pres">
      <dgm:prSet presAssocID="{320F8D14-FCB6-4C48-A0BE-BA51FA38B61A}" presName="hierRoot1" presStyleCnt="0">
        <dgm:presLayoutVars>
          <dgm:hierBranch val="init"/>
        </dgm:presLayoutVars>
      </dgm:prSet>
      <dgm:spPr/>
    </dgm:pt>
    <dgm:pt modelId="{7525E6C9-F207-4D0B-A705-1A2BCC8EB21E}" type="pres">
      <dgm:prSet presAssocID="{320F8D14-FCB6-4C48-A0BE-BA51FA38B61A}" presName="rootComposite1" presStyleCnt="0"/>
      <dgm:spPr/>
    </dgm:pt>
    <dgm:pt modelId="{2D2EB20E-FF50-485A-B0D3-A35DB20A3634}" type="pres">
      <dgm:prSet presAssocID="{320F8D14-FCB6-4C48-A0BE-BA51FA38B61A}" presName="rootText1" presStyleLbl="node0" presStyleIdx="0" presStyleCnt="1" custScaleX="185499" custScaleY="155225">
        <dgm:presLayoutVars>
          <dgm:chPref val="3"/>
        </dgm:presLayoutVars>
      </dgm:prSet>
      <dgm:spPr/>
    </dgm:pt>
    <dgm:pt modelId="{858EC292-C30B-4556-ABB6-D355157739E1}" type="pres">
      <dgm:prSet presAssocID="{320F8D14-FCB6-4C48-A0BE-BA51FA38B61A}" presName="rootConnector1" presStyleLbl="node1" presStyleIdx="0" presStyleCnt="0"/>
      <dgm:spPr/>
    </dgm:pt>
    <dgm:pt modelId="{0394D999-E941-40A4-B25F-545E08FD51AF}" type="pres">
      <dgm:prSet presAssocID="{320F8D14-FCB6-4C48-A0BE-BA51FA38B61A}" presName="hierChild2" presStyleCnt="0"/>
      <dgm:spPr/>
    </dgm:pt>
    <dgm:pt modelId="{391219A4-D294-4DA9-80A3-C799BECB4A0C}" type="pres">
      <dgm:prSet presAssocID="{357D412A-F26F-4A64-8189-B32B94F3FBEE}" presName="Name37" presStyleLbl="parChTrans1D2" presStyleIdx="0" presStyleCnt="4"/>
      <dgm:spPr/>
    </dgm:pt>
    <dgm:pt modelId="{6289C53C-F579-4CBF-AA9A-7C810DC106AA}" type="pres">
      <dgm:prSet presAssocID="{33DC6419-6296-4752-865D-6438660BB56A}" presName="hierRoot2" presStyleCnt="0">
        <dgm:presLayoutVars>
          <dgm:hierBranch val="init"/>
        </dgm:presLayoutVars>
      </dgm:prSet>
      <dgm:spPr/>
    </dgm:pt>
    <dgm:pt modelId="{D60C799F-A70A-40D3-89DF-D39FCC9C939B}" type="pres">
      <dgm:prSet presAssocID="{33DC6419-6296-4752-865D-6438660BB56A}" presName="rootComposite" presStyleCnt="0"/>
      <dgm:spPr/>
    </dgm:pt>
    <dgm:pt modelId="{A1477354-E200-4D93-A89B-8B2C21E36D48}" type="pres">
      <dgm:prSet presAssocID="{33DC6419-6296-4752-865D-6438660BB56A}" presName="rootText" presStyleLbl="node2" presStyleIdx="0" presStyleCnt="4">
        <dgm:presLayoutVars>
          <dgm:chPref val="3"/>
        </dgm:presLayoutVars>
      </dgm:prSet>
      <dgm:spPr/>
    </dgm:pt>
    <dgm:pt modelId="{6C6B519A-A017-41F9-9AB0-8B004957F941}" type="pres">
      <dgm:prSet presAssocID="{33DC6419-6296-4752-865D-6438660BB56A}" presName="rootConnector" presStyleLbl="node2" presStyleIdx="0" presStyleCnt="4"/>
      <dgm:spPr/>
    </dgm:pt>
    <dgm:pt modelId="{FABF3E5D-96AD-4473-8D91-287D3736C572}" type="pres">
      <dgm:prSet presAssocID="{33DC6419-6296-4752-865D-6438660BB56A}" presName="hierChild4" presStyleCnt="0"/>
      <dgm:spPr/>
    </dgm:pt>
    <dgm:pt modelId="{CB9DE5EA-16B2-495E-98C5-2ACABDC9E291}" type="pres">
      <dgm:prSet presAssocID="{33DC6419-6296-4752-865D-6438660BB56A}" presName="hierChild5" presStyleCnt="0"/>
      <dgm:spPr/>
    </dgm:pt>
    <dgm:pt modelId="{BDADF3DA-8E45-4B81-8331-4290A426710E}" type="pres">
      <dgm:prSet presAssocID="{9AC6D5B3-6E52-4CD8-AA68-611E88E41536}" presName="Name37" presStyleLbl="parChTrans1D2" presStyleIdx="1" presStyleCnt="4"/>
      <dgm:spPr/>
    </dgm:pt>
    <dgm:pt modelId="{BD27609E-180C-4776-87B9-6B6E93C3BAE5}" type="pres">
      <dgm:prSet presAssocID="{D27B3C63-52D1-4891-AA7E-4D27972F53F7}" presName="hierRoot2" presStyleCnt="0">
        <dgm:presLayoutVars>
          <dgm:hierBranch val="init"/>
        </dgm:presLayoutVars>
      </dgm:prSet>
      <dgm:spPr/>
    </dgm:pt>
    <dgm:pt modelId="{1F319E6E-E0F7-4FD1-9669-9C29C1E803CF}" type="pres">
      <dgm:prSet presAssocID="{D27B3C63-52D1-4891-AA7E-4D27972F53F7}" presName="rootComposite" presStyleCnt="0"/>
      <dgm:spPr/>
    </dgm:pt>
    <dgm:pt modelId="{3FA7FD38-D3F5-42D1-AEDB-96AE46F43270}" type="pres">
      <dgm:prSet presAssocID="{D27B3C63-52D1-4891-AA7E-4D27972F53F7}" presName="rootText" presStyleLbl="node2" presStyleIdx="1" presStyleCnt="4">
        <dgm:presLayoutVars>
          <dgm:chPref val="3"/>
        </dgm:presLayoutVars>
      </dgm:prSet>
      <dgm:spPr/>
    </dgm:pt>
    <dgm:pt modelId="{78A1BDE8-FFE3-4BBF-A5BA-60A1316C7071}" type="pres">
      <dgm:prSet presAssocID="{D27B3C63-52D1-4891-AA7E-4D27972F53F7}" presName="rootConnector" presStyleLbl="node2" presStyleIdx="1" presStyleCnt="4"/>
      <dgm:spPr/>
    </dgm:pt>
    <dgm:pt modelId="{B494B437-7841-46E5-BD0B-579454FE5B92}" type="pres">
      <dgm:prSet presAssocID="{D27B3C63-52D1-4891-AA7E-4D27972F53F7}" presName="hierChild4" presStyleCnt="0"/>
      <dgm:spPr/>
    </dgm:pt>
    <dgm:pt modelId="{CBEC478D-EC96-4885-B9B5-9332499796AB}" type="pres">
      <dgm:prSet presAssocID="{D27B3C63-52D1-4891-AA7E-4D27972F53F7}" presName="hierChild5" presStyleCnt="0"/>
      <dgm:spPr/>
    </dgm:pt>
    <dgm:pt modelId="{CAAF52FF-2268-41A2-BB36-DD65CBEDAEE3}" type="pres">
      <dgm:prSet presAssocID="{6BB9EAB6-AEFD-4534-B1CD-203AC8058183}" presName="Name37" presStyleLbl="parChTrans1D2" presStyleIdx="2" presStyleCnt="4"/>
      <dgm:spPr/>
    </dgm:pt>
    <dgm:pt modelId="{95F0FEC8-7765-4831-A974-292CF8410E64}" type="pres">
      <dgm:prSet presAssocID="{48B26FAA-F8B8-4EB2-A2FA-0803BEFFF4C4}" presName="hierRoot2" presStyleCnt="0">
        <dgm:presLayoutVars>
          <dgm:hierBranch val="init"/>
        </dgm:presLayoutVars>
      </dgm:prSet>
      <dgm:spPr/>
    </dgm:pt>
    <dgm:pt modelId="{70C2B8A4-238C-4B78-BA78-EC77D9DBC761}" type="pres">
      <dgm:prSet presAssocID="{48B26FAA-F8B8-4EB2-A2FA-0803BEFFF4C4}" presName="rootComposite" presStyleCnt="0"/>
      <dgm:spPr/>
    </dgm:pt>
    <dgm:pt modelId="{28B1B960-879E-4C4B-A36E-758E8BF2E4E6}" type="pres">
      <dgm:prSet presAssocID="{48B26FAA-F8B8-4EB2-A2FA-0803BEFFF4C4}" presName="rootText" presStyleLbl="node2" presStyleIdx="2" presStyleCnt="4">
        <dgm:presLayoutVars>
          <dgm:chPref val="3"/>
        </dgm:presLayoutVars>
      </dgm:prSet>
      <dgm:spPr/>
    </dgm:pt>
    <dgm:pt modelId="{69C9B938-F253-4110-839D-904C8E2C6E29}" type="pres">
      <dgm:prSet presAssocID="{48B26FAA-F8B8-4EB2-A2FA-0803BEFFF4C4}" presName="rootConnector" presStyleLbl="node2" presStyleIdx="2" presStyleCnt="4"/>
      <dgm:spPr/>
    </dgm:pt>
    <dgm:pt modelId="{A86475C7-07F8-4968-9781-789ECED30131}" type="pres">
      <dgm:prSet presAssocID="{48B26FAA-F8B8-4EB2-A2FA-0803BEFFF4C4}" presName="hierChild4" presStyleCnt="0"/>
      <dgm:spPr/>
    </dgm:pt>
    <dgm:pt modelId="{3A1F18F3-68B6-43FB-8432-6789967B06AA}" type="pres">
      <dgm:prSet presAssocID="{48B26FAA-F8B8-4EB2-A2FA-0803BEFFF4C4}" presName="hierChild5" presStyleCnt="0"/>
      <dgm:spPr/>
    </dgm:pt>
    <dgm:pt modelId="{048F2119-2050-4769-BE94-8AE865AAD6A7}" type="pres">
      <dgm:prSet presAssocID="{5894A3E7-8F6E-4978-A62C-6075D74CB082}" presName="Name37" presStyleLbl="parChTrans1D2" presStyleIdx="3" presStyleCnt="4"/>
      <dgm:spPr/>
    </dgm:pt>
    <dgm:pt modelId="{74D7CE50-26AC-4C3D-87D5-E6C7F3630537}" type="pres">
      <dgm:prSet presAssocID="{1402572C-16F4-46DA-AB21-A98BF0C5B2AB}" presName="hierRoot2" presStyleCnt="0">
        <dgm:presLayoutVars>
          <dgm:hierBranch val="init"/>
        </dgm:presLayoutVars>
      </dgm:prSet>
      <dgm:spPr/>
    </dgm:pt>
    <dgm:pt modelId="{D1BB19E3-28FE-4987-BAA0-EC1DF87F3309}" type="pres">
      <dgm:prSet presAssocID="{1402572C-16F4-46DA-AB21-A98BF0C5B2AB}" presName="rootComposite" presStyleCnt="0"/>
      <dgm:spPr/>
    </dgm:pt>
    <dgm:pt modelId="{22000F4A-6136-44D7-BFBE-D0F3C78FB752}" type="pres">
      <dgm:prSet presAssocID="{1402572C-16F4-46DA-AB21-A98BF0C5B2AB}" presName="rootText" presStyleLbl="node2" presStyleIdx="3" presStyleCnt="4">
        <dgm:presLayoutVars>
          <dgm:chPref val="3"/>
        </dgm:presLayoutVars>
      </dgm:prSet>
      <dgm:spPr/>
    </dgm:pt>
    <dgm:pt modelId="{1E55ADF7-50DA-4AA0-AC21-BB150B150674}" type="pres">
      <dgm:prSet presAssocID="{1402572C-16F4-46DA-AB21-A98BF0C5B2AB}" presName="rootConnector" presStyleLbl="node2" presStyleIdx="3" presStyleCnt="4"/>
      <dgm:spPr/>
    </dgm:pt>
    <dgm:pt modelId="{D7E54A0B-23AE-4742-8CB7-B8974265F258}" type="pres">
      <dgm:prSet presAssocID="{1402572C-16F4-46DA-AB21-A98BF0C5B2AB}" presName="hierChild4" presStyleCnt="0"/>
      <dgm:spPr/>
    </dgm:pt>
    <dgm:pt modelId="{7CDFD559-1C76-4DE2-A9BA-AD56CDDD3E63}" type="pres">
      <dgm:prSet presAssocID="{1402572C-16F4-46DA-AB21-A98BF0C5B2AB}" presName="hierChild5" presStyleCnt="0"/>
      <dgm:spPr/>
    </dgm:pt>
    <dgm:pt modelId="{93CF3585-C233-4190-9035-C5A3D53C31E8}" type="pres">
      <dgm:prSet presAssocID="{320F8D14-FCB6-4C48-A0BE-BA51FA38B61A}" presName="hierChild3" presStyleCnt="0"/>
      <dgm:spPr/>
    </dgm:pt>
  </dgm:ptLst>
  <dgm:cxnLst>
    <dgm:cxn modelId="{E9918312-D684-4F5D-982B-23189352F1EE}" type="presOf" srcId="{6BB9EAB6-AEFD-4534-B1CD-203AC8058183}" destId="{CAAF52FF-2268-41A2-BB36-DD65CBEDAEE3}" srcOrd="0" destOrd="0" presId="urn:microsoft.com/office/officeart/2005/8/layout/orgChart1"/>
    <dgm:cxn modelId="{992FB321-32C0-44E6-962A-0D397653C44C}" type="presOf" srcId="{D27B3C63-52D1-4891-AA7E-4D27972F53F7}" destId="{78A1BDE8-FFE3-4BBF-A5BA-60A1316C7071}" srcOrd="1" destOrd="0" presId="urn:microsoft.com/office/officeart/2005/8/layout/orgChart1"/>
    <dgm:cxn modelId="{4BB24625-ED61-4672-B4F8-1212AB5A1FD2}" srcId="{320F8D14-FCB6-4C48-A0BE-BA51FA38B61A}" destId="{D27B3C63-52D1-4891-AA7E-4D27972F53F7}" srcOrd="1" destOrd="0" parTransId="{9AC6D5B3-6E52-4CD8-AA68-611E88E41536}" sibTransId="{B1EF302E-63C3-4BF6-B0AF-15A33E198754}"/>
    <dgm:cxn modelId="{4DDCBF38-1266-4243-A9FF-2D78C71C2C6F}" srcId="{320F8D14-FCB6-4C48-A0BE-BA51FA38B61A}" destId="{1402572C-16F4-46DA-AB21-A98BF0C5B2AB}" srcOrd="3" destOrd="0" parTransId="{5894A3E7-8F6E-4978-A62C-6075D74CB082}" sibTransId="{F2103AFB-674F-4DDE-A5FA-E23BE7560875}"/>
    <dgm:cxn modelId="{CA09DE3B-223B-4091-AB53-B291EDEE3EE7}" type="presOf" srcId="{1402572C-16F4-46DA-AB21-A98BF0C5B2AB}" destId="{22000F4A-6136-44D7-BFBE-D0F3C78FB752}" srcOrd="0" destOrd="0" presId="urn:microsoft.com/office/officeart/2005/8/layout/orgChart1"/>
    <dgm:cxn modelId="{B584AD3F-7C8F-4D29-B242-BF0173E18EC0}" type="presOf" srcId="{48B26FAA-F8B8-4EB2-A2FA-0803BEFFF4C4}" destId="{69C9B938-F253-4110-839D-904C8E2C6E29}" srcOrd="1" destOrd="0" presId="urn:microsoft.com/office/officeart/2005/8/layout/orgChart1"/>
    <dgm:cxn modelId="{A7FC0467-3E0C-4850-8D3D-C8E006BA9825}" srcId="{320F8D14-FCB6-4C48-A0BE-BA51FA38B61A}" destId="{48B26FAA-F8B8-4EB2-A2FA-0803BEFFF4C4}" srcOrd="2" destOrd="0" parTransId="{6BB9EAB6-AEFD-4534-B1CD-203AC8058183}" sibTransId="{1219161C-C704-46E4-9487-4AB39B961518}"/>
    <dgm:cxn modelId="{9CA3DC4B-BCE3-4829-93D4-12BEF87AC701}" type="presOf" srcId="{357D412A-F26F-4A64-8189-B32B94F3FBEE}" destId="{391219A4-D294-4DA9-80A3-C799BECB4A0C}" srcOrd="0" destOrd="0" presId="urn:microsoft.com/office/officeart/2005/8/layout/orgChart1"/>
    <dgm:cxn modelId="{E717AD6C-EC67-44B1-808B-FB3BB2BFAC1A}" type="presOf" srcId="{1402572C-16F4-46DA-AB21-A98BF0C5B2AB}" destId="{1E55ADF7-50DA-4AA0-AC21-BB150B150674}" srcOrd="1" destOrd="0" presId="urn:microsoft.com/office/officeart/2005/8/layout/orgChart1"/>
    <dgm:cxn modelId="{0B6C836F-00C8-4231-9196-282DB6DFDD55}" type="presOf" srcId="{320F8D14-FCB6-4C48-A0BE-BA51FA38B61A}" destId="{2D2EB20E-FF50-485A-B0D3-A35DB20A3634}" srcOrd="0" destOrd="0" presId="urn:microsoft.com/office/officeart/2005/8/layout/orgChart1"/>
    <dgm:cxn modelId="{E5106A76-577B-4D9C-812C-AC2CC413C757}" type="presOf" srcId="{9AC6D5B3-6E52-4CD8-AA68-611E88E41536}" destId="{BDADF3DA-8E45-4B81-8331-4290A426710E}" srcOrd="0" destOrd="0" presId="urn:microsoft.com/office/officeart/2005/8/layout/orgChart1"/>
    <dgm:cxn modelId="{9909317E-C479-4123-8E61-34093D05E8D3}" type="presOf" srcId="{043175F3-BF12-4E8A-B9C1-D15797C70086}" destId="{1D19A0A2-1030-4758-85FF-329E1A4EEF6C}" srcOrd="0" destOrd="0" presId="urn:microsoft.com/office/officeart/2005/8/layout/orgChart1"/>
    <dgm:cxn modelId="{BC491E82-5D7D-48C9-8746-F43DAE53C76A}" srcId="{043175F3-BF12-4E8A-B9C1-D15797C70086}" destId="{320F8D14-FCB6-4C48-A0BE-BA51FA38B61A}" srcOrd="0" destOrd="0" parTransId="{366D5172-09C3-44E1-8C90-52FE251F460D}" sibTransId="{D8685D99-EE2A-4490-9A84-3A44D5BB5388}"/>
    <dgm:cxn modelId="{1408318B-6513-43EA-ADD9-05FDA558613E}" type="presOf" srcId="{48B26FAA-F8B8-4EB2-A2FA-0803BEFFF4C4}" destId="{28B1B960-879E-4C4B-A36E-758E8BF2E4E6}" srcOrd="0" destOrd="0" presId="urn:microsoft.com/office/officeart/2005/8/layout/orgChart1"/>
    <dgm:cxn modelId="{E17A9FA2-657A-4BA9-B0AB-D4DB6F499D62}" srcId="{320F8D14-FCB6-4C48-A0BE-BA51FA38B61A}" destId="{33DC6419-6296-4752-865D-6438660BB56A}" srcOrd="0" destOrd="0" parTransId="{357D412A-F26F-4A64-8189-B32B94F3FBEE}" sibTransId="{F1DF18A8-8A3F-4BAA-BDE0-A8017CFA8C53}"/>
    <dgm:cxn modelId="{7E94C9AD-8E85-462C-89E8-4B8D629E0BA2}" type="presOf" srcId="{33DC6419-6296-4752-865D-6438660BB56A}" destId="{A1477354-E200-4D93-A89B-8B2C21E36D48}" srcOrd="0" destOrd="0" presId="urn:microsoft.com/office/officeart/2005/8/layout/orgChart1"/>
    <dgm:cxn modelId="{3C9D41B2-B7B2-4C67-94D7-74146D0A5753}" type="presOf" srcId="{5894A3E7-8F6E-4978-A62C-6075D74CB082}" destId="{048F2119-2050-4769-BE94-8AE865AAD6A7}" srcOrd="0" destOrd="0" presId="urn:microsoft.com/office/officeart/2005/8/layout/orgChart1"/>
    <dgm:cxn modelId="{5553C3BB-2E5E-4DE9-B2EB-6599B4FB816C}" type="presOf" srcId="{D27B3C63-52D1-4891-AA7E-4D27972F53F7}" destId="{3FA7FD38-D3F5-42D1-AEDB-96AE46F43270}" srcOrd="0" destOrd="0" presId="urn:microsoft.com/office/officeart/2005/8/layout/orgChart1"/>
    <dgm:cxn modelId="{1AF6F8E4-CD6D-4654-9BF5-189F747B7C30}" type="presOf" srcId="{33DC6419-6296-4752-865D-6438660BB56A}" destId="{6C6B519A-A017-41F9-9AB0-8B004957F941}" srcOrd="1" destOrd="0" presId="urn:microsoft.com/office/officeart/2005/8/layout/orgChart1"/>
    <dgm:cxn modelId="{5F86CBFC-D065-492B-A406-7E18A3281AE7}" type="presOf" srcId="{320F8D14-FCB6-4C48-A0BE-BA51FA38B61A}" destId="{858EC292-C30B-4556-ABB6-D355157739E1}" srcOrd="1" destOrd="0" presId="urn:microsoft.com/office/officeart/2005/8/layout/orgChart1"/>
    <dgm:cxn modelId="{AB01CC63-2BAB-4E97-9988-D9D6D925941D}" type="presParOf" srcId="{1D19A0A2-1030-4758-85FF-329E1A4EEF6C}" destId="{06A49F42-EC1A-47A8-8F43-9C8EA0096D68}" srcOrd="0" destOrd="0" presId="urn:microsoft.com/office/officeart/2005/8/layout/orgChart1"/>
    <dgm:cxn modelId="{1F695515-D949-487E-9E30-81AE49E211F6}" type="presParOf" srcId="{06A49F42-EC1A-47A8-8F43-9C8EA0096D68}" destId="{7525E6C9-F207-4D0B-A705-1A2BCC8EB21E}" srcOrd="0" destOrd="0" presId="urn:microsoft.com/office/officeart/2005/8/layout/orgChart1"/>
    <dgm:cxn modelId="{EDEA07CB-62F9-48B4-991A-5A79ED3D0017}" type="presParOf" srcId="{7525E6C9-F207-4D0B-A705-1A2BCC8EB21E}" destId="{2D2EB20E-FF50-485A-B0D3-A35DB20A3634}" srcOrd="0" destOrd="0" presId="urn:microsoft.com/office/officeart/2005/8/layout/orgChart1"/>
    <dgm:cxn modelId="{679A39F5-EA6D-4062-A72E-05BCB06FB989}" type="presParOf" srcId="{7525E6C9-F207-4D0B-A705-1A2BCC8EB21E}" destId="{858EC292-C30B-4556-ABB6-D355157739E1}" srcOrd="1" destOrd="0" presId="urn:microsoft.com/office/officeart/2005/8/layout/orgChart1"/>
    <dgm:cxn modelId="{FC13B175-70BF-4BBC-B853-EDC4D6B07FD5}" type="presParOf" srcId="{06A49F42-EC1A-47A8-8F43-9C8EA0096D68}" destId="{0394D999-E941-40A4-B25F-545E08FD51AF}" srcOrd="1" destOrd="0" presId="urn:microsoft.com/office/officeart/2005/8/layout/orgChart1"/>
    <dgm:cxn modelId="{2FFBD64C-8CF3-416D-845F-F32E80C3EC8E}" type="presParOf" srcId="{0394D999-E941-40A4-B25F-545E08FD51AF}" destId="{391219A4-D294-4DA9-80A3-C799BECB4A0C}" srcOrd="0" destOrd="0" presId="urn:microsoft.com/office/officeart/2005/8/layout/orgChart1"/>
    <dgm:cxn modelId="{94C02321-B157-40FD-AE03-8593EF20D484}" type="presParOf" srcId="{0394D999-E941-40A4-B25F-545E08FD51AF}" destId="{6289C53C-F579-4CBF-AA9A-7C810DC106AA}" srcOrd="1" destOrd="0" presId="urn:microsoft.com/office/officeart/2005/8/layout/orgChart1"/>
    <dgm:cxn modelId="{14E3DADD-0106-4C0F-A2D4-588E4454E247}" type="presParOf" srcId="{6289C53C-F579-4CBF-AA9A-7C810DC106AA}" destId="{D60C799F-A70A-40D3-89DF-D39FCC9C939B}" srcOrd="0" destOrd="0" presId="urn:microsoft.com/office/officeart/2005/8/layout/orgChart1"/>
    <dgm:cxn modelId="{192664D2-C8F9-4C17-9A7F-88DB67A5C6A9}" type="presParOf" srcId="{D60C799F-A70A-40D3-89DF-D39FCC9C939B}" destId="{A1477354-E200-4D93-A89B-8B2C21E36D48}" srcOrd="0" destOrd="0" presId="urn:microsoft.com/office/officeart/2005/8/layout/orgChart1"/>
    <dgm:cxn modelId="{7C16B72D-58A2-4E02-B306-74B5405F1862}" type="presParOf" srcId="{D60C799F-A70A-40D3-89DF-D39FCC9C939B}" destId="{6C6B519A-A017-41F9-9AB0-8B004957F941}" srcOrd="1" destOrd="0" presId="urn:microsoft.com/office/officeart/2005/8/layout/orgChart1"/>
    <dgm:cxn modelId="{1E3F3E52-FB30-49DA-B959-1D4164CDB601}" type="presParOf" srcId="{6289C53C-F579-4CBF-AA9A-7C810DC106AA}" destId="{FABF3E5D-96AD-4473-8D91-287D3736C572}" srcOrd="1" destOrd="0" presId="urn:microsoft.com/office/officeart/2005/8/layout/orgChart1"/>
    <dgm:cxn modelId="{434EDFCD-AF5F-48EB-87BF-F225EAEA89FF}" type="presParOf" srcId="{6289C53C-F579-4CBF-AA9A-7C810DC106AA}" destId="{CB9DE5EA-16B2-495E-98C5-2ACABDC9E291}" srcOrd="2" destOrd="0" presId="urn:microsoft.com/office/officeart/2005/8/layout/orgChart1"/>
    <dgm:cxn modelId="{A3E665BC-BE2A-40CA-BD6E-A0DAE124E185}" type="presParOf" srcId="{0394D999-E941-40A4-B25F-545E08FD51AF}" destId="{BDADF3DA-8E45-4B81-8331-4290A426710E}" srcOrd="2" destOrd="0" presId="urn:microsoft.com/office/officeart/2005/8/layout/orgChart1"/>
    <dgm:cxn modelId="{C34E4F5D-F38C-4A0E-BF2F-CE7CF2705D4B}" type="presParOf" srcId="{0394D999-E941-40A4-B25F-545E08FD51AF}" destId="{BD27609E-180C-4776-87B9-6B6E93C3BAE5}" srcOrd="3" destOrd="0" presId="urn:microsoft.com/office/officeart/2005/8/layout/orgChart1"/>
    <dgm:cxn modelId="{53444D02-724D-4CB0-865F-7F540389B857}" type="presParOf" srcId="{BD27609E-180C-4776-87B9-6B6E93C3BAE5}" destId="{1F319E6E-E0F7-4FD1-9669-9C29C1E803CF}" srcOrd="0" destOrd="0" presId="urn:microsoft.com/office/officeart/2005/8/layout/orgChart1"/>
    <dgm:cxn modelId="{2C028811-A564-455B-B9FC-8F163593073C}" type="presParOf" srcId="{1F319E6E-E0F7-4FD1-9669-9C29C1E803CF}" destId="{3FA7FD38-D3F5-42D1-AEDB-96AE46F43270}" srcOrd="0" destOrd="0" presId="urn:microsoft.com/office/officeart/2005/8/layout/orgChart1"/>
    <dgm:cxn modelId="{16CFA648-930A-466B-983B-8D0B9EDBD563}" type="presParOf" srcId="{1F319E6E-E0F7-4FD1-9669-9C29C1E803CF}" destId="{78A1BDE8-FFE3-4BBF-A5BA-60A1316C7071}" srcOrd="1" destOrd="0" presId="urn:microsoft.com/office/officeart/2005/8/layout/orgChart1"/>
    <dgm:cxn modelId="{DD0D683C-186F-40DB-AE72-F7EBD6213183}" type="presParOf" srcId="{BD27609E-180C-4776-87B9-6B6E93C3BAE5}" destId="{B494B437-7841-46E5-BD0B-579454FE5B92}" srcOrd="1" destOrd="0" presId="urn:microsoft.com/office/officeart/2005/8/layout/orgChart1"/>
    <dgm:cxn modelId="{5A844A83-3F37-4B4D-A75A-03EC48C44193}" type="presParOf" srcId="{BD27609E-180C-4776-87B9-6B6E93C3BAE5}" destId="{CBEC478D-EC96-4885-B9B5-9332499796AB}" srcOrd="2" destOrd="0" presId="urn:microsoft.com/office/officeart/2005/8/layout/orgChart1"/>
    <dgm:cxn modelId="{7FF5F9A7-886D-454F-895D-310F133D7D83}" type="presParOf" srcId="{0394D999-E941-40A4-B25F-545E08FD51AF}" destId="{CAAF52FF-2268-41A2-BB36-DD65CBEDAEE3}" srcOrd="4" destOrd="0" presId="urn:microsoft.com/office/officeart/2005/8/layout/orgChart1"/>
    <dgm:cxn modelId="{D9508B60-E805-4A10-9840-DCAB7196DFA9}" type="presParOf" srcId="{0394D999-E941-40A4-B25F-545E08FD51AF}" destId="{95F0FEC8-7765-4831-A974-292CF8410E64}" srcOrd="5" destOrd="0" presId="urn:microsoft.com/office/officeart/2005/8/layout/orgChart1"/>
    <dgm:cxn modelId="{94E575FA-6F95-4553-BACB-3BDF1B3B87C9}" type="presParOf" srcId="{95F0FEC8-7765-4831-A974-292CF8410E64}" destId="{70C2B8A4-238C-4B78-BA78-EC77D9DBC761}" srcOrd="0" destOrd="0" presId="urn:microsoft.com/office/officeart/2005/8/layout/orgChart1"/>
    <dgm:cxn modelId="{1D7D8E3C-CA65-4939-9E01-186C2BDBBFF3}" type="presParOf" srcId="{70C2B8A4-238C-4B78-BA78-EC77D9DBC761}" destId="{28B1B960-879E-4C4B-A36E-758E8BF2E4E6}" srcOrd="0" destOrd="0" presId="urn:microsoft.com/office/officeart/2005/8/layout/orgChart1"/>
    <dgm:cxn modelId="{1A323424-E1C3-45E2-A6B9-62EA0B511607}" type="presParOf" srcId="{70C2B8A4-238C-4B78-BA78-EC77D9DBC761}" destId="{69C9B938-F253-4110-839D-904C8E2C6E29}" srcOrd="1" destOrd="0" presId="urn:microsoft.com/office/officeart/2005/8/layout/orgChart1"/>
    <dgm:cxn modelId="{CBECFC47-5AF8-4833-9565-DE20055BAC4F}" type="presParOf" srcId="{95F0FEC8-7765-4831-A974-292CF8410E64}" destId="{A86475C7-07F8-4968-9781-789ECED30131}" srcOrd="1" destOrd="0" presId="urn:microsoft.com/office/officeart/2005/8/layout/orgChart1"/>
    <dgm:cxn modelId="{557D36CA-4B06-4FCE-8CD1-1DF857BE1C54}" type="presParOf" srcId="{95F0FEC8-7765-4831-A974-292CF8410E64}" destId="{3A1F18F3-68B6-43FB-8432-6789967B06AA}" srcOrd="2" destOrd="0" presId="urn:microsoft.com/office/officeart/2005/8/layout/orgChart1"/>
    <dgm:cxn modelId="{0A74F866-540E-4F1A-AF9A-A6622543872D}" type="presParOf" srcId="{0394D999-E941-40A4-B25F-545E08FD51AF}" destId="{048F2119-2050-4769-BE94-8AE865AAD6A7}" srcOrd="6" destOrd="0" presId="urn:microsoft.com/office/officeart/2005/8/layout/orgChart1"/>
    <dgm:cxn modelId="{9C80B09C-AD1D-4B5C-B4B7-34C6F0C3C93C}" type="presParOf" srcId="{0394D999-E941-40A4-B25F-545E08FD51AF}" destId="{74D7CE50-26AC-4C3D-87D5-E6C7F3630537}" srcOrd="7" destOrd="0" presId="urn:microsoft.com/office/officeart/2005/8/layout/orgChart1"/>
    <dgm:cxn modelId="{4AE1030B-2783-4306-A1E5-0D453EA8A6AE}" type="presParOf" srcId="{74D7CE50-26AC-4C3D-87D5-E6C7F3630537}" destId="{D1BB19E3-28FE-4987-BAA0-EC1DF87F3309}" srcOrd="0" destOrd="0" presId="urn:microsoft.com/office/officeart/2005/8/layout/orgChart1"/>
    <dgm:cxn modelId="{8FCC7AFB-F6B2-433A-B9C3-88939D4AB011}" type="presParOf" srcId="{D1BB19E3-28FE-4987-BAA0-EC1DF87F3309}" destId="{22000F4A-6136-44D7-BFBE-D0F3C78FB752}" srcOrd="0" destOrd="0" presId="urn:microsoft.com/office/officeart/2005/8/layout/orgChart1"/>
    <dgm:cxn modelId="{A6B44B4E-E652-4624-A169-13C89F793148}" type="presParOf" srcId="{D1BB19E3-28FE-4987-BAA0-EC1DF87F3309}" destId="{1E55ADF7-50DA-4AA0-AC21-BB150B150674}" srcOrd="1" destOrd="0" presId="urn:microsoft.com/office/officeart/2005/8/layout/orgChart1"/>
    <dgm:cxn modelId="{18AE8A33-7718-49B5-B9B9-C9A52A5BC328}" type="presParOf" srcId="{74D7CE50-26AC-4C3D-87D5-E6C7F3630537}" destId="{D7E54A0B-23AE-4742-8CB7-B8974265F258}" srcOrd="1" destOrd="0" presId="urn:microsoft.com/office/officeart/2005/8/layout/orgChart1"/>
    <dgm:cxn modelId="{08C31075-BC0B-46E0-BF42-F29E009318DA}" type="presParOf" srcId="{74D7CE50-26AC-4C3D-87D5-E6C7F3630537}" destId="{7CDFD559-1C76-4DE2-A9BA-AD56CDDD3E63}" srcOrd="2" destOrd="0" presId="urn:microsoft.com/office/officeart/2005/8/layout/orgChart1"/>
    <dgm:cxn modelId="{885A4FA7-78B8-4AB3-AD78-59B859AC1F33}" type="presParOf" srcId="{06A49F42-EC1A-47A8-8F43-9C8EA0096D68}" destId="{93CF3585-C233-4190-9035-C5A3D53C31E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F2119-2050-4769-BE94-8AE865AAD6A7}">
      <dsp:nvSpPr>
        <dsp:cNvPr id="0" name=""/>
        <dsp:cNvSpPr/>
      </dsp:nvSpPr>
      <dsp:spPr>
        <a:xfrm>
          <a:off x="3886199" y="1769944"/>
          <a:ext cx="3043695" cy="352163"/>
        </a:xfrm>
        <a:custGeom>
          <a:avLst/>
          <a:gdLst/>
          <a:ahLst/>
          <a:cxnLst/>
          <a:rect l="0" t="0" r="0" b="0"/>
          <a:pathLst>
            <a:path>
              <a:moveTo>
                <a:pt x="0" y="0"/>
              </a:moveTo>
              <a:lnTo>
                <a:pt x="0" y="176081"/>
              </a:lnTo>
              <a:lnTo>
                <a:pt x="3043695" y="176081"/>
              </a:lnTo>
              <a:lnTo>
                <a:pt x="3043695" y="3521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AF52FF-2268-41A2-BB36-DD65CBEDAEE3}">
      <dsp:nvSpPr>
        <dsp:cNvPr id="0" name=""/>
        <dsp:cNvSpPr/>
      </dsp:nvSpPr>
      <dsp:spPr>
        <a:xfrm>
          <a:off x="3886199" y="1769944"/>
          <a:ext cx="1014565" cy="352163"/>
        </a:xfrm>
        <a:custGeom>
          <a:avLst/>
          <a:gdLst/>
          <a:ahLst/>
          <a:cxnLst/>
          <a:rect l="0" t="0" r="0" b="0"/>
          <a:pathLst>
            <a:path>
              <a:moveTo>
                <a:pt x="0" y="0"/>
              </a:moveTo>
              <a:lnTo>
                <a:pt x="0" y="176081"/>
              </a:lnTo>
              <a:lnTo>
                <a:pt x="1014565" y="176081"/>
              </a:lnTo>
              <a:lnTo>
                <a:pt x="1014565" y="3521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DF3DA-8E45-4B81-8331-4290A426710E}">
      <dsp:nvSpPr>
        <dsp:cNvPr id="0" name=""/>
        <dsp:cNvSpPr/>
      </dsp:nvSpPr>
      <dsp:spPr>
        <a:xfrm>
          <a:off x="2871634" y="1769944"/>
          <a:ext cx="1014565" cy="352163"/>
        </a:xfrm>
        <a:custGeom>
          <a:avLst/>
          <a:gdLst/>
          <a:ahLst/>
          <a:cxnLst/>
          <a:rect l="0" t="0" r="0" b="0"/>
          <a:pathLst>
            <a:path>
              <a:moveTo>
                <a:pt x="1014565" y="0"/>
              </a:moveTo>
              <a:lnTo>
                <a:pt x="1014565" y="176081"/>
              </a:lnTo>
              <a:lnTo>
                <a:pt x="0" y="176081"/>
              </a:lnTo>
              <a:lnTo>
                <a:pt x="0" y="3521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1219A4-D294-4DA9-80A3-C799BECB4A0C}">
      <dsp:nvSpPr>
        <dsp:cNvPr id="0" name=""/>
        <dsp:cNvSpPr/>
      </dsp:nvSpPr>
      <dsp:spPr>
        <a:xfrm>
          <a:off x="842504" y="1769944"/>
          <a:ext cx="3043695" cy="352163"/>
        </a:xfrm>
        <a:custGeom>
          <a:avLst/>
          <a:gdLst/>
          <a:ahLst/>
          <a:cxnLst/>
          <a:rect l="0" t="0" r="0" b="0"/>
          <a:pathLst>
            <a:path>
              <a:moveTo>
                <a:pt x="3043695" y="0"/>
              </a:moveTo>
              <a:lnTo>
                <a:pt x="3043695" y="176081"/>
              </a:lnTo>
              <a:lnTo>
                <a:pt x="0" y="176081"/>
              </a:lnTo>
              <a:lnTo>
                <a:pt x="0" y="3521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2EB20E-FF50-485A-B0D3-A35DB20A3634}">
      <dsp:nvSpPr>
        <dsp:cNvPr id="0" name=""/>
        <dsp:cNvSpPr/>
      </dsp:nvSpPr>
      <dsp:spPr>
        <a:xfrm>
          <a:off x="2330821" y="468408"/>
          <a:ext cx="3110757" cy="1301536"/>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GB" sz="3200" b="1" kern="1200" dirty="0">
              <a:solidFill>
                <a:schemeClr val="tx1"/>
              </a:solidFill>
            </a:rPr>
            <a:t>PATA </a:t>
          </a:r>
        </a:p>
        <a:p>
          <a:pPr marL="0" lvl="0" indent="0" algn="ctr" defTabSz="1422400">
            <a:lnSpc>
              <a:spcPct val="90000"/>
            </a:lnSpc>
            <a:spcBef>
              <a:spcPct val="0"/>
            </a:spcBef>
            <a:spcAft>
              <a:spcPct val="35000"/>
            </a:spcAft>
            <a:buNone/>
          </a:pPr>
          <a:r>
            <a:rPr lang="en-GB" sz="3200" b="1" kern="1200" dirty="0">
              <a:solidFill>
                <a:schemeClr val="tx1"/>
              </a:solidFill>
            </a:rPr>
            <a:t>Membership</a:t>
          </a:r>
        </a:p>
      </dsp:txBody>
      <dsp:txXfrm>
        <a:off x="2330821" y="468408"/>
        <a:ext cx="3110757" cy="1301536"/>
      </dsp:txXfrm>
    </dsp:sp>
    <dsp:sp modelId="{A1477354-E200-4D93-A89B-8B2C21E36D48}">
      <dsp:nvSpPr>
        <dsp:cNvPr id="0" name=""/>
        <dsp:cNvSpPr/>
      </dsp:nvSpPr>
      <dsp:spPr>
        <a:xfrm>
          <a:off x="4020" y="2122107"/>
          <a:ext cx="1676967" cy="838483"/>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2700" b="1" kern="1200" dirty="0">
              <a:solidFill>
                <a:schemeClr val="tx1"/>
              </a:solidFill>
            </a:rPr>
            <a:t>Active Member</a:t>
          </a:r>
        </a:p>
      </dsp:txBody>
      <dsp:txXfrm>
        <a:off x="4020" y="2122107"/>
        <a:ext cx="1676967" cy="838483"/>
      </dsp:txXfrm>
    </dsp:sp>
    <dsp:sp modelId="{3FA7FD38-D3F5-42D1-AEDB-96AE46F43270}">
      <dsp:nvSpPr>
        <dsp:cNvPr id="0" name=""/>
        <dsp:cNvSpPr/>
      </dsp:nvSpPr>
      <dsp:spPr>
        <a:xfrm>
          <a:off x="2033151" y="2122107"/>
          <a:ext cx="1676967" cy="838483"/>
        </a:xfrm>
        <a:prstGeom prst="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2700" b="1" kern="1200" dirty="0">
              <a:solidFill>
                <a:schemeClr val="tx1"/>
              </a:solidFill>
            </a:rPr>
            <a:t>Associate Member</a:t>
          </a:r>
        </a:p>
      </dsp:txBody>
      <dsp:txXfrm>
        <a:off x="2033151" y="2122107"/>
        <a:ext cx="1676967" cy="838483"/>
      </dsp:txXfrm>
    </dsp:sp>
    <dsp:sp modelId="{28B1B960-879E-4C4B-A36E-758E8BF2E4E6}">
      <dsp:nvSpPr>
        <dsp:cNvPr id="0" name=""/>
        <dsp:cNvSpPr/>
      </dsp:nvSpPr>
      <dsp:spPr>
        <a:xfrm>
          <a:off x="4062281" y="2122107"/>
          <a:ext cx="1676967" cy="838483"/>
        </a:xfrm>
        <a:prstGeom prst="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2700" b="1" kern="1200" dirty="0">
              <a:solidFill>
                <a:schemeClr val="tx1"/>
              </a:solidFill>
            </a:rPr>
            <a:t>Allied Member</a:t>
          </a:r>
        </a:p>
      </dsp:txBody>
      <dsp:txXfrm>
        <a:off x="4062281" y="2122107"/>
        <a:ext cx="1676967" cy="838483"/>
      </dsp:txXfrm>
    </dsp:sp>
    <dsp:sp modelId="{22000F4A-6136-44D7-BFBE-D0F3C78FB752}">
      <dsp:nvSpPr>
        <dsp:cNvPr id="0" name=""/>
        <dsp:cNvSpPr/>
      </dsp:nvSpPr>
      <dsp:spPr>
        <a:xfrm>
          <a:off x="6091412" y="2122107"/>
          <a:ext cx="1676967" cy="838483"/>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2700" b="1" kern="1200" dirty="0">
              <a:solidFill>
                <a:schemeClr val="tx1"/>
              </a:solidFill>
            </a:rPr>
            <a:t>Affiliated Member</a:t>
          </a:r>
        </a:p>
      </dsp:txBody>
      <dsp:txXfrm>
        <a:off x="6091412" y="2122107"/>
        <a:ext cx="1676967" cy="83848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5"/>
        <p:cNvGrpSpPr/>
        <p:nvPr/>
      </p:nvGrpSpPr>
      <p:grpSpPr>
        <a:xfrm>
          <a:off x="0" y="0"/>
          <a:ext cx="0" cy="0"/>
          <a:chOff x="0" y="0"/>
          <a:chExt cx="0" cy="0"/>
        </a:xfrm>
      </p:grpSpPr>
      <p:sp>
        <p:nvSpPr>
          <p:cNvPr id="16" name="Google Shape;16;p2"/>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7" name="Google Shape;17;p2"/>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8" name="Google Shape;18;p2"/>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19" name="Google Shape;19;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22" name="Google Shape;22;p2"/>
          <p:cNvSpPr/>
          <p:nvPr/>
        </p:nvSpPr>
        <p:spPr>
          <a:xfrm>
            <a:off x="1214414" y="1449303"/>
            <a:ext cx="7429552" cy="152734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3" name="Google Shape;23;p2"/>
          <p:cNvSpPr/>
          <p:nvPr/>
        </p:nvSpPr>
        <p:spPr>
          <a:xfrm>
            <a:off x="1214414" y="1428736"/>
            <a:ext cx="7429552" cy="88563"/>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4" name="Google Shape;24;p2"/>
          <p:cNvSpPr/>
          <p:nvPr/>
        </p:nvSpPr>
        <p:spPr>
          <a:xfrm>
            <a:off x="1214414" y="3000372"/>
            <a:ext cx="7429552" cy="868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
          <p:cNvSpPr txBox="1">
            <a:spLocks noGrp="1"/>
          </p:cNvSpPr>
          <p:nvPr>
            <p:ph type="ctrTitle"/>
          </p:nvPr>
        </p:nvSpPr>
        <p:spPr>
          <a:xfrm>
            <a:off x="1214414" y="1500174"/>
            <a:ext cx="7472386" cy="1470025"/>
          </a:xfrm>
          <a:prstGeom prst="rect">
            <a:avLst/>
          </a:prstGeom>
          <a:noFill/>
          <a:ln>
            <a:noFill/>
          </a:ln>
        </p:spPr>
        <p:txBody>
          <a:bodyPr spcFirstLastPara="1" wrap="square" lIns="91425" tIns="45700" rIns="91425" bIns="91425" anchor="ctr" anchorCtr="0">
            <a:no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p:nvPr/>
        </p:nvSpPr>
        <p:spPr>
          <a:xfrm>
            <a:off x="142844" y="285728"/>
            <a:ext cx="714811" cy="5715040"/>
          </a:xfrm>
          <a:prstGeom prst="rect">
            <a:avLst/>
          </a:prstGeom>
          <a:solidFill>
            <a:srgbClr val="E5681B"/>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chemeClr val="dk1"/>
                </a:solidFill>
                <a:latin typeface="Times New Roman"/>
                <a:ea typeface="Times New Roman"/>
                <a:cs typeface="Times New Roman"/>
                <a:sym typeface="Times New Roman"/>
              </a:rPr>
              <a:t>SOHMT</a:t>
            </a:r>
            <a:endParaRPr sz="3200" b="1" i="0" u="none" strike="noStrike" cap="none">
              <a:solidFill>
                <a:schemeClr val="dk1"/>
              </a:solidFill>
              <a:latin typeface="Times New Roman"/>
              <a:ea typeface="Times New Roman"/>
              <a:cs typeface="Times New Roman"/>
              <a:sym typeface="Times New Roman"/>
            </a:endParaRPr>
          </a:p>
        </p:txBody>
      </p:sp>
      <p:pic>
        <p:nvPicPr>
          <p:cNvPr id="27" name="Google Shape;27;p2" descr="Image result for LPU logo"/>
          <p:cNvPicPr preferRelativeResize="0"/>
          <p:nvPr/>
        </p:nvPicPr>
        <p:blipFill rotWithShape="1">
          <a:blip r:embed="rId3">
            <a:alphaModFix/>
          </a:blip>
          <a:srcRect/>
          <a:stretch/>
        </p:blipFill>
        <p:spPr>
          <a:xfrm>
            <a:off x="7858148" y="142852"/>
            <a:ext cx="1142976" cy="109948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1C93DBD-FD78-4307-81BE-D59C87685EFC}" type="datetimeFigureOut">
              <a:rPr lang="en-US" smtClean="0">
                <a:solidFill>
                  <a:srgbClr val="696464"/>
                </a:solidFill>
              </a:rPr>
              <a:pPr/>
              <a:t>12/2/2022</a:t>
            </a:fld>
            <a:endParaRPr lang="en-IN">
              <a:solidFill>
                <a:srgbClr val="696464"/>
              </a:solidFill>
            </a:endParaRPr>
          </a:p>
        </p:txBody>
      </p:sp>
      <p:sp>
        <p:nvSpPr>
          <p:cNvPr id="6" name="Footer Placeholder 5"/>
          <p:cNvSpPr>
            <a:spLocks noGrp="1"/>
          </p:cNvSpPr>
          <p:nvPr>
            <p:ph type="ftr" sz="quarter" idx="11"/>
          </p:nvPr>
        </p:nvSpPr>
        <p:spPr/>
        <p:txBody>
          <a:bodyPr/>
          <a:lstStyle/>
          <a:p>
            <a:endParaRPr lang="en-IN">
              <a:solidFill>
                <a:srgbClr val="696464"/>
              </a:solidFill>
            </a:endParaRPr>
          </a:p>
        </p:txBody>
      </p:sp>
      <p:sp>
        <p:nvSpPr>
          <p:cNvPr id="7" name="Slide Number Placeholder 6"/>
          <p:cNvSpPr>
            <a:spLocks noGrp="1"/>
          </p:cNvSpPr>
          <p:nvPr>
            <p:ph type="sldNum" sz="quarter" idx="12"/>
          </p:nvPr>
        </p:nvSpPr>
        <p:spPr/>
        <p:txBody>
          <a:bodyPr/>
          <a:lstStyle/>
          <a:p>
            <a:fld id="{46029705-5483-4C33-9F28-350411877A55}"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80069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7" name="Google Shape;57;p6"/>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8" name="Google Shape;58;p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1" name="Google Shape;61;p6"/>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2" name="Google Shape;62;p6"/>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9"/>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8" name="Google Shape;78;p9"/>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9" name="Google Shape;79;p9"/>
          <p:cNvSpPr/>
          <p:nvPr/>
        </p:nvSpPr>
        <p:spPr>
          <a:xfrm>
            <a:off x="68508" y="4650474"/>
            <a:ext cx="9006639"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0" name="Google Shape;80;p9"/>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1" name="Google Shape;81;p9"/>
          <p:cNvSpPr>
            <a:spLocks noGrp="1"/>
          </p:cNvSpPr>
          <p:nvPr>
            <p:ph type="pic" idx="2"/>
          </p:nvPr>
        </p:nvSpPr>
        <p:spPr>
          <a:xfrm>
            <a:off x="928662" y="357166"/>
            <a:ext cx="6786609" cy="3933844"/>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580"/>
              </a:spcBef>
              <a:spcAft>
                <a:spcPts val="0"/>
              </a:spcAft>
              <a:buClr>
                <a:schemeClr val="accent1"/>
              </a:buClr>
              <a:buSzPts val="2720"/>
              <a:buFont typeface="Noto Sans Symbols"/>
              <a:buNone/>
              <a:defRPr sz="3200" b="0" i="0" u="none" strike="noStrike" cap="none">
                <a:solidFill>
                  <a:schemeClr val="dk1"/>
                </a:solidFill>
                <a:latin typeface="Libre Baskerville"/>
                <a:ea typeface="Libre Baskerville"/>
                <a:cs typeface="Libre Baskerville"/>
                <a:sym typeface="Libre Baskerville"/>
              </a:defRPr>
            </a:lvl1pPr>
            <a:lvl2pPr marR="0" lvl="1"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R="0" lvl="2"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R="0" lvl="3"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R="0" lvl="4"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R="0" lvl="5"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0"/>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5" name="Google Shape;85;p1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rot="5400000">
            <a:off x="4709477" y="2194564"/>
            <a:ext cx="5851525" cy="201168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1"/>
          <p:cNvSpPr txBox="1">
            <a:spLocks noGrp="1"/>
          </p:cNvSpPr>
          <p:nvPr>
            <p:ph type="body" idx="1"/>
          </p:nvPr>
        </p:nvSpPr>
        <p:spPr>
          <a:xfrm rot="5400000">
            <a:off x="769937" y="419103"/>
            <a:ext cx="5851525" cy="55626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1" name="Google Shape;91;p1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1C93DBD-FD78-4307-81BE-D59C87685EFC}" type="datetimeFigureOut">
              <a:rPr lang="en-US" smtClean="0">
                <a:solidFill>
                  <a:srgbClr val="696464"/>
                </a:solidFill>
              </a:rPr>
              <a:pPr/>
              <a:t>12/2/2022</a:t>
            </a:fld>
            <a:endParaRPr lang="en-IN">
              <a:solidFill>
                <a:srgbClr val="696464"/>
              </a:solidFill>
            </a:endParaRPr>
          </a:p>
        </p:txBody>
      </p:sp>
      <p:sp>
        <p:nvSpPr>
          <p:cNvPr id="5" name="Footer Placeholder 4"/>
          <p:cNvSpPr>
            <a:spLocks noGrp="1"/>
          </p:cNvSpPr>
          <p:nvPr>
            <p:ph type="ftr" sz="quarter" idx="11"/>
          </p:nvPr>
        </p:nvSpPr>
        <p:spPr/>
        <p:txBody>
          <a:bodyPr/>
          <a:lstStyle/>
          <a:p>
            <a:endParaRPr lang="en-IN">
              <a:solidFill>
                <a:srgbClr val="696464"/>
              </a:solidFill>
            </a:endParaRPr>
          </a:p>
        </p:txBody>
      </p:sp>
      <p:sp>
        <p:nvSpPr>
          <p:cNvPr id="6" name="Slide Number Placeholder 5"/>
          <p:cNvSpPr>
            <a:spLocks noGrp="1"/>
          </p:cNvSpPr>
          <p:nvPr>
            <p:ph type="sldNum" sz="quarter" idx="12"/>
          </p:nvPr>
        </p:nvSpPr>
        <p:spPr/>
        <p:txBody>
          <a:bodyPr/>
          <a:lstStyle/>
          <a:p>
            <a:fld id="{46029705-5483-4C33-9F28-350411877A55}"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003390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 name="Google Shape;7;p1"/>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 name="Google Shape;8;p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0" name="Google Shape;10;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1" name="Google Shape;11;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2" name="Google Shape;12;p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pic>
        <p:nvPicPr>
          <p:cNvPr id="13" name="Google Shape;13;p1" descr="Image result for LPU logo"/>
          <p:cNvPicPr preferRelativeResize="0"/>
          <p:nvPr/>
        </p:nvPicPr>
        <p:blipFill rotWithShape="1">
          <a:blip r:embed="rId12">
            <a:alphaModFix/>
          </a:blip>
          <a:srcRect/>
          <a:stretch/>
        </p:blipFill>
        <p:spPr>
          <a:xfrm>
            <a:off x="7858148" y="142852"/>
            <a:ext cx="1142976" cy="1099484"/>
          </a:xfrm>
          <a:prstGeom prst="rect">
            <a:avLst/>
          </a:prstGeom>
          <a:noFill/>
          <a:ln>
            <a:noFill/>
          </a:ln>
        </p:spPr>
      </p:pic>
      <p:sp>
        <p:nvSpPr>
          <p:cNvPr id="14" name="Google Shape;14;p1"/>
          <p:cNvSpPr txBox="1"/>
          <p:nvPr/>
        </p:nvSpPr>
        <p:spPr>
          <a:xfrm>
            <a:off x="142844" y="285728"/>
            <a:ext cx="714811" cy="5715040"/>
          </a:xfrm>
          <a:prstGeom prst="rect">
            <a:avLst/>
          </a:prstGeom>
          <a:solidFill>
            <a:srgbClr val="E5681B"/>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chemeClr val="dk1"/>
                </a:solidFill>
                <a:latin typeface="Times New Roman"/>
                <a:ea typeface="Times New Roman"/>
                <a:cs typeface="Times New Roman"/>
                <a:sym typeface="Times New Roman"/>
              </a:rPr>
              <a:t>SOHMT</a:t>
            </a:r>
            <a:endParaRPr sz="3200" b="1"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pata.org/"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mailto:china@patachina.org" TargetMode="External"/><Relationship Id="rId2" Type="http://schemas.openxmlformats.org/officeDocument/2006/relationships/hyperlink" Target="mailto:communications@PATA.org" TargetMode="External"/><Relationship Id="rId1" Type="http://schemas.openxmlformats.org/officeDocument/2006/relationships/slideLayout" Target="../slideLayouts/slideLayout10.xml"/><Relationship Id="rId4" Type="http://schemas.openxmlformats.org/officeDocument/2006/relationships/hyperlink" Target="mailto:europe@PATA.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3"/>
          <p:cNvSpPr txBox="1">
            <a:spLocks noGrp="1"/>
          </p:cNvSpPr>
          <p:nvPr>
            <p:ph type="subTitle" idx="1"/>
          </p:nvPr>
        </p:nvSpPr>
        <p:spPr>
          <a:xfrm>
            <a:off x="1443014" y="2279772"/>
            <a:ext cx="7015186" cy="98119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SzPts val="2210"/>
              <a:buNone/>
            </a:pPr>
            <a:r>
              <a:rPr lang="en-US" sz="1800" b="1" dirty="0">
                <a:solidFill>
                  <a:srgbClr val="C00000"/>
                </a:solidFill>
              </a:rPr>
              <a:t>UNIT 5</a:t>
            </a:r>
            <a:r>
              <a:rPr lang="en-US" sz="1800" dirty="0">
                <a:solidFill>
                  <a:srgbClr val="C00000"/>
                </a:solidFill>
              </a:rPr>
              <a:t> </a:t>
            </a:r>
          </a:p>
          <a:p>
            <a:pPr marL="0" lvl="0" indent="0" rtl="0">
              <a:spcBef>
                <a:spcPts val="0"/>
              </a:spcBef>
              <a:spcAft>
                <a:spcPts val="0"/>
              </a:spcAft>
              <a:buSzPts val="2210"/>
              <a:buNone/>
            </a:pPr>
            <a:r>
              <a:rPr lang="en-US" sz="1800" dirty="0">
                <a:solidFill>
                  <a:srgbClr val="C00000"/>
                </a:solidFill>
              </a:rPr>
              <a:t>Travel Bodies and Association</a:t>
            </a:r>
            <a:endParaRPr lang="en-US" sz="1800" dirty="0"/>
          </a:p>
          <a:p>
            <a:pPr marL="0" lvl="0" indent="0" algn="ctr" rtl="0">
              <a:spcBef>
                <a:spcPts val="0"/>
              </a:spcBef>
              <a:spcAft>
                <a:spcPts val="0"/>
              </a:spcAft>
              <a:buSzPts val="2210"/>
              <a:buNone/>
            </a:pPr>
            <a:endParaRPr dirty="0"/>
          </a:p>
        </p:txBody>
      </p:sp>
      <p:sp>
        <p:nvSpPr>
          <p:cNvPr id="104" name="Google Shape;104;p13"/>
          <p:cNvSpPr txBox="1">
            <a:spLocks noGrp="1"/>
          </p:cNvSpPr>
          <p:nvPr>
            <p:ph type="ctrTitle"/>
          </p:nvPr>
        </p:nvSpPr>
        <p:spPr>
          <a:xfrm>
            <a:off x="1214414" y="737187"/>
            <a:ext cx="7472386" cy="1470025"/>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Clr>
                <a:schemeClr val="dk1"/>
              </a:buClr>
              <a:buSzPts val="4000"/>
              <a:buFont typeface="Libre Franklin"/>
              <a:buNone/>
            </a:pPr>
            <a:r>
              <a:rPr lang="en-US" sz="3600" b="1" dirty="0">
                <a:solidFill>
                  <a:srgbClr val="002060"/>
                </a:solidFill>
                <a:latin typeface="Times New Roman" panose="02020603050405020304" pitchFamily="18" charset="0"/>
                <a:cs typeface="Times New Roman" panose="02020603050405020304" pitchFamily="18" charset="0"/>
              </a:rPr>
              <a:t>HMT 801 </a:t>
            </a:r>
            <a:br>
              <a:rPr lang="en-US" sz="3600" b="1" dirty="0">
                <a:solidFill>
                  <a:srgbClr val="002060"/>
                </a:solidFill>
                <a:latin typeface="Times New Roman" panose="02020603050405020304" pitchFamily="18" charset="0"/>
                <a:cs typeface="Times New Roman" panose="02020603050405020304" pitchFamily="18" charset="0"/>
              </a:rPr>
            </a:br>
            <a:r>
              <a:rPr lang="en-US" sz="3600" b="1" dirty="0">
                <a:solidFill>
                  <a:srgbClr val="002060"/>
                </a:solidFill>
                <a:latin typeface="Times New Roman" panose="02020603050405020304" pitchFamily="18" charset="0"/>
                <a:cs typeface="Times New Roman" panose="02020603050405020304" pitchFamily="18" charset="0"/>
              </a:rPr>
              <a:t>Travel Agency and Tour Operations</a:t>
            </a:r>
            <a:endParaRPr sz="3600" b="1" dirty="0">
              <a:solidFill>
                <a:srgbClr val="002060"/>
              </a:solidFill>
              <a:latin typeface="Times New Roman" panose="02020603050405020304" pitchFamily="18" charset="0"/>
              <a:cs typeface="Times New Roman" panose="02020603050405020304" pitchFamily="18" charset="0"/>
            </a:endParaRPr>
          </a:p>
        </p:txBody>
      </p:sp>
      <p:sp>
        <p:nvSpPr>
          <p:cNvPr id="2" name="Google Shape;103;p13">
            <a:extLst>
              <a:ext uri="{FF2B5EF4-FFF2-40B4-BE49-F238E27FC236}">
                <a16:creationId xmlns:a16="http://schemas.microsoft.com/office/drawing/2014/main" id="{6B9AD249-9F30-9F0E-10A7-DEA14CFD6798}"/>
              </a:ext>
            </a:extLst>
          </p:cNvPr>
          <p:cNvSpPr txBox="1">
            <a:spLocks/>
          </p:cNvSpPr>
          <p:nvPr/>
        </p:nvSpPr>
        <p:spPr>
          <a:xfrm>
            <a:off x="1133475" y="3302001"/>
            <a:ext cx="7553325" cy="103585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68935" algn="ctr" rtl="0">
              <a:lnSpc>
                <a:spcPct val="100000"/>
              </a:lnSpc>
              <a:spcBef>
                <a:spcPts val="580"/>
              </a:spcBef>
              <a:spcAft>
                <a:spcPts val="0"/>
              </a:spcAft>
              <a:buClr>
                <a:schemeClr val="accent1"/>
              </a:buClr>
              <a:buSzPts val="2210"/>
              <a:buFont typeface="Noto Sans Symbols"/>
              <a:buNone/>
              <a:defRPr sz="2600" b="0" i="0" u="none" strike="noStrike" cap="none">
                <a:solidFill>
                  <a:schemeClr val="dk2"/>
                </a:solidFill>
                <a:latin typeface="Libre Baskerville"/>
                <a:ea typeface="Libre Baskerville"/>
                <a:cs typeface="Libre Baskerville"/>
                <a:sym typeface="Libre Baskerville"/>
              </a:defRPr>
            </a:lvl1pPr>
            <a:lvl2pPr marL="914400" marR="0" lvl="1" indent="-358140" algn="ctr" rtl="0">
              <a:lnSpc>
                <a:spcPct val="100000"/>
              </a:lnSpc>
              <a:spcBef>
                <a:spcPts val="370"/>
              </a:spcBef>
              <a:spcAft>
                <a:spcPts val="0"/>
              </a:spcAft>
              <a:buClr>
                <a:schemeClr val="accent2"/>
              </a:buClr>
              <a:buSzPts val="1530"/>
              <a:buFont typeface="Noto Sans Symbols"/>
              <a:buNone/>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ctr" rtl="0">
              <a:lnSpc>
                <a:spcPct val="100000"/>
              </a:lnSpc>
              <a:spcBef>
                <a:spcPts val="370"/>
              </a:spcBef>
              <a:spcAft>
                <a:spcPts val="0"/>
              </a:spcAft>
              <a:buClr>
                <a:srgbClr val="E6AFA9"/>
              </a:buClr>
              <a:buSzPts val="1530"/>
              <a:buFont typeface="Noto Sans Symbols"/>
              <a:buNone/>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ctr" rtl="0">
              <a:lnSpc>
                <a:spcPct val="100000"/>
              </a:lnSpc>
              <a:spcBef>
                <a:spcPts val="370"/>
              </a:spcBef>
              <a:spcAft>
                <a:spcPts val="0"/>
              </a:spcAft>
              <a:buClr>
                <a:schemeClr val="accent3"/>
              </a:buClr>
              <a:buSzPts val="1440"/>
              <a:buFont typeface="Noto Sans Symbols"/>
              <a:buNone/>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ctr" rtl="0">
              <a:lnSpc>
                <a:spcPct val="100000"/>
              </a:lnSpc>
              <a:spcBef>
                <a:spcPts val="370"/>
              </a:spcBef>
              <a:spcAft>
                <a:spcPts val="0"/>
              </a:spcAft>
              <a:buClr>
                <a:schemeClr val="accent3"/>
              </a:buClr>
              <a:buSzPts val="1800"/>
              <a:buFont typeface="Libre Baskerville"/>
              <a:buNone/>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ctr" rtl="0">
              <a:lnSpc>
                <a:spcPct val="100000"/>
              </a:lnSpc>
              <a:spcBef>
                <a:spcPts val="370"/>
              </a:spcBef>
              <a:spcAft>
                <a:spcPts val="0"/>
              </a:spcAft>
              <a:buClr>
                <a:schemeClr val="accent3"/>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ctr" rtl="0">
              <a:lnSpc>
                <a:spcPct val="100000"/>
              </a:lnSpc>
              <a:spcBef>
                <a:spcPts val="370"/>
              </a:spcBef>
              <a:spcAft>
                <a:spcPts val="0"/>
              </a:spcAft>
              <a:buClr>
                <a:schemeClr val="accent2"/>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ctr" rtl="0">
              <a:lnSpc>
                <a:spcPct val="100000"/>
              </a:lnSpc>
              <a:spcBef>
                <a:spcPts val="370"/>
              </a:spcBef>
              <a:spcAft>
                <a:spcPts val="0"/>
              </a:spcAft>
              <a:buClr>
                <a:srgbClr val="E6AFA9"/>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ctr" rtl="0">
              <a:lnSpc>
                <a:spcPct val="100000"/>
              </a:lnSpc>
              <a:spcBef>
                <a:spcPts val="370"/>
              </a:spcBef>
              <a:spcAft>
                <a:spcPts val="0"/>
              </a:spcAft>
              <a:buClr>
                <a:srgbClr val="CAABA9"/>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9pPr>
          </a:lstStyle>
          <a:p>
            <a:pPr marL="0" indent="0">
              <a:spcBef>
                <a:spcPts val="0"/>
              </a:spcBef>
            </a:pPr>
            <a:r>
              <a:rPr lang="en-US" sz="4000" b="1" dirty="0">
                <a:solidFill>
                  <a:srgbClr val="7030A0"/>
                </a:solidFill>
              </a:rPr>
              <a:t>Topic</a:t>
            </a:r>
          </a:p>
          <a:p>
            <a:pPr marL="0" indent="0">
              <a:spcBef>
                <a:spcPts val="0"/>
              </a:spcBef>
            </a:pPr>
            <a:r>
              <a:rPr lang="en-US" dirty="0"/>
              <a:t>History, aims and role </a:t>
            </a:r>
            <a:r>
              <a:rPr lang="en-US"/>
              <a:t>of PATA &amp; TAAI</a:t>
            </a:r>
            <a:endParaRPr lang="en-US" dirty="0"/>
          </a:p>
        </p:txBody>
      </p:sp>
      <p:sp>
        <p:nvSpPr>
          <p:cNvPr id="5" name="Google Shape;103;p13">
            <a:extLst>
              <a:ext uri="{FF2B5EF4-FFF2-40B4-BE49-F238E27FC236}">
                <a16:creationId xmlns:a16="http://schemas.microsoft.com/office/drawing/2014/main" id="{164804B5-303F-96EC-1D58-A694C8E29787}"/>
              </a:ext>
            </a:extLst>
          </p:cNvPr>
          <p:cNvSpPr txBox="1">
            <a:spLocks/>
          </p:cNvSpPr>
          <p:nvPr/>
        </p:nvSpPr>
        <p:spPr>
          <a:xfrm>
            <a:off x="1295400" y="4811044"/>
            <a:ext cx="7391400" cy="1035852"/>
          </a:xfrm>
          <a:prstGeom prst="rect">
            <a:avLst/>
          </a:prstGeom>
          <a:solidFill>
            <a:srgbClr val="FFC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68935" algn="ctr" rtl="0">
              <a:lnSpc>
                <a:spcPct val="100000"/>
              </a:lnSpc>
              <a:spcBef>
                <a:spcPts val="580"/>
              </a:spcBef>
              <a:spcAft>
                <a:spcPts val="0"/>
              </a:spcAft>
              <a:buClr>
                <a:schemeClr val="accent1"/>
              </a:buClr>
              <a:buSzPts val="2210"/>
              <a:buFont typeface="Noto Sans Symbols"/>
              <a:buNone/>
              <a:defRPr sz="2600" b="0" i="0" u="none" strike="noStrike" cap="none">
                <a:solidFill>
                  <a:schemeClr val="dk2"/>
                </a:solidFill>
                <a:latin typeface="Libre Baskerville"/>
                <a:ea typeface="Libre Baskerville"/>
                <a:cs typeface="Libre Baskerville"/>
                <a:sym typeface="Libre Baskerville"/>
              </a:defRPr>
            </a:lvl1pPr>
            <a:lvl2pPr marL="914400" marR="0" lvl="1" indent="-358140" algn="ctr" rtl="0">
              <a:lnSpc>
                <a:spcPct val="100000"/>
              </a:lnSpc>
              <a:spcBef>
                <a:spcPts val="370"/>
              </a:spcBef>
              <a:spcAft>
                <a:spcPts val="0"/>
              </a:spcAft>
              <a:buClr>
                <a:schemeClr val="accent2"/>
              </a:buClr>
              <a:buSzPts val="1530"/>
              <a:buFont typeface="Noto Sans Symbols"/>
              <a:buNone/>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ctr" rtl="0">
              <a:lnSpc>
                <a:spcPct val="100000"/>
              </a:lnSpc>
              <a:spcBef>
                <a:spcPts val="370"/>
              </a:spcBef>
              <a:spcAft>
                <a:spcPts val="0"/>
              </a:spcAft>
              <a:buClr>
                <a:srgbClr val="E6AFA9"/>
              </a:buClr>
              <a:buSzPts val="1530"/>
              <a:buFont typeface="Noto Sans Symbols"/>
              <a:buNone/>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ctr" rtl="0">
              <a:lnSpc>
                <a:spcPct val="100000"/>
              </a:lnSpc>
              <a:spcBef>
                <a:spcPts val="370"/>
              </a:spcBef>
              <a:spcAft>
                <a:spcPts val="0"/>
              </a:spcAft>
              <a:buClr>
                <a:schemeClr val="accent3"/>
              </a:buClr>
              <a:buSzPts val="1440"/>
              <a:buFont typeface="Noto Sans Symbols"/>
              <a:buNone/>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ctr" rtl="0">
              <a:lnSpc>
                <a:spcPct val="100000"/>
              </a:lnSpc>
              <a:spcBef>
                <a:spcPts val="370"/>
              </a:spcBef>
              <a:spcAft>
                <a:spcPts val="0"/>
              </a:spcAft>
              <a:buClr>
                <a:schemeClr val="accent3"/>
              </a:buClr>
              <a:buSzPts val="1800"/>
              <a:buFont typeface="Libre Baskerville"/>
              <a:buNone/>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ctr" rtl="0">
              <a:lnSpc>
                <a:spcPct val="100000"/>
              </a:lnSpc>
              <a:spcBef>
                <a:spcPts val="370"/>
              </a:spcBef>
              <a:spcAft>
                <a:spcPts val="0"/>
              </a:spcAft>
              <a:buClr>
                <a:schemeClr val="accent3"/>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ctr" rtl="0">
              <a:lnSpc>
                <a:spcPct val="100000"/>
              </a:lnSpc>
              <a:spcBef>
                <a:spcPts val="370"/>
              </a:spcBef>
              <a:spcAft>
                <a:spcPts val="0"/>
              </a:spcAft>
              <a:buClr>
                <a:schemeClr val="accent2"/>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ctr" rtl="0">
              <a:lnSpc>
                <a:spcPct val="100000"/>
              </a:lnSpc>
              <a:spcBef>
                <a:spcPts val="370"/>
              </a:spcBef>
              <a:spcAft>
                <a:spcPts val="0"/>
              </a:spcAft>
              <a:buClr>
                <a:srgbClr val="E6AFA9"/>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ctr" rtl="0">
              <a:lnSpc>
                <a:spcPct val="100000"/>
              </a:lnSpc>
              <a:spcBef>
                <a:spcPts val="370"/>
              </a:spcBef>
              <a:spcAft>
                <a:spcPts val="0"/>
              </a:spcAft>
              <a:buClr>
                <a:srgbClr val="CAABA9"/>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9pPr>
          </a:lstStyle>
          <a:p>
            <a:pPr marL="0" indent="0">
              <a:spcBef>
                <a:spcPts val="0"/>
              </a:spcBef>
            </a:pPr>
            <a:r>
              <a:rPr lang="en-US" dirty="0"/>
              <a:t>Course Outcome (CO)</a:t>
            </a:r>
          </a:p>
          <a:p>
            <a:pPr marL="0" indent="0">
              <a:spcBef>
                <a:spcPts val="0"/>
              </a:spcBef>
            </a:pPr>
            <a:r>
              <a:rPr lang="en-US" sz="1800" dirty="0"/>
              <a:t>CO5: Evaluate the Sustainability of Travel operations and activities of travel bodies and associations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PATA has 4 types of Membership</a:t>
            </a:r>
            <a:endParaRPr lang="en-GB"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984602331"/>
              </p:ext>
            </p:extLst>
          </p:nvPr>
        </p:nvGraphicFramePr>
        <p:xfrm>
          <a:off x="914400" y="1943100"/>
          <a:ext cx="77724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637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
            </a:r>
          </a:p>
        </p:txBody>
      </p:sp>
      <p:sp>
        <p:nvSpPr>
          <p:cNvPr id="3" name="Content Placeholder 2"/>
          <p:cNvSpPr>
            <a:spLocks noGrp="1"/>
          </p:cNvSpPr>
          <p:nvPr>
            <p:ph sz="quarter" idx="1"/>
          </p:nvPr>
        </p:nvSpPr>
        <p:spPr/>
        <p:txBody>
          <a:bodyPr>
            <a:normAutofit fontScale="70000" lnSpcReduction="20000"/>
          </a:bodyPr>
          <a:lstStyle/>
          <a:p>
            <a:r>
              <a:rPr lang="en-GB" dirty="0"/>
              <a:t>PATA has </a:t>
            </a:r>
            <a:r>
              <a:rPr lang="en-GB" b="1" dirty="0"/>
              <a:t>95 government</a:t>
            </a:r>
            <a:r>
              <a:rPr lang="en-GB" dirty="0"/>
              <a:t> state and city tourism bodies, </a:t>
            </a:r>
            <a:r>
              <a:rPr lang="en-GB" b="1" dirty="0"/>
              <a:t>25 international airlines and airports</a:t>
            </a:r>
            <a:r>
              <a:rPr lang="en-GB" dirty="0"/>
              <a:t>, </a:t>
            </a:r>
            <a:r>
              <a:rPr lang="en-GB" b="1" dirty="0"/>
              <a:t>108 hospitality organization</a:t>
            </a:r>
            <a:r>
              <a:rPr lang="en-GB" dirty="0"/>
              <a:t>s, </a:t>
            </a:r>
            <a:r>
              <a:rPr lang="en-GB" b="1" dirty="0"/>
              <a:t>72 educational institutions</a:t>
            </a:r>
            <a:r>
              <a:rPr lang="en-GB" dirty="0"/>
              <a:t>, and hundreds of travel industry companies in the Asia Pacific and beyond. Thousands of travel industry professionals belong to PATA.</a:t>
            </a:r>
          </a:p>
          <a:p>
            <a:r>
              <a:rPr lang="en-GB" dirty="0"/>
              <a:t>Every year the member of PATA meet at an annual conference to discuss various issues and activities of the association. The member elects the Board of Directors for three or two years terms. The control and management of PATA are vested in the hands of active members.</a:t>
            </a:r>
          </a:p>
          <a:p>
            <a:r>
              <a:rPr lang="en-GB" dirty="0"/>
              <a:t>The board of director (50) meets every month at its headquarter. The head of the association is the president elected by the members of assisted by a full-time vice-president and other administrative professionals, to carry out the smooth functioning of the corporation.</a:t>
            </a:r>
          </a:p>
          <a:p>
            <a:endParaRPr lang="en-GB" dirty="0"/>
          </a:p>
        </p:txBody>
      </p:sp>
    </p:spTree>
    <p:extLst>
      <p:ext uri="{BB962C8B-B14F-4D97-AF65-F5344CB8AC3E}">
        <p14:creationId xmlns:p14="http://schemas.microsoft.com/office/powerpoint/2010/main" val="64187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Roles and Functions of PATA </a:t>
            </a:r>
            <a:endParaRPr lang="en-GB" dirty="0"/>
          </a:p>
        </p:txBody>
      </p:sp>
      <p:sp>
        <p:nvSpPr>
          <p:cNvPr id="3" name="Content Placeholder 2"/>
          <p:cNvSpPr>
            <a:spLocks noGrp="1"/>
          </p:cNvSpPr>
          <p:nvPr>
            <p:ph sz="quarter" idx="1"/>
          </p:nvPr>
        </p:nvSpPr>
        <p:spPr/>
        <p:txBody>
          <a:bodyPr/>
          <a:lstStyle/>
          <a:p>
            <a:pPr marL="0" indent="0">
              <a:buNone/>
            </a:pPr>
            <a:r>
              <a:rPr lang="en-GB" dirty="0"/>
              <a:t>Generally, PATA’s main aim is the progressive development and promotion of tourism to its member countries. The contribution, role, and functions of PATA towards its members can be studied under the following points: </a:t>
            </a:r>
          </a:p>
          <a:p>
            <a:pPr marL="205740" lvl="1" indent="0">
              <a:buNone/>
            </a:pPr>
            <a:r>
              <a:rPr lang="en-GB" dirty="0"/>
              <a:t>• PATA conducts research studies on tourism. </a:t>
            </a:r>
          </a:p>
          <a:p>
            <a:pPr marL="205740" lvl="1" indent="0">
              <a:buNone/>
            </a:pPr>
            <a:r>
              <a:rPr lang="en-GB" dirty="0"/>
              <a:t>• PATA organizes marketing programs. </a:t>
            </a:r>
          </a:p>
          <a:p>
            <a:pPr marL="205740" lvl="1" indent="0">
              <a:buNone/>
            </a:pPr>
            <a:r>
              <a:rPr lang="en-GB" dirty="0"/>
              <a:t>• Provides detailed and up-to-date information. </a:t>
            </a:r>
          </a:p>
          <a:p>
            <a:pPr marL="205740" lvl="1" indent="0">
              <a:buNone/>
            </a:pPr>
            <a:r>
              <a:rPr lang="en-GB" dirty="0"/>
              <a:t>• Organize events in the Pacific region. </a:t>
            </a:r>
          </a:p>
          <a:p>
            <a:pPr marL="205740" lvl="1" indent="0">
              <a:buNone/>
            </a:pPr>
            <a:r>
              <a:rPr lang="en-GB" dirty="0"/>
              <a:t>• Helps in economic development. </a:t>
            </a:r>
          </a:p>
          <a:p>
            <a:pPr marL="205740" lvl="1" indent="0">
              <a:buNone/>
            </a:pPr>
            <a:r>
              <a:rPr lang="en-GB" dirty="0"/>
              <a:t>• PATA helps in the improvement of tourist plants and service facilities. </a:t>
            </a:r>
          </a:p>
          <a:p>
            <a:endParaRPr lang="en-GB" dirty="0"/>
          </a:p>
        </p:txBody>
      </p:sp>
    </p:spTree>
    <p:extLst>
      <p:ext uri="{BB962C8B-B14F-4D97-AF65-F5344CB8AC3E}">
        <p14:creationId xmlns:p14="http://schemas.microsoft.com/office/powerpoint/2010/main" val="32162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Pacific Asia Travel Association</a:t>
            </a:r>
            <a:r>
              <a:rPr lang="en-US" dirty="0"/>
              <a:t> (PATA) </a:t>
            </a:r>
          </a:p>
        </p:txBody>
      </p:sp>
      <p:sp>
        <p:nvSpPr>
          <p:cNvPr id="3" name="Content Placeholder 2"/>
          <p:cNvSpPr>
            <a:spLocks noGrp="1"/>
          </p:cNvSpPr>
          <p:nvPr>
            <p:ph idx="1"/>
          </p:nvPr>
        </p:nvSpPr>
        <p:spPr>
          <a:xfrm>
            <a:off x="757450" y="1828800"/>
            <a:ext cx="7929350" cy="3886200"/>
          </a:xfrm>
        </p:spPr>
        <p:txBody>
          <a:bodyPr>
            <a:normAutofit fontScale="62500" lnSpcReduction="20000"/>
          </a:bodyPr>
          <a:lstStyle/>
          <a:p>
            <a:pPr algn="just"/>
            <a:r>
              <a:rPr lang="en-US" dirty="0"/>
              <a:t>Working to promote the responsible development of travel and tourism in the Asia Pacific region.</a:t>
            </a:r>
          </a:p>
          <a:p>
            <a:pPr algn="just"/>
            <a:r>
              <a:rPr lang="en-US" dirty="0"/>
              <a:t>PATA was founded in the year </a:t>
            </a:r>
            <a:r>
              <a:rPr lang="en-US" b="1" dirty="0"/>
              <a:t>1951 in Honolulu (Hawaii Island)</a:t>
            </a:r>
            <a:r>
              <a:rPr lang="en-US" dirty="0"/>
              <a:t>, when </a:t>
            </a:r>
            <a:r>
              <a:rPr lang="en-US" b="1" dirty="0" err="1"/>
              <a:t>Lorrin</a:t>
            </a:r>
            <a:r>
              <a:rPr lang="en-US" b="1" dirty="0"/>
              <a:t> P. Thurston</a:t>
            </a:r>
            <a:r>
              <a:rPr lang="en-US" dirty="0"/>
              <a:t>, president of two major daily newspapers in Honolulu, and </a:t>
            </a:r>
            <a:r>
              <a:rPr lang="en-US" b="1" dirty="0"/>
              <a:t>William J </a:t>
            </a:r>
            <a:r>
              <a:rPr lang="en-US" b="1" dirty="0" err="1"/>
              <a:t>Mullahey</a:t>
            </a:r>
            <a:r>
              <a:rPr lang="en-US" dirty="0"/>
              <a:t> of Pan American Airways set about organizing the first Pacific area travel conference with the aim of promoting tourism to the largely undiscovered region of Asia Pacific. </a:t>
            </a:r>
          </a:p>
          <a:p>
            <a:pPr algn="just"/>
            <a:r>
              <a:rPr lang="en-US" dirty="0"/>
              <a:t>The association had 44 founder members. </a:t>
            </a:r>
          </a:p>
          <a:p>
            <a:pPr algn="just"/>
            <a:r>
              <a:rPr lang="en-US" dirty="0"/>
              <a:t>PATA’s first conference was held in January 1952 in Honolulu and its headquarters were established in San Francisco, USA in 1953. </a:t>
            </a:r>
          </a:p>
          <a:p>
            <a:pPr algn="just"/>
            <a:r>
              <a:rPr lang="en-US" dirty="0"/>
              <a:t>PATA has its own Director for Europe who is based in London and works to promote traffic from the European markets into the Pacific Region. </a:t>
            </a:r>
          </a:p>
          <a:p>
            <a:pPr algn="just"/>
            <a:r>
              <a:rPr lang="en-US" dirty="0"/>
              <a:t>PATA’s first Asian office was opened in Manilla, Philippines in 1976.</a:t>
            </a:r>
          </a:p>
          <a:p>
            <a:pPr algn="just"/>
            <a:endParaRPr lang="en-US" dirty="0"/>
          </a:p>
          <a:p>
            <a:pPr algn="just"/>
            <a:endParaRPr lang="en-US" dirty="0"/>
          </a:p>
        </p:txBody>
      </p:sp>
      <p:sp>
        <p:nvSpPr>
          <p:cNvPr id="5" name="Slide Number Placeholder 4"/>
          <p:cNvSpPr>
            <a:spLocks noGrp="1"/>
          </p:cNvSpPr>
          <p:nvPr>
            <p:ph type="sldNum" sz="quarter" idx="12"/>
          </p:nvPr>
        </p:nvSpPr>
        <p:spPr/>
        <p:txBody>
          <a:bodyPr/>
          <a:lstStyle/>
          <a:p>
            <a:fld id="{C9927B4A-5904-469B-A327-68F0B6CE602B}" type="slidenum">
              <a:rPr lang="en-US" smtClean="0"/>
              <a:pPr/>
              <a:t>13</a:t>
            </a:fld>
            <a:endParaRPr lang="en-US"/>
          </a:p>
        </p:txBody>
      </p:sp>
    </p:spTree>
    <p:extLst>
      <p:ext uri="{BB962C8B-B14F-4D97-AF65-F5344CB8AC3E}">
        <p14:creationId xmlns:p14="http://schemas.microsoft.com/office/powerpoint/2010/main" val="2513470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63229"/>
            <a:ext cx="7772400" cy="520765"/>
          </a:xfrm>
        </p:spPr>
        <p:txBody>
          <a:bodyPr>
            <a:normAutofit fontScale="90000"/>
          </a:bodyPr>
          <a:lstStyle/>
          <a:p>
            <a:r>
              <a:rPr lang="en-GB" dirty="0"/>
              <a:t>PATA Code of Ethics – Statement </a:t>
            </a:r>
          </a:p>
        </p:txBody>
      </p:sp>
      <p:sp>
        <p:nvSpPr>
          <p:cNvPr id="3" name="Content Placeholder 2"/>
          <p:cNvSpPr>
            <a:spLocks noGrp="1"/>
          </p:cNvSpPr>
          <p:nvPr>
            <p:ph sz="quarter" idx="1"/>
          </p:nvPr>
        </p:nvSpPr>
        <p:spPr>
          <a:xfrm>
            <a:off x="706272" y="1758003"/>
            <a:ext cx="7980528" cy="3614098"/>
          </a:xfrm>
        </p:spPr>
        <p:txBody>
          <a:bodyPr>
            <a:normAutofit fontScale="62500" lnSpcReduction="20000"/>
          </a:bodyPr>
          <a:lstStyle/>
          <a:p>
            <a:pPr algn="just"/>
            <a:r>
              <a:rPr lang="en-GB" dirty="0"/>
              <a:t>The Pacific Asia Travel Association (PATA) is a not-for-profit membership association that acts as a catalyst for the responsible development of travel and tourism to, from and within the Asia Pacific region. Since 1951, PATA has led from the forefront as the leading voice and authority on travel and tourism in the Asia Pacific region. As the premier travel and tourism industry association in the Asia Pacific region, the Association endorses the UN Global Code of Ethics for Tourism and supports the work of the World Committee on Tourism Ethics, encouraging its members to also do the same.</a:t>
            </a:r>
          </a:p>
          <a:p>
            <a:pPr algn="just"/>
            <a:r>
              <a:rPr lang="en-GB" dirty="0"/>
              <a:t>PATA understands the role of tourism in promoting peace, empathy and cross-cultural understanding, and encourages all tourism stakeholders to observe these fundamental principles. Aligned with these principles, the Association supports the right of freedom of movement without prejudice and intolerance in line with the rights of each sovereign nation and the will of its people.</a:t>
            </a:r>
          </a:p>
          <a:p>
            <a:pPr marL="0" indent="0" algn="just">
              <a:buNone/>
            </a:pPr>
            <a:endParaRPr lang="en-GB" dirty="0"/>
          </a:p>
        </p:txBody>
      </p:sp>
    </p:spTree>
    <p:extLst>
      <p:ext uri="{BB962C8B-B14F-4D97-AF65-F5344CB8AC3E}">
        <p14:creationId xmlns:p14="http://schemas.microsoft.com/office/powerpoint/2010/main" val="2841782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PATA Code of Ethics – Statement </a:t>
            </a:r>
          </a:p>
        </p:txBody>
      </p:sp>
      <p:sp>
        <p:nvSpPr>
          <p:cNvPr id="3" name="Content Placeholder 2"/>
          <p:cNvSpPr>
            <a:spLocks noGrp="1"/>
          </p:cNvSpPr>
          <p:nvPr>
            <p:ph sz="quarter" idx="1"/>
          </p:nvPr>
        </p:nvSpPr>
        <p:spPr/>
        <p:txBody>
          <a:bodyPr/>
          <a:lstStyle/>
          <a:p>
            <a:pPr algn="just"/>
            <a:r>
              <a:rPr lang="en-GB" dirty="0"/>
              <a:t>It is the Association’s position to ensure there is equal opportunity for all travellers without discrimination or harassment on the basis of race, colour, religion, sexual orientation, gender identity or expression, age, disability, marital status, citizenship, genetic information, or any other characteristic protected by relevant laws, legislation and regulations.</a:t>
            </a:r>
          </a:p>
          <a:p>
            <a:pPr algn="just"/>
            <a:r>
              <a:rPr lang="en-GB" dirty="0"/>
              <a:t>Tourism should be a force for good and PATA encourages all public and private industry stakeholders to join in embracing these principles and displaying the tolerance which protects and enhances human society as expressed through the UN’s Sustainable Development Goals.</a:t>
            </a:r>
          </a:p>
          <a:p>
            <a:pPr algn="just"/>
            <a:endParaRPr lang="en-GB" dirty="0"/>
          </a:p>
        </p:txBody>
      </p:sp>
    </p:spTree>
    <p:extLst>
      <p:ext uri="{BB962C8B-B14F-4D97-AF65-F5344CB8AC3E}">
        <p14:creationId xmlns:p14="http://schemas.microsoft.com/office/powerpoint/2010/main" val="292007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Micronesia</a:t>
            </a:r>
          </a:p>
        </p:txBody>
      </p:sp>
      <p:pic>
        <p:nvPicPr>
          <p:cNvPr id="5" name="Content Placeholder 4"/>
          <p:cNvPicPr>
            <a:picLocks noGrp="1" noChangeAspect="1"/>
          </p:cNvPicPr>
          <p:nvPr>
            <p:ph sz="quarter" idx="1"/>
          </p:nvPr>
        </p:nvPicPr>
        <p:blipFill>
          <a:blip r:embed="rId2"/>
          <a:stretch>
            <a:fillRect/>
          </a:stretch>
        </p:blipFill>
        <p:spPr>
          <a:xfrm>
            <a:off x="914400" y="1943100"/>
            <a:ext cx="7772400" cy="3429000"/>
          </a:xfrm>
          <a:prstGeom prst="rect">
            <a:avLst/>
          </a:prstGeom>
        </p:spPr>
      </p:pic>
    </p:spTree>
    <p:extLst>
      <p:ext uri="{BB962C8B-B14F-4D97-AF65-F5344CB8AC3E}">
        <p14:creationId xmlns:p14="http://schemas.microsoft.com/office/powerpoint/2010/main" val="2269176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55845" y="1092674"/>
            <a:ext cx="6305266" cy="4452583"/>
          </a:xfrm>
          <a:prstGeom prst="rect">
            <a:avLst/>
          </a:prstGeom>
        </p:spPr>
      </p:pic>
    </p:spTree>
    <p:extLst>
      <p:ext uri="{BB962C8B-B14F-4D97-AF65-F5344CB8AC3E}">
        <p14:creationId xmlns:p14="http://schemas.microsoft.com/office/powerpoint/2010/main" val="895392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reative Contact Form - South East Asia Region Map, HD Png Download is free  transparent png image. To explore mor… | Asia map, South east asia map, Asia  pacific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055" y="1000552"/>
            <a:ext cx="7072952" cy="470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82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
            </a:r>
          </a:p>
        </p:txBody>
      </p:sp>
      <p:sp>
        <p:nvSpPr>
          <p:cNvPr id="3" name="Content Placeholder 2"/>
          <p:cNvSpPr>
            <a:spLocks noGrp="1"/>
          </p:cNvSpPr>
          <p:nvPr>
            <p:ph sz="quarter" idx="1"/>
          </p:nvPr>
        </p:nvSpPr>
        <p:spPr/>
        <p:txBody>
          <a:bodyPr>
            <a:normAutofit fontScale="77500" lnSpcReduction="20000"/>
          </a:bodyPr>
          <a:lstStyle/>
          <a:p>
            <a:pPr algn="just"/>
            <a:r>
              <a:rPr lang="en-GB" dirty="0"/>
              <a:t>Founded in 1951, the </a:t>
            </a:r>
            <a:r>
              <a:rPr lang="en-GB" dirty="0">
                <a:hlinkClick r:id="rId2"/>
              </a:rPr>
              <a:t>Pacific Asia Travel Association</a:t>
            </a:r>
            <a:r>
              <a:rPr lang="en-GB" dirty="0"/>
              <a:t> (PATA) is a not-for-profit membership-based association that acts as a catalyst for the responsible development of travel and tourism to, from and within the Asia Pacific region. </a:t>
            </a:r>
          </a:p>
          <a:p>
            <a:pPr algn="just"/>
            <a:r>
              <a:rPr lang="en-GB" dirty="0"/>
              <a:t>By bringing together our private and public sector members, PATA facilitates meaningful partnerships to enhance the value, quality and sustainable growth of travel and tourism to, from and within the Asia Pacific region. </a:t>
            </a:r>
          </a:p>
          <a:p>
            <a:pPr algn="just"/>
            <a:r>
              <a:rPr lang="en-GB" dirty="0"/>
              <a:t>The Association provides aligned advocacy, insightful research and innovative events to its member organisations, which including government, state and city tourism bodies; international airlines and airports; hospitality organisations, and educational institutions, as well as thousands of young tourism professional (YTP) members across the world. </a:t>
            </a:r>
          </a:p>
          <a:p>
            <a:pPr algn="just"/>
            <a:endParaRPr lang="en-GB" dirty="0"/>
          </a:p>
        </p:txBody>
      </p:sp>
    </p:spTree>
    <p:extLst>
      <p:ext uri="{BB962C8B-B14F-4D97-AF65-F5344CB8AC3E}">
        <p14:creationId xmlns:p14="http://schemas.microsoft.com/office/powerpoint/2010/main" val="395358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09575"/>
            <a:ext cx="6885296" cy="857250"/>
          </a:xfrm>
        </p:spPr>
        <p:txBody>
          <a:bodyPr>
            <a:noAutofit/>
          </a:bodyPr>
          <a:lstStyle/>
          <a:p>
            <a:pPr algn="ctr"/>
            <a:r>
              <a:rPr lang="en-GB" sz="2800" b="1" dirty="0">
                <a:solidFill>
                  <a:srgbClr val="00B050"/>
                </a:solidFill>
              </a:rPr>
              <a:t>Integration between Government and Professional Bodies</a:t>
            </a:r>
            <a:endParaRPr lang="en-GB" sz="2800" dirty="0">
              <a:solidFill>
                <a:srgbClr val="00B050"/>
              </a:solidFill>
            </a:endParaRPr>
          </a:p>
        </p:txBody>
      </p:sp>
      <p:sp>
        <p:nvSpPr>
          <p:cNvPr id="3" name="Content Placeholder 2"/>
          <p:cNvSpPr>
            <a:spLocks noGrp="1"/>
          </p:cNvSpPr>
          <p:nvPr>
            <p:ph sz="quarter" idx="1"/>
          </p:nvPr>
        </p:nvSpPr>
        <p:spPr/>
        <p:txBody>
          <a:bodyPr>
            <a:normAutofit fontScale="92500" lnSpcReduction="10000"/>
          </a:bodyPr>
          <a:lstStyle/>
          <a:p>
            <a:pPr algn="just"/>
            <a:r>
              <a:rPr lang="en-GB" dirty="0"/>
              <a:t>Contribution to regional and national economic development.</a:t>
            </a:r>
          </a:p>
          <a:p>
            <a:pPr algn="just"/>
            <a:r>
              <a:rPr lang="en-GB" dirty="0"/>
              <a:t>In a diverse and fragmented tourism industry, there has arisen a need for </a:t>
            </a:r>
            <a:r>
              <a:rPr lang="en-GB" dirty="0">
                <a:solidFill>
                  <a:srgbClr val="FF0000"/>
                </a:solidFill>
              </a:rPr>
              <a:t>integration or you can say some kind of collaboration or partnerships </a:t>
            </a:r>
            <a:r>
              <a:rPr lang="en-GB" dirty="0"/>
              <a:t>to achieve broad-based support for policies within the industry. </a:t>
            </a:r>
          </a:p>
          <a:p>
            <a:pPr algn="just"/>
            <a:r>
              <a:rPr lang="en-GB" dirty="0"/>
              <a:t>Integration in tourism development in developing countries. </a:t>
            </a:r>
          </a:p>
          <a:p>
            <a:pPr algn="just"/>
            <a:r>
              <a:rPr lang="en-GB" dirty="0"/>
              <a:t>For coordination and cooperation between government and professional bodies.</a:t>
            </a:r>
          </a:p>
        </p:txBody>
      </p:sp>
    </p:spTree>
    <p:extLst>
      <p:ext uri="{BB962C8B-B14F-4D97-AF65-F5344CB8AC3E}">
        <p14:creationId xmlns:p14="http://schemas.microsoft.com/office/powerpoint/2010/main" val="55206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
            </a:r>
          </a:p>
        </p:txBody>
      </p:sp>
      <p:sp>
        <p:nvSpPr>
          <p:cNvPr id="3" name="Content Placeholder 2"/>
          <p:cNvSpPr>
            <a:spLocks noGrp="1"/>
          </p:cNvSpPr>
          <p:nvPr>
            <p:ph sz="quarter" idx="1"/>
          </p:nvPr>
        </p:nvSpPr>
        <p:spPr/>
        <p:txBody>
          <a:bodyPr/>
          <a:lstStyle/>
          <a:p>
            <a:pPr algn="just"/>
            <a:r>
              <a:rPr lang="en-GB" dirty="0"/>
              <a:t>The PATA network also embraces the grassroots activism the PATA Chapters and Student Chapters, who organise numerous travel industry training programmes and business development events across the world. Thousands of travel professionals belong to the 32 local PATA Chapters worldwide, while hundreds of students are members of the 28 PATA Student Chapters globally.</a:t>
            </a:r>
          </a:p>
          <a:p>
            <a:pPr algn="just"/>
            <a:r>
              <a:rPr lang="en-GB" dirty="0"/>
              <a:t>PATA’s Head Office has been in Bangkok since 1998. The Association also has official offices or representation in Beijing and London.</a:t>
            </a:r>
          </a:p>
          <a:p>
            <a:pPr algn="just"/>
            <a:endParaRPr lang="en-GB" dirty="0"/>
          </a:p>
        </p:txBody>
      </p:sp>
    </p:spTree>
    <p:extLst>
      <p:ext uri="{BB962C8B-B14F-4D97-AF65-F5344CB8AC3E}">
        <p14:creationId xmlns:p14="http://schemas.microsoft.com/office/powerpoint/2010/main" val="852591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PATA Chapters</a:t>
            </a:r>
          </a:p>
        </p:txBody>
      </p:sp>
      <p:sp>
        <p:nvSpPr>
          <p:cNvPr id="3" name="Content Placeholder 2"/>
          <p:cNvSpPr>
            <a:spLocks noGrp="1"/>
          </p:cNvSpPr>
          <p:nvPr>
            <p:ph sz="quarter" idx="1"/>
          </p:nvPr>
        </p:nvSpPr>
        <p:spPr/>
        <p:txBody>
          <a:bodyPr/>
          <a:lstStyle/>
          <a:p>
            <a:pPr marL="0" indent="0">
              <a:buNone/>
            </a:pPr>
            <a:r>
              <a:rPr lang="en-GB" dirty="0"/>
              <a:t>PATA chapters are established throughout the world to assist in the fulfilment of the objectives of the association.</a:t>
            </a:r>
          </a:p>
          <a:p>
            <a:pPr marL="0" indent="0">
              <a:buNone/>
            </a:pPr>
            <a:r>
              <a:rPr lang="en-GB" dirty="0"/>
              <a:t>They are the local community organizations of the travel industry professionals who join a cooperative endeavour- within the framework of PATA- to develop travel and tourism to, from and within the pacific area.</a:t>
            </a:r>
          </a:p>
          <a:p>
            <a:pPr marL="0" indent="0">
              <a:buNone/>
            </a:pPr>
            <a:r>
              <a:rPr lang="en-GB" dirty="0"/>
              <a:t>The chapters arrange meetings, seminars, conferences and travel marts for tourism in the Asia-Pacific region.</a:t>
            </a:r>
          </a:p>
        </p:txBody>
      </p:sp>
    </p:spTree>
    <p:extLst>
      <p:ext uri="{BB962C8B-B14F-4D97-AF65-F5344CB8AC3E}">
        <p14:creationId xmlns:p14="http://schemas.microsoft.com/office/powerpoint/2010/main" val="1592986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America</a:t>
            </a:r>
          </a:p>
        </p:txBody>
      </p:sp>
      <p:pic>
        <p:nvPicPr>
          <p:cNvPr id="4" name="Content Placeholder 3" descr="https://images.squarespace-cdn.com/content/v1/5f24290fd0d0910ecab2b02e/1624244909907-U68KULYATED1E3DMPB1D/Canada+Chapter.png?format=300w"/>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47252" y="1797880"/>
            <a:ext cx="2143125" cy="1771863"/>
          </a:xfrm>
          <a:prstGeom prst="rect">
            <a:avLst/>
          </a:prstGeom>
          <a:noFill/>
          <a:ln>
            <a:noFill/>
          </a:ln>
        </p:spPr>
      </p:pic>
      <p:pic>
        <p:nvPicPr>
          <p:cNvPr id="5" name="Picture 4"/>
          <p:cNvPicPr>
            <a:picLocks noChangeAspect="1"/>
          </p:cNvPicPr>
          <p:nvPr/>
        </p:nvPicPr>
        <p:blipFill>
          <a:blip r:embed="rId3"/>
          <a:stretch>
            <a:fillRect/>
          </a:stretch>
        </p:blipFill>
        <p:spPr>
          <a:xfrm>
            <a:off x="3323229" y="1920479"/>
            <a:ext cx="2144454" cy="1649264"/>
          </a:xfrm>
          <a:prstGeom prst="rect">
            <a:avLst/>
          </a:prstGeom>
        </p:spPr>
      </p:pic>
      <p:pic>
        <p:nvPicPr>
          <p:cNvPr id="6" name="Picture 5"/>
          <p:cNvPicPr>
            <a:picLocks noChangeAspect="1"/>
          </p:cNvPicPr>
          <p:nvPr/>
        </p:nvPicPr>
        <p:blipFill>
          <a:blip r:embed="rId4"/>
          <a:stretch>
            <a:fillRect/>
          </a:stretch>
        </p:blipFill>
        <p:spPr>
          <a:xfrm>
            <a:off x="5250098" y="2013898"/>
            <a:ext cx="2144454" cy="1555845"/>
          </a:xfrm>
          <a:prstGeom prst="rect">
            <a:avLst/>
          </a:prstGeom>
        </p:spPr>
      </p:pic>
      <p:pic>
        <p:nvPicPr>
          <p:cNvPr id="7" name="Picture 6"/>
          <p:cNvPicPr>
            <a:picLocks noChangeAspect="1"/>
          </p:cNvPicPr>
          <p:nvPr/>
        </p:nvPicPr>
        <p:blipFill>
          <a:blip r:embed="rId5"/>
          <a:stretch>
            <a:fillRect/>
          </a:stretch>
        </p:blipFill>
        <p:spPr>
          <a:xfrm>
            <a:off x="7079677" y="1920479"/>
            <a:ext cx="1739975" cy="1720915"/>
          </a:xfrm>
          <a:prstGeom prst="rect">
            <a:avLst/>
          </a:prstGeom>
        </p:spPr>
      </p:pic>
      <p:pic>
        <p:nvPicPr>
          <p:cNvPr id="8" name="Picture 7"/>
          <p:cNvPicPr>
            <a:picLocks noChangeAspect="1"/>
          </p:cNvPicPr>
          <p:nvPr/>
        </p:nvPicPr>
        <p:blipFill>
          <a:blip r:embed="rId6"/>
          <a:stretch>
            <a:fillRect/>
          </a:stretch>
        </p:blipFill>
        <p:spPr>
          <a:xfrm>
            <a:off x="1160994" y="2899272"/>
            <a:ext cx="2029383" cy="1489337"/>
          </a:xfrm>
          <a:prstGeom prst="rect">
            <a:avLst/>
          </a:prstGeom>
        </p:spPr>
      </p:pic>
      <p:pic>
        <p:nvPicPr>
          <p:cNvPr id="9" name="Picture 8"/>
          <p:cNvPicPr>
            <a:picLocks noChangeAspect="1"/>
          </p:cNvPicPr>
          <p:nvPr/>
        </p:nvPicPr>
        <p:blipFill>
          <a:blip r:embed="rId7"/>
          <a:stretch>
            <a:fillRect/>
          </a:stretch>
        </p:blipFill>
        <p:spPr>
          <a:xfrm>
            <a:off x="3190377" y="2899272"/>
            <a:ext cx="2144454" cy="1755467"/>
          </a:xfrm>
          <a:prstGeom prst="rect">
            <a:avLst/>
          </a:prstGeom>
        </p:spPr>
      </p:pic>
    </p:spTree>
    <p:extLst>
      <p:ext uri="{BB962C8B-B14F-4D97-AF65-F5344CB8AC3E}">
        <p14:creationId xmlns:p14="http://schemas.microsoft.com/office/powerpoint/2010/main" val="2097723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Europe</a:t>
            </a:r>
          </a:p>
        </p:txBody>
      </p:sp>
      <p:pic>
        <p:nvPicPr>
          <p:cNvPr id="4" name="Content Placeholder 3" descr="https://images.squarespace-cdn.com/content/v1/5f24290fd0d0910ecab2b02e/1624246165446-F7B8755A2SWFPYQDKJKN/Denmark+Chapter.png?format=300w"/>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40178" y="1491854"/>
            <a:ext cx="2143125" cy="2143125"/>
          </a:xfrm>
          <a:prstGeom prst="rect">
            <a:avLst/>
          </a:prstGeom>
          <a:noFill/>
          <a:ln>
            <a:noFill/>
          </a:ln>
        </p:spPr>
      </p:pic>
      <p:pic>
        <p:nvPicPr>
          <p:cNvPr id="5" name="Picture 4"/>
          <p:cNvPicPr>
            <a:picLocks noChangeAspect="1"/>
          </p:cNvPicPr>
          <p:nvPr/>
        </p:nvPicPr>
        <p:blipFill>
          <a:blip r:embed="rId3"/>
          <a:stretch>
            <a:fillRect/>
          </a:stretch>
        </p:blipFill>
        <p:spPr>
          <a:xfrm>
            <a:off x="2656146" y="1491854"/>
            <a:ext cx="2144454" cy="2144454"/>
          </a:xfrm>
          <a:prstGeom prst="rect">
            <a:avLst/>
          </a:prstGeom>
        </p:spPr>
      </p:pic>
      <p:pic>
        <p:nvPicPr>
          <p:cNvPr id="6" name="Picture 5"/>
          <p:cNvPicPr>
            <a:picLocks noChangeAspect="1"/>
          </p:cNvPicPr>
          <p:nvPr/>
        </p:nvPicPr>
        <p:blipFill>
          <a:blip r:embed="rId4"/>
          <a:stretch>
            <a:fillRect/>
          </a:stretch>
        </p:blipFill>
        <p:spPr>
          <a:xfrm>
            <a:off x="4397892" y="1491854"/>
            <a:ext cx="2144454" cy="2144454"/>
          </a:xfrm>
          <a:prstGeom prst="rect">
            <a:avLst/>
          </a:prstGeom>
        </p:spPr>
      </p:pic>
      <p:pic>
        <p:nvPicPr>
          <p:cNvPr id="7" name="Picture 6"/>
          <p:cNvPicPr>
            <a:picLocks noChangeAspect="1"/>
          </p:cNvPicPr>
          <p:nvPr/>
        </p:nvPicPr>
        <p:blipFill>
          <a:blip r:embed="rId5"/>
          <a:stretch>
            <a:fillRect/>
          </a:stretch>
        </p:blipFill>
        <p:spPr>
          <a:xfrm>
            <a:off x="6139638" y="1490525"/>
            <a:ext cx="2144454" cy="2144454"/>
          </a:xfrm>
          <a:prstGeom prst="rect">
            <a:avLst/>
          </a:prstGeom>
        </p:spPr>
      </p:pic>
      <p:pic>
        <p:nvPicPr>
          <p:cNvPr id="8" name="Picture 7"/>
          <p:cNvPicPr>
            <a:picLocks noChangeAspect="1"/>
          </p:cNvPicPr>
          <p:nvPr/>
        </p:nvPicPr>
        <p:blipFill>
          <a:blip r:embed="rId6"/>
          <a:stretch>
            <a:fillRect/>
          </a:stretch>
        </p:blipFill>
        <p:spPr>
          <a:xfrm>
            <a:off x="713046" y="2786678"/>
            <a:ext cx="2144454" cy="2144454"/>
          </a:xfrm>
          <a:prstGeom prst="rect">
            <a:avLst/>
          </a:prstGeom>
        </p:spPr>
      </p:pic>
      <p:pic>
        <p:nvPicPr>
          <p:cNvPr id="9" name="Picture 8"/>
          <p:cNvPicPr>
            <a:picLocks noChangeAspect="1"/>
          </p:cNvPicPr>
          <p:nvPr/>
        </p:nvPicPr>
        <p:blipFill>
          <a:blip r:embed="rId7"/>
          <a:stretch>
            <a:fillRect/>
          </a:stretch>
        </p:blipFill>
        <p:spPr>
          <a:xfrm>
            <a:off x="2545085" y="2785349"/>
            <a:ext cx="2144454" cy="2144454"/>
          </a:xfrm>
          <a:prstGeom prst="rect">
            <a:avLst/>
          </a:prstGeom>
        </p:spPr>
      </p:pic>
      <p:pic>
        <p:nvPicPr>
          <p:cNvPr id="10" name="Picture 9"/>
          <p:cNvPicPr>
            <a:picLocks noChangeAspect="1"/>
          </p:cNvPicPr>
          <p:nvPr/>
        </p:nvPicPr>
        <p:blipFill>
          <a:blip r:embed="rId8"/>
          <a:stretch>
            <a:fillRect/>
          </a:stretch>
        </p:blipFill>
        <p:spPr>
          <a:xfrm>
            <a:off x="4349991" y="2785349"/>
            <a:ext cx="2144454" cy="2144454"/>
          </a:xfrm>
          <a:prstGeom prst="rect">
            <a:avLst/>
          </a:prstGeom>
        </p:spPr>
      </p:pic>
    </p:spTree>
    <p:extLst>
      <p:ext uri="{BB962C8B-B14F-4D97-AF65-F5344CB8AC3E}">
        <p14:creationId xmlns:p14="http://schemas.microsoft.com/office/powerpoint/2010/main" val="3987558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Northeast Asia</a:t>
            </a:r>
            <a:endParaRPr lang="en-GB" dirty="0"/>
          </a:p>
        </p:txBody>
      </p:sp>
      <p:pic>
        <p:nvPicPr>
          <p:cNvPr id="4" name="Content Placeholder 3"/>
          <p:cNvPicPr>
            <a:picLocks noGrp="1" noChangeAspect="1"/>
          </p:cNvPicPr>
          <p:nvPr>
            <p:ph sz="quarter" idx="1"/>
          </p:nvPr>
        </p:nvPicPr>
        <p:blipFill>
          <a:blip r:embed="rId2"/>
          <a:stretch>
            <a:fillRect/>
          </a:stretch>
        </p:blipFill>
        <p:spPr>
          <a:xfrm>
            <a:off x="719042" y="1491854"/>
            <a:ext cx="2144454" cy="2144454"/>
          </a:xfrm>
          <a:prstGeom prst="rect">
            <a:avLst/>
          </a:prstGeom>
        </p:spPr>
      </p:pic>
      <p:pic>
        <p:nvPicPr>
          <p:cNvPr id="5" name="Picture 4"/>
          <p:cNvPicPr>
            <a:picLocks noChangeAspect="1"/>
          </p:cNvPicPr>
          <p:nvPr/>
        </p:nvPicPr>
        <p:blipFill>
          <a:blip r:embed="rId3"/>
          <a:stretch>
            <a:fillRect/>
          </a:stretch>
        </p:blipFill>
        <p:spPr>
          <a:xfrm>
            <a:off x="2558467" y="1491854"/>
            <a:ext cx="2144454" cy="2144454"/>
          </a:xfrm>
          <a:prstGeom prst="rect">
            <a:avLst/>
          </a:prstGeom>
        </p:spPr>
      </p:pic>
      <p:pic>
        <p:nvPicPr>
          <p:cNvPr id="6" name="Picture 5"/>
          <p:cNvPicPr>
            <a:picLocks noChangeAspect="1"/>
          </p:cNvPicPr>
          <p:nvPr/>
        </p:nvPicPr>
        <p:blipFill>
          <a:blip r:embed="rId4"/>
          <a:stretch>
            <a:fillRect/>
          </a:stretch>
        </p:blipFill>
        <p:spPr>
          <a:xfrm>
            <a:off x="4397892" y="1491854"/>
            <a:ext cx="2144454" cy="2144454"/>
          </a:xfrm>
          <a:prstGeom prst="rect">
            <a:avLst/>
          </a:prstGeom>
        </p:spPr>
      </p:pic>
      <p:pic>
        <p:nvPicPr>
          <p:cNvPr id="7" name="Picture 6"/>
          <p:cNvPicPr>
            <a:picLocks noChangeAspect="1"/>
          </p:cNvPicPr>
          <p:nvPr/>
        </p:nvPicPr>
        <p:blipFill>
          <a:blip r:embed="rId5"/>
          <a:stretch>
            <a:fillRect/>
          </a:stretch>
        </p:blipFill>
        <p:spPr>
          <a:xfrm>
            <a:off x="6389832" y="1495724"/>
            <a:ext cx="2144454" cy="2144454"/>
          </a:xfrm>
          <a:prstGeom prst="rect">
            <a:avLst/>
          </a:prstGeom>
        </p:spPr>
      </p:pic>
    </p:spTree>
    <p:extLst>
      <p:ext uri="{BB962C8B-B14F-4D97-AF65-F5344CB8AC3E}">
        <p14:creationId xmlns:p14="http://schemas.microsoft.com/office/powerpoint/2010/main" val="431069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Pacific</a:t>
            </a:r>
          </a:p>
        </p:txBody>
      </p:sp>
      <p:pic>
        <p:nvPicPr>
          <p:cNvPr id="4" name="Content Placeholder 3"/>
          <p:cNvPicPr>
            <a:picLocks noGrp="1" noChangeAspect="1"/>
          </p:cNvPicPr>
          <p:nvPr>
            <p:ph sz="quarter" idx="1"/>
          </p:nvPr>
        </p:nvPicPr>
        <p:blipFill>
          <a:blip r:embed="rId2"/>
          <a:stretch>
            <a:fillRect/>
          </a:stretch>
        </p:blipFill>
        <p:spPr>
          <a:xfrm>
            <a:off x="1118238" y="2257826"/>
            <a:ext cx="2144454" cy="2144454"/>
          </a:xfrm>
          <a:prstGeom prst="rect">
            <a:avLst/>
          </a:prstGeom>
        </p:spPr>
      </p:pic>
    </p:spTree>
    <p:extLst>
      <p:ext uri="{BB962C8B-B14F-4D97-AF65-F5344CB8AC3E}">
        <p14:creationId xmlns:p14="http://schemas.microsoft.com/office/powerpoint/2010/main" val="2768307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South Asia</a:t>
            </a:r>
          </a:p>
        </p:txBody>
      </p:sp>
      <p:pic>
        <p:nvPicPr>
          <p:cNvPr id="4" name="Content Placeholder 3" descr="https://images.squarespace-cdn.com/content/v1/5f24290fd0d0910ecab2b02e/1624249033269-JWTJTJOMIWS1SAMYS1TI/Bangladesh+Chapter.png?format=300w"/>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40177" y="1572691"/>
            <a:ext cx="2143125" cy="2143125"/>
          </a:xfrm>
          <a:prstGeom prst="rect">
            <a:avLst/>
          </a:prstGeom>
          <a:noFill/>
          <a:ln>
            <a:noFill/>
          </a:ln>
        </p:spPr>
      </p:pic>
      <p:pic>
        <p:nvPicPr>
          <p:cNvPr id="5" name="Picture 4"/>
          <p:cNvPicPr>
            <a:picLocks noChangeAspect="1"/>
          </p:cNvPicPr>
          <p:nvPr/>
        </p:nvPicPr>
        <p:blipFill>
          <a:blip r:embed="rId3"/>
          <a:stretch>
            <a:fillRect/>
          </a:stretch>
        </p:blipFill>
        <p:spPr>
          <a:xfrm>
            <a:off x="2883302" y="1572691"/>
            <a:ext cx="2144454" cy="2144454"/>
          </a:xfrm>
          <a:prstGeom prst="rect">
            <a:avLst/>
          </a:prstGeom>
        </p:spPr>
      </p:pic>
      <p:pic>
        <p:nvPicPr>
          <p:cNvPr id="6" name="Picture 5"/>
          <p:cNvPicPr>
            <a:picLocks noChangeAspect="1"/>
          </p:cNvPicPr>
          <p:nvPr/>
        </p:nvPicPr>
        <p:blipFill>
          <a:blip r:embed="rId4"/>
          <a:stretch>
            <a:fillRect/>
          </a:stretch>
        </p:blipFill>
        <p:spPr>
          <a:xfrm>
            <a:off x="4712824" y="1571362"/>
            <a:ext cx="2144454" cy="2144454"/>
          </a:xfrm>
          <a:prstGeom prst="rect">
            <a:avLst/>
          </a:prstGeom>
        </p:spPr>
      </p:pic>
      <p:pic>
        <p:nvPicPr>
          <p:cNvPr id="7" name="Picture 6"/>
          <p:cNvPicPr>
            <a:picLocks noChangeAspect="1"/>
          </p:cNvPicPr>
          <p:nvPr/>
        </p:nvPicPr>
        <p:blipFill>
          <a:blip r:embed="rId5"/>
          <a:stretch>
            <a:fillRect/>
          </a:stretch>
        </p:blipFill>
        <p:spPr>
          <a:xfrm>
            <a:off x="6716569" y="1584369"/>
            <a:ext cx="2144454" cy="2144454"/>
          </a:xfrm>
          <a:prstGeom prst="rect">
            <a:avLst/>
          </a:prstGeom>
        </p:spPr>
      </p:pic>
      <p:pic>
        <p:nvPicPr>
          <p:cNvPr id="8" name="Picture 7"/>
          <p:cNvPicPr>
            <a:picLocks noChangeAspect="1"/>
          </p:cNvPicPr>
          <p:nvPr/>
        </p:nvPicPr>
        <p:blipFill>
          <a:blip r:embed="rId6"/>
          <a:stretch>
            <a:fillRect/>
          </a:stretch>
        </p:blipFill>
        <p:spPr>
          <a:xfrm>
            <a:off x="738848" y="3153051"/>
            <a:ext cx="2144454" cy="2144454"/>
          </a:xfrm>
          <a:prstGeom prst="rect">
            <a:avLst/>
          </a:prstGeom>
        </p:spPr>
      </p:pic>
      <p:pic>
        <p:nvPicPr>
          <p:cNvPr id="9" name="Picture 8"/>
          <p:cNvPicPr>
            <a:picLocks noChangeAspect="1"/>
          </p:cNvPicPr>
          <p:nvPr/>
        </p:nvPicPr>
        <p:blipFill>
          <a:blip r:embed="rId7"/>
          <a:stretch>
            <a:fillRect/>
          </a:stretch>
        </p:blipFill>
        <p:spPr>
          <a:xfrm>
            <a:off x="2847967" y="3153051"/>
            <a:ext cx="2144454" cy="2144454"/>
          </a:xfrm>
          <a:prstGeom prst="rect">
            <a:avLst/>
          </a:prstGeom>
        </p:spPr>
      </p:pic>
    </p:spTree>
    <p:extLst>
      <p:ext uri="{BB962C8B-B14F-4D97-AF65-F5344CB8AC3E}">
        <p14:creationId xmlns:p14="http://schemas.microsoft.com/office/powerpoint/2010/main" val="2008177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Southeast Asia</a:t>
            </a:r>
            <a:endParaRPr lang="en-GB" dirty="0"/>
          </a:p>
        </p:txBody>
      </p:sp>
      <p:pic>
        <p:nvPicPr>
          <p:cNvPr id="4" name="Content Placeholder 3"/>
          <p:cNvPicPr>
            <a:picLocks noGrp="1" noChangeAspect="1"/>
          </p:cNvPicPr>
          <p:nvPr>
            <p:ph sz="quarter" idx="1"/>
          </p:nvPr>
        </p:nvPicPr>
        <p:blipFill>
          <a:blip r:embed="rId2"/>
          <a:stretch>
            <a:fillRect/>
          </a:stretch>
        </p:blipFill>
        <p:spPr>
          <a:xfrm>
            <a:off x="534797" y="1491854"/>
            <a:ext cx="2144454" cy="2144454"/>
          </a:xfrm>
          <a:prstGeom prst="rect">
            <a:avLst/>
          </a:prstGeom>
        </p:spPr>
      </p:pic>
      <p:pic>
        <p:nvPicPr>
          <p:cNvPr id="5" name="Picture 4"/>
          <p:cNvPicPr>
            <a:picLocks noChangeAspect="1"/>
          </p:cNvPicPr>
          <p:nvPr/>
        </p:nvPicPr>
        <p:blipFill>
          <a:blip r:embed="rId3"/>
          <a:stretch>
            <a:fillRect/>
          </a:stretch>
        </p:blipFill>
        <p:spPr>
          <a:xfrm>
            <a:off x="2656146" y="1491854"/>
            <a:ext cx="2144454" cy="2144454"/>
          </a:xfrm>
          <a:prstGeom prst="rect">
            <a:avLst/>
          </a:prstGeom>
        </p:spPr>
      </p:pic>
      <p:pic>
        <p:nvPicPr>
          <p:cNvPr id="6" name="Picture 5"/>
          <p:cNvPicPr>
            <a:picLocks noChangeAspect="1"/>
          </p:cNvPicPr>
          <p:nvPr/>
        </p:nvPicPr>
        <p:blipFill>
          <a:blip r:embed="rId4"/>
          <a:stretch>
            <a:fillRect/>
          </a:stretch>
        </p:blipFill>
        <p:spPr>
          <a:xfrm>
            <a:off x="4599246" y="1491854"/>
            <a:ext cx="2144454" cy="2144454"/>
          </a:xfrm>
          <a:prstGeom prst="rect">
            <a:avLst/>
          </a:prstGeom>
        </p:spPr>
      </p:pic>
      <p:pic>
        <p:nvPicPr>
          <p:cNvPr id="7" name="Picture 6"/>
          <p:cNvPicPr>
            <a:picLocks noChangeAspect="1"/>
          </p:cNvPicPr>
          <p:nvPr/>
        </p:nvPicPr>
        <p:blipFill>
          <a:blip r:embed="rId5"/>
          <a:stretch>
            <a:fillRect/>
          </a:stretch>
        </p:blipFill>
        <p:spPr>
          <a:xfrm>
            <a:off x="6602080" y="1491854"/>
            <a:ext cx="2144454" cy="2144454"/>
          </a:xfrm>
          <a:prstGeom prst="rect">
            <a:avLst/>
          </a:prstGeom>
        </p:spPr>
      </p:pic>
      <p:pic>
        <p:nvPicPr>
          <p:cNvPr id="8" name="Picture 7"/>
          <p:cNvPicPr>
            <a:picLocks noChangeAspect="1"/>
          </p:cNvPicPr>
          <p:nvPr/>
        </p:nvPicPr>
        <p:blipFill>
          <a:blip r:embed="rId6"/>
          <a:stretch>
            <a:fillRect/>
          </a:stretch>
        </p:blipFill>
        <p:spPr>
          <a:xfrm>
            <a:off x="2578574" y="3175639"/>
            <a:ext cx="2144454" cy="2144454"/>
          </a:xfrm>
          <a:prstGeom prst="rect">
            <a:avLst/>
          </a:prstGeom>
        </p:spPr>
      </p:pic>
      <p:pic>
        <p:nvPicPr>
          <p:cNvPr id="9" name="Picture 8"/>
          <p:cNvPicPr>
            <a:picLocks noChangeAspect="1"/>
          </p:cNvPicPr>
          <p:nvPr/>
        </p:nvPicPr>
        <p:blipFill>
          <a:blip r:embed="rId7"/>
          <a:stretch>
            <a:fillRect/>
          </a:stretch>
        </p:blipFill>
        <p:spPr>
          <a:xfrm>
            <a:off x="4528436" y="3175639"/>
            <a:ext cx="2144454" cy="2144454"/>
          </a:xfrm>
          <a:prstGeom prst="rect">
            <a:avLst/>
          </a:prstGeom>
        </p:spPr>
      </p:pic>
      <p:pic>
        <p:nvPicPr>
          <p:cNvPr id="10" name="Picture 9"/>
          <p:cNvPicPr>
            <a:picLocks noChangeAspect="1"/>
          </p:cNvPicPr>
          <p:nvPr/>
        </p:nvPicPr>
        <p:blipFill>
          <a:blip r:embed="rId8"/>
          <a:stretch>
            <a:fillRect/>
          </a:stretch>
        </p:blipFill>
        <p:spPr>
          <a:xfrm>
            <a:off x="6492008" y="3175639"/>
            <a:ext cx="2144454" cy="2144454"/>
          </a:xfrm>
          <a:prstGeom prst="rect">
            <a:avLst/>
          </a:prstGeom>
        </p:spPr>
      </p:pic>
    </p:spTree>
    <p:extLst>
      <p:ext uri="{BB962C8B-B14F-4D97-AF65-F5344CB8AC3E}">
        <p14:creationId xmlns:p14="http://schemas.microsoft.com/office/powerpoint/2010/main" val="3688187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7DEF-BD81-C836-3A39-0A6CDD8104C8}"/>
              </a:ext>
            </a:extLst>
          </p:cNvPr>
          <p:cNvSpPr>
            <a:spLocks noGrp="1"/>
          </p:cNvSpPr>
          <p:nvPr>
            <p:ph type="title"/>
          </p:nvPr>
        </p:nvSpPr>
        <p:spPr/>
        <p:txBody>
          <a:bodyPr/>
          <a:lstStyle/>
          <a:p>
            <a:r>
              <a:rPr lang="en-US" sz="2800" dirty="0"/>
              <a:t>TAAI: Travel Agents Association of India</a:t>
            </a:r>
            <a:endParaRPr lang="en-IN" sz="2800" dirty="0"/>
          </a:p>
        </p:txBody>
      </p:sp>
      <p:pic>
        <p:nvPicPr>
          <p:cNvPr id="5" name="Content Placeholder 4">
            <a:extLst>
              <a:ext uri="{FF2B5EF4-FFF2-40B4-BE49-F238E27FC236}">
                <a16:creationId xmlns:a16="http://schemas.microsoft.com/office/drawing/2014/main" id="{EB3B3AB4-6F0A-9F05-DA44-626874A1AA99}"/>
              </a:ext>
            </a:extLst>
          </p:cNvPr>
          <p:cNvPicPr>
            <a:picLocks noGrp="1" noChangeAspect="1"/>
          </p:cNvPicPr>
          <p:nvPr>
            <p:ph sz="quarter" idx="1"/>
          </p:nvPr>
        </p:nvPicPr>
        <p:blipFill rotWithShape="1">
          <a:blip r:embed="rId2"/>
          <a:srcRect l="12341" t="13604" r="37024" b="25292"/>
          <a:stretch/>
        </p:blipFill>
        <p:spPr>
          <a:xfrm>
            <a:off x="1075765" y="1417638"/>
            <a:ext cx="6992470" cy="4746597"/>
          </a:xfrm>
        </p:spPr>
      </p:pic>
    </p:spTree>
    <p:extLst>
      <p:ext uri="{BB962C8B-B14F-4D97-AF65-F5344CB8AC3E}">
        <p14:creationId xmlns:p14="http://schemas.microsoft.com/office/powerpoint/2010/main" val="2650733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AF8F2B-CF8C-A059-1CD5-7A01D87A82D0}"/>
              </a:ext>
            </a:extLst>
          </p:cNvPr>
          <p:cNvPicPr>
            <a:picLocks noGrp="1" noChangeAspect="1"/>
          </p:cNvPicPr>
          <p:nvPr>
            <p:ph sz="quarter" idx="1"/>
          </p:nvPr>
        </p:nvPicPr>
        <p:blipFill rotWithShape="1">
          <a:blip r:embed="rId2"/>
          <a:srcRect l="12470" t="15684" r="36699" b="23509"/>
          <a:stretch/>
        </p:blipFill>
        <p:spPr>
          <a:xfrm>
            <a:off x="914400" y="751401"/>
            <a:ext cx="7958415" cy="5355197"/>
          </a:xfrm>
        </p:spPr>
      </p:pic>
    </p:spTree>
    <p:extLst>
      <p:ext uri="{BB962C8B-B14F-4D97-AF65-F5344CB8AC3E}">
        <p14:creationId xmlns:p14="http://schemas.microsoft.com/office/powerpoint/2010/main" val="3827229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28123"/>
            <a:ext cx="6905768" cy="857250"/>
          </a:xfrm>
        </p:spPr>
        <p:txBody>
          <a:bodyPr>
            <a:noAutofit/>
          </a:bodyPr>
          <a:lstStyle/>
          <a:p>
            <a:pPr algn="ctr"/>
            <a:r>
              <a:rPr lang="en-GB" sz="2800" b="1" dirty="0">
                <a:solidFill>
                  <a:srgbClr val="00B050"/>
                </a:solidFill>
              </a:rPr>
              <a:t>Integration between Government and Professional Bodies</a:t>
            </a:r>
            <a:endParaRPr lang="en-GB" sz="2800" dirty="0"/>
          </a:p>
        </p:txBody>
      </p:sp>
      <p:sp>
        <p:nvSpPr>
          <p:cNvPr id="3" name="Content Placeholder 2"/>
          <p:cNvSpPr>
            <a:spLocks noGrp="1"/>
          </p:cNvSpPr>
          <p:nvPr>
            <p:ph sz="quarter" idx="1"/>
          </p:nvPr>
        </p:nvSpPr>
        <p:spPr/>
        <p:txBody>
          <a:bodyPr/>
          <a:lstStyle/>
          <a:p>
            <a:pPr algn="just"/>
            <a:r>
              <a:rPr lang="en-GB" dirty="0"/>
              <a:t>It is being increasingly recognized that the establishment of integration is closely linked with the improvement of the effectiveness of national tourism organisations (NTOs) which is becoming an important instrument for implementing tourism policies more effectively.</a:t>
            </a:r>
          </a:p>
          <a:p>
            <a:pPr algn="just"/>
            <a:endParaRPr lang="en-GB" dirty="0"/>
          </a:p>
        </p:txBody>
      </p:sp>
    </p:spTree>
    <p:extLst>
      <p:ext uri="{BB962C8B-B14F-4D97-AF65-F5344CB8AC3E}">
        <p14:creationId xmlns:p14="http://schemas.microsoft.com/office/powerpoint/2010/main" val="1110270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DACAC-7C6F-6DF1-F8DE-7E381BF1C37C}"/>
              </a:ext>
            </a:extLst>
          </p:cNvPr>
          <p:cNvSpPr>
            <a:spLocks noGrp="1"/>
          </p:cNvSpPr>
          <p:nvPr>
            <p:ph type="title"/>
          </p:nvPr>
        </p:nvSpPr>
        <p:spPr/>
        <p:txBody>
          <a:bodyPr/>
          <a:lstStyle/>
          <a:p>
            <a:r>
              <a:rPr lang="en-US" dirty="0"/>
              <a:t>What is TAAI</a:t>
            </a:r>
            <a:endParaRPr lang="en-IN" dirty="0"/>
          </a:p>
        </p:txBody>
      </p:sp>
      <p:sp>
        <p:nvSpPr>
          <p:cNvPr id="3" name="Content Placeholder 2">
            <a:extLst>
              <a:ext uri="{FF2B5EF4-FFF2-40B4-BE49-F238E27FC236}">
                <a16:creationId xmlns:a16="http://schemas.microsoft.com/office/drawing/2014/main" id="{85021B98-6D35-FBB1-9520-02C53B5D2839}"/>
              </a:ext>
            </a:extLst>
          </p:cNvPr>
          <p:cNvSpPr>
            <a:spLocks noGrp="1"/>
          </p:cNvSpPr>
          <p:nvPr>
            <p:ph sz="quarter" idx="1"/>
          </p:nvPr>
        </p:nvSpPr>
        <p:spPr/>
        <p:txBody>
          <a:bodyPr/>
          <a:lstStyle/>
          <a:p>
            <a:pPr>
              <a:lnSpc>
                <a:spcPct val="150000"/>
              </a:lnSpc>
              <a:buFont typeface="Arial" panose="020B0604020202020204" pitchFamily="34" charset="0"/>
              <a:buChar char="•"/>
            </a:pPr>
            <a:r>
              <a:rPr lang="en-US" sz="2000" dirty="0"/>
              <a:t>Apply superior technical skills to the jobs on hand.</a:t>
            </a:r>
          </a:p>
          <a:p>
            <a:pPr>
              <a:lnSpc>
                <a:spcPct val="150000"/>
              </a:lnSpc>
              <a:buFont typeface="Arial" panose="020B0604020202020204" pitchFamily="34" charset="0"/>
              <a:buChar char="•"/>
            </a:pPr>
            <a:r>
              <a:rPr lang="en-US" sz="2000" dirty="0"/>
              <a:t>Deliver the highest quality of service.</a:t>
            </a:r>
          </a:p>
          <a:p>
            <a:pPr>
              <a:lnSpc>
                <a:spcPct val="150000"/>
              </a:lnSpc>
              <a:buFont typeface="Arial" panose="020B0604020202020204" pitchFamily="34" charset="0"/>
              <a:buChar char="•"/>
            </a:pPr>
            <a:r>
              <a:rPr lang="en-US" sz="2000" dirty="0"/>
              <a:t>Act responsibly within sound financial parameters.</a:t>
            </a:r>
          </a:p>
          <a:p>
            <a:pPr>
              <a:lnSpc>
                <a:spcPct val="150000"/>
              </a:lnSpc>
              <a:buFont typeface="Arial" panose="020B0604020202020204" pitchFamily="34" charset="0"/>
              <a:buChar char="•"/>
            </a:pPr>
            <a:r>
              <a:rPr lang="en-US" sz="2000" dirty="0"/>
              <a:t>Build trust and credibility in the marketplace.</a:t>
            </a:r>
          </a:p>
          <a:p>
            <a:pPr>
              <a:lnSpc>
                <a:spcPct val="150000"/>
              </a:lnSpc>
            </a:pPr>
            <a:endParaRPr lang="en-US" sz="2000" dirty="0"/>
          </a:p>
          <a:p>
            <a:pPr>
              <a:lnSpc>
                <a:spcPct val="150000"/>
              </a:lnSpc>
            </a:pPr>
            <a:r>
              <a:rPr lang="en-US" sz="2000" dirty="0"/>
              <a:t>The symbol TAAI is an enforcement of reliable and professional service.</a:t>
            </a:r>
          </a:p>
          <a:p>
            <a:pPr>
              <a:lnSpc>
                <a:spcPct val="150000"/>
              </a:lnSpc>
            </a:pPr>
            <a:endParaRPr lang="en-IN" sz="2400" dirty="0"/>
          </a:p>
        </p:txBody>
      </p:sp>
    </p:spTree>
    <p:extLst>
      <p:ext uri="{BB962C8B-B14F-4D97-AF65-F5344CB8AC3E}">
        <p14:creationId xmlns:p14="http://schemas.microsoft.com/office/powerpoint/2010/main" val="111123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7D21-D0EF-FEC0-2157-B0A863FB42EF}"/>
              </a:ext>
            </a:extLst>
          </p:cNvPr>
          <p:cNvSpPr>
            <a:spLocks noGrp="1"/>
          </p:cNvSpPr>
          <p:nvPr>
            <p:ph type="title"/>
          </p:nvPr>
        </p:nvSpPr>
        <p:spPr/>
        <p:txBody>
          <a:bodyPr/>
          <a:lstStyle/>
          <a:p>
            <a:r>
              <a:rPr lang="en-US" dirty="0"/>
              <a:t>Aims and Objectives</a:t>
            </a:r>
            <a:endParaRPr lang="en-IN" dirty="0"/>
          </a:p>
        </p:txBody>
      </p:sp>
      <p:sp>
        <p:nvSpPr>
          <p:cNvPr id="5" name="Rectangle 2">
            <a:extLst>
              <a:ext uri="{FF2B5EF4-FFF2-40B4-BE49-F238E27FC236}">
                <a16:creationId xmlns:a16="http://schemas.microsoft.com/office/drawing/2014/main" id="{6B017354-A78F-B361-5E0A-D06521C12122}"/>
              </a:ext>
            </a:extLst>
          </p:cNvPr>
          <p:cNvSpPr>
            <a:spLocks noGrp="1" noChangeArrowheads="1"/>
          </p:cNvSpPr>
          <p:nvPr>
            <p:ph sz="quarter" idx="1"/>
          </p:nvPr>
        </p:nvSpPr>
        <p:spPr bwMode="auto">
          <a:xfrm>
            <a:off x="914401" y="1148478"/>
            <a:ext cx="7996517"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TAAI is conscious of the interest of the travelling public and maintains high ethical standards within the travel trade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TAAI aims at the development of the travel and tourism industry in India by constantly improving the standard of service and professionalism in the industry so as to cater to the needs of the travelers and tourists from within India and overseas.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TAAI is engaged in promoting mutual co-operation among the different segments of the travel and tourism industry, among TAAI members, by contributing to the sound progress and growth of the industry as a whole. </a:t>
            </a:r>
          </a:p>
        </p:txBody>
      </p:sp>
    </p:spTree>
    <p:extLst>
      <p:ext uri="{BB962C8B-B14F-4D97-AF65-F5344CB8AC3E}">
        <p14:creationId xmlns:p14="http://schemas.microsoft.com/office/powerpoint/2010/main" val="3311513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EED4-FD0D-C4CB-669F-45B7ACF5FCC8}"/>
              </a:ext>
            </a:extLst>
          </p:cNvPr>
          <p:cNvSpPr>
            <a:spLocks noGrp="1"/>
          </p:cNvSpPr>
          <p:nvPr>
            <p:ph type="title"/>
          </p:nvPr>
        </p:nvSpPr>
        <p:spPr/>
        <p:txBody>
          <a:bodyPr/>
          <a:lstStyle/>
          <a:p>
            <a:r>
              <a:rPr lang="en-US" dirty="0"/>
              <a:t>Activities of TAAI</a:t>
            </a:r>
            <a:endParaRPr lang="en-IN" dirty="0"/>
          </a:p>
        </p:txBody>
      </p:sp>
      <p:sp>
        <p:nvSpPr>
          <p:cNvPr id="3" name="Content Placeholder 2">
            <a:extLst>
              <a:ext uri="{FF2B5EF4-FFF2-40B4-BE49-F238E27FC236}">
                <a16:creationId xmlns:a16="http://schemas.microsoft.com/office/drawing/2014/main" id="{6A5419BE-7269-4ACF-4869-BB2E96CDA624}"/>
              </a:ext>
            </a:extLst>
          </p:cNvPr>
          <p:cNvSpPr>
            <a:spLocks noGrp="1"/>
          </p:cNvSpPr>
          <p:nvPr>
            <p:ph sz="quarter" idx="1"/>
          </p:nvPr>
        </p:nvSpPr>
        <p:spPr/>
        <p:txBody>
          <a:bodyPr/>
          <a:lstStyle/>
          <a:p>
            <a:pPr>
              <a:buFont typeface="Arial" panose="020B0604020202020204" pitchFamily="34" charset="0"/>
              <a:buChar char="•"/>
            </a:pPr>
            <a:r>
              <a:rPr lang="en-US" sz="1400" dirty="0"/>
              <a:t>TAAI functions as a powerful platform for interaction of thoughts and experiences.</a:t>
            </a:r>
          </a:p>
          <a:p>
            <a:pPr>
              <a:buFont typeface="Arial" panose="020B0604020202020204" pitchFamily="34" charset="0"/>
              <a:buChar char="•"/>
            </a:pPr>
            <a:r>
              <a:rPr lang="en-US" sz="1400" dirty="0"/>
              <a:t>TAAI helps promote, maintain and stimulate the growth of travel and tourism in the industry.</a:t>
            </a:r>
          </a:p>
          <a:p>
            <a:pPr>
              <a:buFont typeface="Arial" panose="020B0604020202020204" pitchFamily="34" charset="0"/>
              <a:buChar char="•"/>
            </a:pPr>
            <a:r>
              <a:rPr lang="en-US" sz="1400" dirty="0"/>
              <a:t>TAAI educates and equips the members to meet the challenges of tomorrow through conventions and seminars.</a:t>
            </a:r>
          </a:p>
          <a:p>
            <a:pPr>
              <a:buFont typeface="Arial" panose="020B0604020202020204" pitchFamily="34" charset="0"/>
              <a:buChar char="•"/>
            </a:pPr>
            <a:r>
              <a:rPr lang="en-US" sz="1400" dirty="0"/>
              <a:t>TAAI draws the attention of the controlling and regulatory authorities in the country and discusses with them the problems of the industry and works for the survival and betterment of its members.</a:t>
            </a:r>
          </a:p>
          <a:p>
            <a:pPr>
              <a:buFont typeface="Arial" panose="020B0604020202020204" pitchFamily="34" charset="0"/>
              <a:buChar char="•"/>
            </a:pPr>
            <a:r>
              <a:rPr lang="en-US" sz="1400" dirty="0"/>
              <a:t>TAAI maintains close contact with world bodies and represents matters affecting the travel and tourism industry of the country.</a:t>
            </a:r>
          </a:p>
          <a:p>
            <a:pPr>
              <a:buFont typeface="Arial" panose="020B0604020202020204" pitchFamily="34" charset="0"/>
              <a:buChar char="•"/>
            </a:pPr>
            <a:r>
              <a:rPr lang="en-US" sz="1400" dirty="0"/>
              <a:t>TAAI gathers useful information on travel and tourism and disseminates the same to its members for their guidance.</a:t>
            </a:r>
          </a:p>
          <a:p>
            <a:pPr>
              <a:buFont typeface="Arial" panose="020B0604020202020204" pitchFamily="34" charset="0"/>
              <a:buChar char="•"/>
            </a:pPr>
            <a:r>
              <a:rPr lang="en-US" sz="1400" dirty="0"/>
              <a:t>TAAI helps develop better understanding among the different segments of the travel industry and brings them into its fold by offering membership under different categories.</a:t>
            </a:r>
          </a:p>
          <a:p>
            <a:pPr>
              <a:buFont typeface="Arial" panose="020B0604020202020204" pitchFamily="34" charset="0"/>
              <a:buChar char="•"/>
            </a:pPr>
            <a:r>
              <a:rPr lang="en-US" sz="1400" dirty="0"/>
              <a:t>TAAI fosters fraternity among its members. </a:t>
            </a:r>
          </a:p>
        </p:txBody>
      </p:sp>
    </p:spTree>
    <p:extLst>
      <p:ext uri="{BB962C8B-B14F-4D97-AF65-F5344CB8AC3E}">
        <p14:creationId xmlns:p14="http://schemas.microsoft.com/office/powerpoint/2010/main" val="4143668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843C-2FCA-F55A-9B34-6450E031BA9A}"/>
              </a:ext>
            </a:extLst>
          </p:cNvPr>
          <p:cNvSpPr>
            <a:spLocks noGrp="1"/>
          </p:cNvSpPr>
          <p:nvPr>
            <p:ph type="title"/>
          </p:nvPr>
        </p:nvSpPr>
        <p:spPr/>
        <p:txBody>
          <a:bodyPr/>
          <a:lstStyle/>
          <a:p>
            <a:r>
              <a:rPr lang="en-US" dirty="0"/>
              <a:t>TAAI</a:t>
            </a:r>
            <a:endParaRPr lang="en-IN" dirty="0"/>
          </a:p>
        </p:txBody>
      </p:sp>
      <p:sp>
        <p:nvSpPr>
          <p:cNvPr id="3" name="Content Placeholder 2">
            <a:extLst>
              <a:ext uri="{FF2B5EF4-FFF2-40B4-BE49-F238E27FC236}">
                <a16:creationId xmlns:a16="http://schemas.microsoft.com/office/drawing/2014/main" id="{AF1D8CC1-C719-4D65-2621-0C416E3B2358}"/>
              </a:ext>
            </a:extLst>
          </p:cNvPr>
          <p:cNvSpPr>
            <a:spLocks noGrp="1"/>
          </p:cNvSpPr>
          <p:nvPr>
            <p:ph sz="quarter" idx="1"/>
          </p:nvPr>
        </p:nvSpPr>
        <p:spPr/>
        <p:txBody>
          <a:bodyPr/>
          <a:lstStyle/>
          <a:p>
            <a:pPr algn="just"/>
            <a:r>
              <a:rPr lang="en-US" sz="1600" dirty="0"/>
              <a:t>Travel Agents Association of India (TAAI) was incorporated during 1951, 4 years after Indian Independence. It continues most effectively with quality growth and ability to support industry growth. TAAI is India’s premier, nodal, largest and oldest Travel &amp; Tourism Association. </a:t>
            </a:r>
          </a:p>
          <a:p>
            <a:pPr algn="just"/>
            <a:r>
              <a:rPr lang="en-US" sz="1600" dirty="0" err="1"/>
              <a:t>TAAI’smembership</a:t>
            </a:r>
            <a:r>
              <a:rPr lang="en-US" sz="1600" dirty="0"/>
              <a:t> of about 2,500+ leading Indian companies involved actively with Tourism brings to its members constant guidance from our 20 Regional Units, which is unique to TAAI and its development of Leadership. Each unit has an elected Chairman, Secretary and Treasurer to effectively administer. Member agencies get to meet regularly. We support road shows; presentations; interaction on industry updates, most effectively.</a:t>
            </a:r>
          </a:p>
          <a:p>
            <a:pPr algn="just"/>
            <a:r>
              <a:rPr lang="en-US" sz="1600" dirty="0"/>
              <a:t>TAAI is actively associated with the Airlines &amp; IATA. As members of IATA”s APJC (Agency Program Joint Council)we debate on matters on Airline practices. TAAI’s active Airlines Council connects TAAI with Domestic &amp; International Airlines. </a:t>
            </a:r>
          </a:p>
          <a:p>
            <a:pPr algn="just"/>
            <a:endParaRPr lang="en-IN" sz="1600" dirty="0"/>
          </a:p>
        </p:txBody>
      </p:sp>
    </p:spTree>
    <p:extLst>
      <p:ext uri="{BB962C8B-B14F-4D97-AF65-F5344CB8AC3E}">
        <p14:creationId xmlns:p14="http://schemas.microsoft.com/office/powerpoint/2010/main" val="3210709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6EDE-3CBF-13FB-78DC-75BDC00C5787}"/>
              </a:ext>
            </a:extLst>
          </p:cNvPr>
          <p:cNvSpPr>
            <a:spLocks noGrp="1"/>
          </p:cNvSpPr>
          <p:nvPr>
            <p:ph type="title"/>
          </p:nvPr>
        </p:nvSpPr>
        <p:spPr/>
        <p:txBody>
          <a:bodyPr/>
          <a:lstStyle/>
          <a:p>
            <a:r>
              <a:rPr lang="en-US" dirty="0"/>
              <a:t>TAAI</a:t>
            </a:r>
            <a:endParaRPr lang="en-IN" dirty="0"/>
          </a:p>
        </p:txBody>
      </p:sp>
      <p:sp>
        <p:nvSpPr>
          <p:cNvPr id="3" name="Content Placeholder 2">
            <a:extLst>
              <a:ext uri="{FF2B5EF4-FFF2-40B4-BE49-F238E27FC236}">
                <a16:creationId xmlns:a16="http://schemas.microsoft.com/office/drawing/2014/main" id="{1FF39511-8949-7AD1-957B-BADC52BE909B}"/>
              </a:ext>
            </a:extLst>
          </p:cNvPr>
          <p:cNvSpPr>
            <a:spLocks noGrp="1"/>
          </p:cNvSpPr>
          <p:nvPr>
            <p:ph sz="quarter" idx="1"/>
          </p:nvPr>
        </p:nvSpPr>
        <p:spPr/>
        <p:txBody>
          <a:bodyPr/>
          <a:lstStyle/>
          <a:p>
            <a:pPr algn="just"/>
            <a:r>
              <a:rPr lang="en-US" sz="1600" dirty="0"/>
              <a:t>TAAI works closely with the Ministry of Tourism, Government of India. We actively participate in the Tourism Meetings </a:t>
            </a:r>
            <a:r>
              <a:rPr lang="en-US" sz="1600" dirty="0" err="1"/>
              <a:t>convenedby</a:t>
            </a:r>
            <a:r>
              <a:rPr lang="en-US" sz="1600" dirty="0"/>
              <a:t> the Government. We are actively associated with State Tourism Boards of India.</a:t>
            </a:r>
          </a:p>
          <a:p>
            <a:pPr algn="just"/>
            <a:r>
              <a:rPr lang="en-US" sz="1600" dirty="0"/>
              <a:t>TAAI has a large membership who </a:t>
            </a:r>
            <a:r>
              <a:rPr lang="en-US" sz="1600" dirty="0" err="1"/>
              <a:t>isactively</a:t>
            </a:r>
            <a:r>
              <a:rPr lang="en-US" sz="1600" dirty="0"/>
              <a:t> involved in several industry verticals, and thus its focus is to promote these effectively and connect members with opportunities.</a:t>
            </a:r>
          </a:p>
          <a:p>
            <a:pPr lvl="2" algn="just">
              <a:buFont typeface="Arial" panose="020B0604020202020204" pitchFamily="34" charset="0"/>
              <a:buChar char="•"/>
            </a:pPr>
            <a:r>
              <a:rPr lang="en-US" sz="1800" dirty="0"/>
              <a:t>Airline Ticketing </a:t>
            </a:r>
          </a:p>
          <a:p>
            <a:pPr lvl="2" algn="just">
              <a:buFont typeface="Arial" panose="020B0604020202020204" pitchFamily="34" charset="0"/>
              <a:buChar char="•"/>
            </a:pPr>
            <a:r>
              <a:rPr lang="en-US" sz="1800" dirty="0"/>
              <a:t>Outbound Tourism </a:t>
            </a:r>
          </a:p>
          <a:p>
            <a:pPr lvl="2" algn="just">
              <a:buFont typeface="Arial" panose="020B0604020202020204" pitchFamily="34" charset="0"/>
              <a:buChar char="•"/>
            </a:pPr>
            <a:r>
              <a:rPr lang="en-US" sz="1800" dirty="0"/>
              <a:t>Inbound Tourism</a:t>
            </a:r>
          </a:p>
          <a:p>
            <a:pPr lvl="2" algn="just">
              <a:buFont typeface="Arial" panose="020B0604020202020204" pitchFamily="34" charset="0"/>
              <a:buChar char="•"/>
            </a:pPr>
            <a:r>
              <a:rPr lang="en-US" sz="1800" dirty="0"/>
              <a:t>Domestic Tourism</a:t>
            </a:r>
          </a:p>
          <a:p>
            <a:pPr lvl="2" algn="just">
              <a:buFont typeface="Arial" panose="020B0604020202020204" pitchFamily="34" charset="0"/>
              <a:buChar char="•"/>
            </a:pPr>
            <a:r>
              <a:rPr lang="en-US" sz="1800" dirty="0"/>
              <a:t>Hospitality </a:t>
            </a:r>
          </a:p>
          <a:p>
            <a:pPr lvl="2" algn="just">
              <a:buFont typeface="Arial" panose="020B0604020202020204" pitchFamily="34" charset="0"/>
              <a:buChar char="•"/>
            </a:pPr>
            <a:r>
              <a:rPr lang="en-US" sz="1800" dirty="0"/>
              <a:t>MICE</a:t>
            </a:r>
          </a:p>
          <a:p>
            <a:pPr lvl="2" algn="just">
              <a:buFont typeface="Arial" panose="020B0604020202020204" pitchFamily="34" charset="0"/>
              <a:buChar char="•"/>
            </a:pPr>
            <a:r>
              <a:rPr lang="en-US" sz="1800" dirty="0"/>
              <a:t>Sports Tourism</a:t>
            </a:r>
          </a:p>
          <a:p>
            <a:pPr lvl="2" algn="just">
              <a:buFont typeface="Arial" panose="020B0604020202020204" pitchFamily="34" charset="0"/>
              <a:buChar char="•"/>
            </a:pPr>
            <a:r>
              <a:rPr lang="en-US" sz="1800" dirty="0"/>
              <a:t>Destination Promotion &amp; Specializatio</a:t>
            </a:r>
            <a:r>
              <a:rPr lang="en-US" sz="1000" dirty="0"/>
              <a:t>n</a:t>
            </a:r>
          </a:p>
          <a:p>
            <a:pPr algn="just"/>
            <a:endParaRPr lang="en-IN" sz="1600" dirty="0"/>
          </a:p>
        </p:txBody>
      </p:sp>
    </p:spTree>
    <p:extLst>
      <p:ext uri="{BB962C8B-B14F-4D97-AF65-F5344CB8AC3E}">
        <p14:creationId xmlns:p14="http://schemas.microsoft.com/office/powerpoint/2010/main" val="935025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9371-65AA-DFE0-6CD6-3C2E40A8DC05}"/>
              </a:ext>
            </a:extLst>
          </p:cNvPr>
          <p:cNvSpPr>
            <a:spLocks noGrp="1"/>
          </p:cNvSpPr>
          <p:nvPr>
            <p:ph type="title"/>
          </p:nvPr>
        </p:nvSpPr>
        <p:spPr/>
        <p:txBody>
          <a:bodyPr/>
          <a:lstStyle/>
          <a:p>
            <a:r>
              <a:rPr lang="en-US" dirty="0"/>
              <a:t>TAAI</a:t>
            </a:r>
            <a:endParaRPr lang="en-IN" dirty="0"/>
          </a:p>
        </p:txBody>
      </p:sp>
      <p:sp>
        <p:nvSpPr>
          <p:cNvPr id="3" name="Content Placeholder 2">
            <a:extLst>
              <a:ext uri="{FF2B5EF4-FFF2-40B4-BE49-F238E27FC236}">
                <a16:creationId xmlns:a16="http://schemas.microsoft.com/office/drawing/2014/main" id="{30D7BD0F-65C0-5A42-EA82-A4DA84E72A6E}"/>
              </a:ext>
            </a:extLst>
          </p:cNvPr>
          <p:cNvSpPr>
            <a:spLocks noGrp="1"/>
          </p:cNvSpPr>
          <p:nvPr>
            <p:ph sz="quarter" idx="1"/>
          </p:nvPr>
        </p:nvSpPr>
        <p:spPr/>
        <p:txBody>
          <a:bodyPr/>
          <a:lstStyle/>
          <a:p>
            <a:pPr marL="88265" indent="0" algn="just">
              <a:buNone/>
            </a:pPr>
            <a:r>
              <a:rPr lang="en-US" sz="1600" dirty="0"/>
              <a:t>Destination promotion has been TAAI’s stronghold. TAAI’s connect with Tourism Ministries and Governments; National Tourism Authorities and Boards are immense. We have MOUs to promote bi-lateral tourism with over 25 countries TAAI endears itself to promote outbound into these </a:t>
            </a:r>
            <a:r>
              <a:rPr lang="en-US" sz="1600" dirty="0" err="1"/>
              <a:t>countries.</a:t>
            </a:r>
            <a:r>
              <a:rPr lang="en-US" sz="1600" b="1" dirty="0" err="1"/>
              <a:t>TAAI</a:t>
            </a:r>
            <a:r>
              <a:rPr lang="en-US" sz="1600" b="1" dirty="0"/>
              <a:t> is a ONE POINT CONTACT for any country; destination or attraction to be effectively promoted well across India. </a:t>
            </a:r>
            <a:br>
              <a:rPr lang="en-US" sz="1600" dirty="0"/>
            </a:br>
            <a:br>
              <a:rPr lang="en-US" sz="1600" dirty="0"/>
            </a:br>
            <a:r>
              <a:rPr lang="en-US" sz="1600" dirty="0"/>
              <a:t>TAAI Conventions (Indian Travel Congress) are most eagerly awaited events of the Travel &amp; Tourism industry. The huge visibility, this annual event of TAAI, brings to the global industry is fantastic. 800 to 1400 delegates, depending on the destination and TAAI’s decision, are blessed with the excellent opportunity to network; get updated; promote or buy and importantly take home some great learning through our knowledge sessions. TAAI does these events all over the world, including India. </a:t>
            </a:r>
            <a:endParaRPr lang="en-IN" sz="1600" dirty="0"/>
          </a:p>
        </p:txBody>
      </p:sp>
    </p:spTree>
    <p:extLst>
      <p:ext uri="{BB962C8B-B14F-4D97-AF65-F5344CB8AC3E}">
        <p14:creationId xmlns:p14="http://schemas.microsoft.com/office/powerpoint/2010/main" val="3348618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C424D7-2697-32C9-4A94-D3AFCE0F9D72}"/>
              </a:ext>
            </a:extLst>
          </p:cNvPr>
          <p:cNvPicPr>
            <a:picLocks noChangeAspect="1"/>
          </p:cNvPicPr>
          <p:nvPr/>
        </p:nvPicPr>
        <p:blipFill>
          <a:blip r:embed="rId2"/>
          <a:stretch>
            <a:fillRect/>
          </a:stretch>
        </p:blipFill>
        <p:spPr>
          <a:xfrm>
            <a:off x="1181100" y="749300"/>
            <a:ext cx="6485467" cy="4864100"/>
          </a:xfrm>
          <a:prstGeom prst="rect">
            <a:avLst/>
          </a:prstGeom>
        </p:spPr>
      </p:pic>
    </p:spTree>
    <p:extLst>
      <p:ext uri="{BB962C8B-B14F-4D97-AF65-F5344CB8AC3E}">
        <p14:creationId xmlns:p14="http://schemas.microsoft.com/office/powerpoint/2010/main" val="5391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
            </a:r>
          </a:p>
        </p:txBody>
      </p:sp>
      <p:pic>
        <p:nvPicPr>
          <p:cNvPr id="3074" name="Picture 2" descr="Pacific Asia Travel Association"/>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37316" y="1943100"/>
            <a:ext cx="6326568"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89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FF0000"/>
                </a:solidFill>
              </a:rPr>
              <a:t>PATA Headquarters- Thailand</a:t>
            </a:r>
            <a:endParaRPr lang="en-GB" dirty="0"/>
          </a:p>
        </p:txBody>
      </p:sp>
      <p:pic>
        <p:nvPicPr>
          <p:cNvPr id="4098" name="Picture 2" descr="Pacific Asia Travel Association (PATA)"/>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2139553"/>
            <a:ext cx="7772400" cy="303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45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Contact us</a:t>
            </a:r>
          </a:p>
        </p:txBody>
      </p:sp>
      <p:sp>
        <p:nvSpPr>
          <p:cNvPr id="3" name="Content Placeholder 2"/>
          <p:cNvSpPr>
            <a:spLocks noGrp="1"/>
          </p:cNvSpPr>
          <p:nvPr>
            <p:ph sz="quarter" idx="1"/>
          </p:nvPr>
        </p:nvSpPr>
        <p:spPr/>
        <p:txBody>
          <a:bodyPr>
            <a:noAutofit/>
          </a:bodyPr>
          <a:lstStyle/>
          <a:p>
            <a:pPr marL="0" indent="0">
              <a:buNone/>
            </a:pPr>
            <a:r>
              <a:rPr lang="en-GB" sz="2100" dirty="0"/>
              <a:t>Contact us.</a:t>
            </a:r>
          </a:p>
          <a:p>
            <a:pPr marL="0" indent="0">
              <a:buNone/>
            </a:pPr>
            <a:r>
              <a:rPr lang="en-GB" sz="2100" b="1" dirty="0">
                <a:solidFill>
                  <a:srgbClr val="FF0000"/>
                </a:solidFill>
              </a:rPr>
              <a:t>PATA Headquarters</a:t>
            </a:r>
          </a:p>
          <a:p>
            <a:pPr marL="0" indent="0">
              <a:buNone/>
            </a:pPr>
            <a:r>
              <a:rPr lang="en-GB" sz="2100" dirty="0"/>
              <a:t>Level 26, </a:t>
            </a:r>
            <a:r>
              <a:rPr lang="en-GB" sz="2100" dirty="0" err="1"/>
              <a:t>Gaysorn</a:t>
            </a:r>
            <a:r>
              <a:rPr lang="en-GB" sz="2100" dirty="0"/>
              <a:t> Tower, </a:t>
            </a:r>
            <a:br>
              <a:rPr lang="en-GB" sz="2100" dirty="0"/>
            </a:br>
            <a:r>
              <a:rPr lang="en-GB" sz="2100" dirty="0"/>
              <a:t>127 Ratchadamri Road, </a:t>
            </a:r>
            <a:r>
              <a:rPr lang="en-GB" sz="2100" dirty="0" err="1"/>
              <a:t>Lumpini</a:t>
            </a:r>
            <a:r>
              <a:rPr lang="en-GB" sz="2100" dirty="0"/>
              <a:t>, </a:t>
            </a:r>
            <a:r>
              <a:rPr lang="en-GB" sz="2100" dirty="0" err="1"/>
              <a:t>Pathumwan</a:t>
            </a:r>
            <a:r>
              <a:rPr lang="en-GB" sz="2100" dirty="0"/>
              <a:t>, </a:t>
            </a:r>
            <a:br>
              <a:rPr lang="en-GB" sz="2100" dirty="0"/>
            </a:br>
            <a:r>
              <a:rPr lang="en-GB" sz="2100" dirty="0"/>
              <a:t>Bangkok 10330 Thailand</a:t>
            </a:r>
            <a:br>
              <a:rPr lang="en-GB" sz="2100" dirty="0"/>
            </a:br>
            <a:r>
              <a:rPr lang="en-GB" sz="2100" dirty="0"/>
              <a:t>Tel: +66 (0)2-017-5757</a:t>
            </a:r>
            <a:br>
              <a:rPr lang="en-GB" sz="2100" dirty="0"/>
            </a:br>
            <a:r>
              <a:rPr lang="en-GB" sz="2100" dirty="0"/>
              <a:t>E-mail: </a:t>
            </a:r>
            <a:r>
              <a:rPr lang="en-GB" sz="2100" dirty="0">
                <a:hlinkClick r:id="rId2"/>
              </a:rPr>
              <a:t>communications@PATA.org</a:t>
            </a:r>
            <a:endParaRPr lang="en-GB" sz="2100" dirty="0"/>
          </a:p>
          <a:p>
            <a:pPr marL="0" indent="0">
              <a:buNone/>
            </a:pPr>
            <a:br>
              <a:rPr lang="en-GB" sz="1500" dirty="0"/>
            </a:br>
            <a:endParaRPr lang="en-GB" sz="1500" dirty="0"/>
          </a:p>
        </p:txBody>
      </p:sp>
      <p:sp>
        <p:nvSpPr>
          <p:cNvPr id="4" name="Content Placeholder 3"/>
          <p:cNvSpPr>
            <a:spLocks noGrp="1"/>
          </p:cNvSpPr>
          <p:nvPr>
            <p:ph sz="quarter" idx="2"/>
          </p:nvPr>
        </p:nvSpPr>
        <p:spPr/>
        <p:txBody>
          <a:bodyPr/>
          <a:lstStyle/>
          <a:p>
            <a:pPr marL="0" indent="0">
              <a:buNone/>
            </a:pPr>
            <a:r>
              <a:rPr lang="en-GB" sz="2100" dirty="0"/>
              <a:t>PATA China</a:t>
            </a:r>
          </a:p>
          <a:p>
            <a:pPr marL="0" indent="0">
              <a:buNone/>
            </a:pPr>
            <a:r>
              <a:rPr lang="en-GB" sz="2100" dirty="0"/>
              <a:t>Beijing, China</a:t>
            </a:r>
            <a:br>
              <a:rPr lang="en-GB" sz="2100" dirty="0"/>
            </a:br>
            <a:r>
              <a:rPr lang="en-GB" sz="2100" dirty="0"/>
              <a:t>Tel: +86 (0)10 6500-1397</a:t>
            </a:r>
            <a:br>
              <a:rPr lang="en-GB" sz="2100" dirty="0"/>
            </a:br>
            <a:r>
              <a:rPr lang="en-GB" sz="2100" dirty="0"/>
              <a:t>Fax: +86 (0)10 6500-1497</a:t>
            </a:r>
            <a:br>
              <a:rPr lang="en-GB" sz="2100" dirty="0"/>
            </a:br>
            <a:r>
              <a:rPr lang="en-GB" sz="2100" dirty="0"/>
              <a:t>E-mail: </a:t>
            </a:r>
            <a:r>
              <a:rPr lang="en-GB" sz="2100" dirty="0">
                <a:hlinkClick r:id="rId3"/>
              </a:rPr>
              <a:t>china@patachina.org</a:t>
            </a:r>
            <a:endParaRPr lang="en-GB" sz="2100" dirty="0"/>
          </a:p>
          <a:p>
            <a:pPr marL="0" indent="0">
              <a:buNone/>
            </a:pPr>
            <a:r>
              <a:rPr lang="en-GB" sz="2100" dirty="0"/>
              <a:t>PATA Europe, West Asia, Africa</a:t>
            </a:r>
          </a:p>
          <a:p>
            <a:pPr marL="0" indent="0">
              <a:buNone/>
            </a:pPr>
            <a:r>
              <a:rPr lang="en-GB" sz="2100" dirty="0"/>
              <a:t>London, UK</a:t>
            </a:r>
            <a:br>
              <a:rPr lang="en-GB" sz="2100" dirty="0"/>
            </a:br>
            <a:r>
              <a:rPr lang="en-GB" sz="2100" dirty="0"/>
              <a:t>Tel: +44 (0) 7932 074-978</a:t>
            </a:r>
            <a:br>
              <a:rPr lang="en-GB" sz="2100" dirty="0"/>
            </a:br>
            <a:r>
              <a:rPr lang="en-GB" sz="2100" dirty="0"/>
              <a:t>E-mail: </a:t>
            </a:r>
            <a:r>
              <a:rPr lang="en-GB" sz="2100" dirty="0">
                <a:hlinkClick r:id="rId4"/>
              </a:rPr>
              <a:t>europe@PATA.org</a:t>
            </a:r>
            <a:endParaRPr lang="en-GB" sz="2100" dirty="0"/>
          </a:p>
          <a:p>
            <a:endParaRPr lang="en-GB" dirty="0"/>
          </a:p>
        </p:txBody>
      </p:sp>
    </p:spTree>
    <p:extLst>
      <p:ext uri="{BB962C8B-B14F-4D97-AF65-F5344CB8AC3E}">
        <p14:creationId xmlns:p14="http://schemas.microsoft.com/office/powerpoint/2010/main" val="402737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AIM</a:t>
            </a:r>
          </a:p>
        </p:txBody>
      </p:sp>
      <p:sp>
        <p:nvSpPr>
          <p:cNvPr id="3" name="Content Placeholder 2"/>
          <p:cNvSpPr>
            <a:spLocks noGrp="1"/>
          </p:cNvSpPr>
          <p:nvPr>
            <p:ph sz="quarter" idx="1"/>
          </p:nvPr>
        </p:nvSpPr>
        <p:spPr/>
        <p:txBody>
          <a:bodyPr/>
          <a:lstStyle/>
          <a:p>
            <a:pPr algn="just"/>
            <a:endParaRPr lang="en-GB" dirty="0"/>
          </a:p>
          <a:p>
            <a:pPr algn="just"/>
            <a:r>
              <a:rPr lang="en-GB" dirty="0"/>
              <a:t>Pacific Asia Travel Association (PATA) is </a:t>
            </a:r>
            <a:r>
              <a:rPr lang="en-GB" b="1" dirty="0"/>
              <a:t>the </a:t>
            </a:r>
            <a:r>
              <a:rPr lang="en-GB" dirty="0"/>
              <a:t>largest non-profit, non-political organization in the field of travel and tourism. The objective of the PATA is the promotion and development of tourism, advancement of the interest of members. </a:t>
            </a:r>
          </a:p>
          <a:p>
            <a:pPr algn="just"/>
            <a:endParaRPr lang="en-GB" dirty="0"/>
          </a:p>
          <a:p>
            <a:pPr algn="just"/>
            <a:endParaRPr lang="en-GB" dirty="0"/>
          </a:p>
          <a:p>
            <a:pPr algn="just"/>
            <a:r>
              <a:rPr lang="en-GB" dirty="0"/>
              <a:t>PATA is a membership association acting as a catalyst for the responsible development of the Asia Pacific travel and tourism industry. </a:t>
            </a:r>
          </a:p>
        </p:txBody>
      </p:sp>
    </p:spTree>
    <p:extLst>
      <p:ext uri="{BB962C8B-B14F-4D97-AF65-F5344CB8AC3E}">
        <p14:creationId xmlns:p14="http://schemas.microsoft.com/office/powerpoint/2010/main" val="4159415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a:t>
            </a:r>
          </a:p>
        </p:txBody>
      </p:sp>
      <p:sp>
        <p:nvSpPr>
          <p:cNvPr id="3" name="Content Placeholder 2"/>
          <p:cNvSpPr>
            <a:spLocks noGrp="1"/>
          </p:cNvSpPr>
          <p:nvPr>
            <p:ph sz="quarter" idx="1"/>
          </p:nvPr>
        </p:nvSpPr>
        <p:spPr>
          <a:xfrm>
            <a:off x="914400" y="1943100"/>
            <a:ext cx="3749040" cy="3429000"/>
          </a:xfrm>
        </p:spPr>
        <p:txBody>
          <a:bodyPr>
            <a:normAutofit fontScale="40000" lnSpcReduction="20000"/>
          </a:bodyPr>
          <a:lstStyle/>
          <a:p>
            <a:pPr algn="just"/>
            <a:endParaRPr lang="en-GB" dirty="0"/>
          </a:p>
          <a:p>
            <a:pPr marL="0" indent="0" algn="just">
              <a:buNone/>
            </a:pPr>
            <a:r>
              <a:rPr lang="en-GB" sz="2850" dirty="0"/>
              <a:t>• To promote and develop tourism in the Pacific region. </a:t>
            </a:r>
          </a:p>
          <a:p>
            <a:pPr marL="0" indent="0" algn="just">
              <a:buNone/>
            </a:pPr>
            <a:r>
              <a:rPr lang="en-GB" sz="2850" dirty="0"/>
              <a:t>• To provide timely up-to-date and informed. </a:t>
            </a:r>
          </a:p>
          <a:p>
            <a:pPr marL="0" indent="0" algn="just">
              <a:buNone/>
            </a:pPr>
            <a:r>
              <a:rPr lang="en-GB" sz="2850" dirty="0"/>
              <a:t>• To organize seminars/ conferences for the members. </a:t>
            </a:r>
          </a:p>
          <a:p>
            <a:pPr marL="0" indent="0" algn="just">
              <a:buNone/>
            </a:pPr>
            <a:r>
              <a:rPr lang="en-GB" sz="2850" dirty="0"/>
              <a:t>• Build the business of members. </a:t>
            </a:r>
          </a:p>
          <a:p>
            <a:pPr marL="0" indent="0" algn="just">
              <a:buNone/>
            </a:pPr>
            <a:r>
              <a:rPr lang="en-GB" sz="2850" dirty="0"/>
              <a:t>• To organize training and development programs for members. </a:t>
            </a:r>
          </a:p>
          <a:p>
            <a:pPr marL="0" indent="0" algn="just">
              <a:buNone/>
            </a:pPr>
            <a:r>
              <a:rPr lang="en-GB" sz="2850" dirty="0"/>
              <a:t>• To promote ethical practices. </a:t>
            </a:r>
          </a:p>
          <a:p>
            <a:pPr marL="0" indent="0" algn="just">
              <a:buNone/>
            </a:pPr>
            <a:r>
              <a:rPr lang="en-GB" sz="2850" dirty="0"/>
              <a:t>• To focus on destination development. </a:t>
            </a:r>
          </a:p>
          <a:p>
            <a:pPr marL="0" indent="0" algn="just">
              <a:buNone/>
            </a:pPr>
            <a:r>
              <a:rPr lang="en-GB" sz="2850" dirty="0"/>
              <a:t>• To take the lead position on travel and tourism industry issues that need to be addressed. </a:t>
            </a:r>
          </a:p>
          <a:p>
            <a:pPr algn="just"/>
            <a:endParaRPr lang="en-GB" dirty="0"/>
          </a:p>
        </p:txBody>
      </p:sp>
      <p:sp>
        <p:nvSpPr>
          <p:cNvPr id="4" name="Content Placeholder 3"/>
          <p:cNvSpPr>
            <a:spLocks noGrp="1"/>
          </p:cNvSpPr>
          <p:nvPr>
            <p:ph sz="quarter" idx="2"/>
          </p:nvPr>
        </p:nvSpPr>
        <p:spPr/>
        <p:txBody>
          <a:bodyPr>
            <a:normAutofit fontScale="40000" lnSpcReduction="20000"/>
          </a:bodyPr>
          <a:lstStyle/>
          <a:p>
            <a:pPr marL="0" indent="0" algn="just">
              <a:buNone/>
            </a:pPr>
            <a:r>
              <a:rPr lang="en-GB" sz="3300" dirty="0"/>
              <a:t>• To stimulate and develop public-private sector partnerships. </a:t>
            </a:r>
          </a:p>
          <a:p>
            <a:pPr marL="0" indent="0" algn="just">
              <a:buNone/>
            </a:pPr>
            <a:r>
              <a:rPr lang="en-GB" sz="3300" dirty="0"/>
              <a:t>• To improve international understanding and international corporation. </a:t>
            </a:r>
          </a:p>
          <a:p>
            <a:pPr marL="0" indent="0" algn="just">
              <a:buNone/>
            </a:pPr>
            <a:r>
              <a:rPr lang="en-GB" sz="3300" dirty="0"/>
              <a:t>• To provide a common forum. </a:t>
            </a:r>
          </a:p>
          <a:p>
            <a:pPr marL="0" indent="0" algn="just">
              <a:buNone/>
            </a:pPr>
            <a:r>
              <a:rPr lang="en-GB" sz="3300" dirty="0"/>
              <a:t>• To publish material relating the tourism industry. </a:t>
            </a:r>
          </a:p>
          <a:p>
            <a:pPr marL="0" indent="0" algn="just">
              <a:buNone/>
            </a:pPr>
            <a:r>
              <a:rPr lang="en-GB" sz="3300" dirty="0"/>
              <a:t>• HR development. </a:t>
            </a:r>
          </a:p>
          <a:p>
            <a:pPr marL="0" indent="0" algn="just">
              <a:buNone/>
            </a:pPr>
            <a:r>
              <a:rPr lang="en-GB" sz="3300" dirty="0"/>
              <a:t>• Marketing research and statics. </a:t>
            </a:r>
          </a:p>
          <a:p>
            <a:pPr marL="0" indent="0" algn="just">
              <a:buNone/>
            </a:pPr>
            <a:r>
              <a:rPr lang="en-GB" sz="3300" dirty="0"/>
              <a:t>• To provide valuable insights, forecasts, and analysis help members to make better business decisions. </a:t>
            </a:r>
          </a:p>
          <a:p>
            <a:endParaRPr lang="en-GB" dirty="0"/>
          </a:p>
        </p:txBody>
      </p:sp>
    </p:spTree>
    <p:extLst>
      <p:ext uri="{BB962C8B-B14F-4D97-AF65-F5344CB8AC3E}">
        <p14:creationId xmlns:p14="http://schemas.microsoft.com/office/powerpoint/2010/main" val="329344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PATA Membership </a:t>
            </a:r>
            <a:endParaRPr lang="en-GB" dirty="0"/>
          </a:p>
        </p:txBody>
      </p:sp>
      <p:sp>
        <p:nvSpPr>
          <p:cNvPr id="5" name="Content Placeholder 4"/>
          <p:cNvSpPr>
            <a:spLocks noGrp="1"/>
          </p:cNvSpPr>
          <p:nvPr>
            <p:ph sz="quarter" idx="1"/>
          </p:nvPr>
        </p:nvSpPr>
        <p:spPr/>
        <p:txBody>
          <a:bodyPr>
            <a:normAutofit/>
          </a:bodyPr>
          <a:lstStyle/>
          <a:p>
            <a:pPr marL="0" indent="0" algn="just">
              <a:buNone/>
            </a:pPr>
            <a:r>
              <a:rPr lang="en-GB" sz="2700" dirty="0"/>
              <a:t>	The membership of the PATA is open to all organizations which contribute in the travel and tourism sector directly and indirectly. Generally, the membership of PATA is open to all professional organizations such as airlines, steamship lines, travel agencies, tour operators, hoteliers, government, tourism professional organizations, advertising agencies, and public relations agencies, etc. </a:t>
            </a:r>
          </a:p>
        </p:txBody>
      </p:sp>
    </p:spTree>
    <p:extLst>
      <p:ext uri="{BB962C8B-B14F-4D97-AF65-F5344CB8AC3E}">
        <p14:creationId xmlns:p14="http://schemas.microsoft.com/office/powerpoint/2010/main" val="3582896219"/>
      </p:ext>
    </p:extLst>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2225</Words>
  <Application>Microsoft Office PowerPoint</Application>
  <PresentationFormat>On-screen Show (4:3)</PresentationFormat>
  <Paragraphs>140</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Libre Baskerville</vt:lpstr>
      <vt:lpstr>Times New Roman</vt:lpstr>
      <vt:lpstr>Libre Franklin</vt:lpstr>
      <vt:lpstr>Arial</vt:lpstr>
      <vt:lpstr>Noto Sans Symbols</vt:lpstr>
      <vt:lpstr>Equity</vt:lpstr>
      <vt:lpstr>HMT 801  Travel Agency and Tour Operations</vt:lpstr>
      <vt:lpstr>Integration between Government and Professional Bodies</vt:lpstr>
      <vt:lpstr>Integration between Government and Professional Bodies</vt:lpstr>
      <vt:lpstr>.</vt:lpstr>
      <vt:lpstr>PATA Headquarters- Thailand</vt:lpstr>
      <vt:lpstr>Contact us</vt:lpstr>
      <vt:lpstr>AIM</vt:lpstr>
      <vt:lpstr>Objective</vt:lpstr>
      <vt:lpstr>PATA Membership </vt:lpstr>
      <vt:lpstr>PATA has 4 types of Membership</vt:lpstr>
      <vt:lpstr>.</vt:lpstr>
      <vt:lpstr>Roles and Functions of PATA </vt:lpstr>
      <vt:lpstr>Pacific Asia Travel Association (PATA) </vt:lpstr>
      <vt:lpstr>PATA Code of Ethics – Statement </vt:lpstr>
      <vt:lpstr>PATA Code of Ethics – Statement </vt:lpstr>
      <vt:lpstr>Micronesia</vt:lpstr>
      <vt:lpstr>PowerPoint Presentation</vt:lpstr>
      <vt:lpstr>PowerPoint Presentation</vt:lpstr>
      <vt:lpstr>.</vt:lpstr>
      <vt:lpstr>.</vt:lpstr>
      <vt:lpstr>PATA Chapters</vt:lpstr>
      <vt:lpstr>America</vt:lpstr>
      <vt:lpstr>Europe</vt:lpstr>
      <vt:lpstr>Northeast Asia</vt:lpstr>
      <vt:lpstr>Pacific</vt:lpstr>
      <vt:lpstr>South Asia</vt:lpstr>
      <vt:lpstr>Southeast Asia</vt:lpstr>
      <vt:lpstr>TAAI: Travel Agents Association of India</vt:lpstr>
      <vt:lpstr>PowerPoint Presentation</vt:lpstr>
      <vt:lpstr>What is TAAI</vt:lpstr>
      <vt:lpstr>Aims and Objectives</vt:lpstr>
      <vt:lpstr>Activities of TAAI</vt:lpstr>
      <vt:lpstr>TAAI</vt:lpstr>
      <vt:lpstr>TAAI</vt:lpstr>
      <vt:lpstr>TAAI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CONCEPTS</dc:title>
  <cp:lastModifiedBy>Rohit Chauhan</cp:lastModifiedBy>
  <cp:revision>17</cp:revision>
  <dcterms:modified xsi:type="dcterms:W3CDTF">2022-12-02T08:30:36Z</dcterms:modified>
</cp:coreProperties>
</file>