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2" r:id="rId2"/>
    <p:sldId id="264" r:id="rId3"/>
    <p:sldId id="271" r:id="rId4"/>
    <p:sldId id="269" r:id="rId5"/>
    <p:sldId id="266" r:id="rId6"/>
    <p:sldId id="267" r:id="rId7"/>
    <p:sldId id="270" r:id="rId8"/>
    <p:sldId id="268" r:id="rId9"/>
    <p:sldId id="277" r:id="rId10"/>
    <p:sldId id="278" r:id="rId11"/>
    <p:sldId id="279" r:id="rId12"/>
    <p:sldId id="280" r:id="rId13"/>
    <p:sldId id="281" r:id="rId14"/>
    <p:sldId id="282" r:id="rId15"/>
    <p:sldId id="263" r:id="rId16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8"/>
      <p:bold r:id="rId19"/>
      <p:italic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DBD-FD78-4307-81BE-D59C87685EFC}" type="datetimeFigureOut">
              <a:rPr lang="en-US" smtClean="0"/>
              <a:pPr/>
              <a:t>11/2/2022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705-5483-4C33-9F28-350411877A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300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urismnotes.com/international-air-transport-association-iata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urismnotes.com/tour-operators/" TargetMode="External"/><Relationship Id="rId2" Type="http://schemas.openxmlformats.org/officeDocument/2006/relationships/hyperlink" Target="http://tourismnotes.com/travel-touris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443014" y="2279772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5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Bodies and Association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133475" y="3302001"/>
            <a:ext cx="7553325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History, aims and role of IATO and ITDC</a:t>
            </a: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r>
              <a:rPr lang="en-US" dirty="0"/>
              <a:t>to encourage, assist and to protect the interests of tour operators, the Indian Association of Tour Operators (IATO) was formed in </a:t>
            </a:r>
            <a:r>
              <a:rPr lang="en-US" b="1" dirty="0"/>
              <a:t>1982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IATO was </a:t>
            </a:r>
            <a:r>
              <a:rPr lang="en-US" b="1" dirty="0"/>
              <a:t>established in 1982 at the national capital Delhi</a:t>
            </a:r>
            <a:r>
              <a:rPr lang="en-US" dirty="0"/>
              <a:t>. The association is the representative body of tour operators.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and Aims of IATO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promote national integration, international welfare, and goodwill.</a:t>
            </a:r>
          </a:p>
          <a:p>
            <a:r>
              <a:rPr lang="en-US" dirty="0"/>
              <a:t>To take necessary steps in the promotion, encouragements, and development of tourism in the country.</a:t>
            </a:r>
          </a:p>
          <a:p>
            <a:r>
              <a:rPr lang="en-US" dirty="0"/>
              <a:t>To develop, promote and encourage friendly feelings among the tour operators and travel agents/agencies.</a:t>
            </a:r>
          </a:p>
          <a:p>
            <a:r>
              <a:rPr lang="en-US" dirty="0"/>
              <a:t>To protect the interest of the members.</a:t>
            </a:r>
          </a:p>
          <a:p>
            <a:r>
              <a:rPr lang="en-US" dirty="0"/>
              <a:t>To set up and maintain high ethical standards.</a:t>
            </a:r>
          </a:p>
          <a:p>
            <a:r>
              <a:rPr lang="en-US" dirty="0"/>
              <a:t>To settle the disputes of the members.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communicate and negotiate with chambers of commerce, </a:t>
            </a:r>
            <a:r>
              <a:rPr lang="en-US" dirty="0">
                <a:hlinkClick r:id="rId2"/>
              </a:rPr>
              <a:t>IATA</a:t>
            </a:r>
            <a:r>
              <a:rPr lang="en-US" dirty="0"/>
              <a:t>, </a:t>
            </a:r>
            <a:r>
              <a:rPr lang="en-US" dirty="0" err="1"/>
              <a:t>DoT</a:t>
            </a:r>
            <a:r>
              <a:rPr lang="en-US" dirty="0"/>
              <a:t>, Ministry of Tourism, and other organizations in other countries.</a:t>
            </a:r>
          </a:p>
          <a:p>
            <a:r>
              <a:rPr lang="en-US" dirty="0"/>
              <a:t>To organize the promotional tour with </a:t>
            </a:r>
            <a:r>
              <a:rPr lang="en-US" dirty="0" err="1"/>
              <a:t>DoT</a:t>
            </a:r>
            <a:r>
              <a:rPr lang="en-US" dirty="0"/>
              <a:t>, Airlines, and International Tourism bodies.</a:t>
            </a:r>
          </a:p>
          <a:p>
            <a:r>
              <a:rPr lang="en-US" dirty="0"/>
              <a:t>To institute awards for excellence in the travel trade.</a:t>
            </a:r>
          </a:p>
          <a:p>
            <a:r>
              <a:rPr lang="en-US" dirty="0"/>
              <a:t>To assist students with the scholarship to pursue higher education or research for the development of tourism.</a:t>
            </a:r>
          </a:p>
          <a:p>
            <a:r>
              <a:rPr lang="en-US" dirty="0"/>
              <a:t>To undertake such welfare activities as the members cannot take individually.</a:t>
            </a:r>
          </a:p>
          <a:p>
            <a:r>
              <a:rPr lang="en-US" dirty="0"/>
              <a:t>To print and publish information material for the benefit of members.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/>
              <a:t>IATO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1845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Active Members</a:t>
            </a:r>
          </a:p>
          <a:p>
            <a:r>
              <a:rPr lang="en-US" dirty="0"/>
              <a:t>Associated Members</a:t>
            </a:r>
          </a:p>
          <a:p>
            <a:r>
              <a:rPr lang="en-US" dirty="0"/>
              <a:t>Allied Members</a:t>
            </a:r>
          </a:p>
          <a:p>
            <a:r>
              <a:rPr lang="en-US" dirty="0"/>
              <a:t>Honorary Members</a:t>
            </a:r>
          </a:p>
          <a:p>
            <a:r>
              <a:rPr lang="en-US" dirty="0"/>
              <a:t>International Members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Role and Functions of IATO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Promote national integration and international understanding.</a:t>
            </a:r>
          </a:p>
          <a:p>
            <a:r>
              <a:rPr lang="en-US" dirty="0"/>
              <a:t>Acts as an image builder.</a:t>
            </a:r>
          </a:p>
          <a:p>
            <a:r>
              <a:rPr lang="en-US" dirty="0"/>
              <a:t>Organizes ‘Farm Tour’ (overseas).</a:t>
            </a:r>
          </a:p>
          <a:p>
            <a:r>
              <a:rPr lang="en-US" dirty="0"/>
              <a:t>Encourage tourism education and research.</a:t>
            </a:r>
          </a:p>
          <a:p>
            <a:r>
              <a:rPr lang="en-US" dirty="0"/>
              <a:t>Settle disputes between the members.</a:t>
            </a:r>
          </a:p>
          <a:p>
            <a:r>
              <a:rPr lang="en-US" dirty="0"/>
              <a:t>Protect the members from the mal-practices.</a:t>
            </a:r>
          </a:p>
          <a:p>
            <a:r>
              <a:rPr lang="en-US" dirty="0"/>
              <a:t>Provides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424D7-2697-32C9-4A94-D3AFCE0F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49300"/>
            <a:ext cx="648546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2D20-4D7E-3E7D-8211-17B63486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BE53-5639-3449-3547-C68D9362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55F2-AC8B-3D38-89CD-A81E873C725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D5C6B-6E3A-8339-C937-D2348B3397A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C1F83-4649-665F-68BA-BAC5713C65F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FE191-62E4-34D1-5C01-7FFE3EE50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4" t="22398" r="36842" b="29883"/>
          <a:stretch/>
        </p:blipFill>
        <p:spPr>
          <a:xfrm>
            <a:off x="914400" y="273049"/>
            <a:ext cx="8050886" cy="55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56B1-D90D-9534-CAE0-D3E53121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background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8DA36-B8F0-BF37-A5F1-3DEF2EA2E9C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14399" y="1416050"/>
            <a:ext cx="7772399" cy="4718050"/>
          </a:xfrm>
        </p:spPr>
        <p:txBody>
          <a:bodyPr/>
          <a:lstStyle/>
          <a:p>
            <a:r>
              <a:rPr lang="en-US" dirty="0"/>
              <a:t>1963: L K Jha committee constituted</a:t>
            </a:r>
          </a:p>
          <a:p>
            <a:r>
              <a:rPr lang="en-US" dirty="0"/>
              <a:t>1965: On L K Jha committee recommendations 3 corporations</a:t>
            </a:r>
          </a:p>
          <a:p>
            <a:pPr lvl="2"/>
            <a:r>
              <a:rPr lang="en-US" dirty="0"/>
              <a:t>Hotel Corporation of India Ltd</a:t>
            </a:r>
          </a:p>
          <a:p>
            <a:pPr lvl="2"/>
            <a:r>
              <a:rPr lang="en-US" dirty="0"/>
              <a:t>India Tourism Corporation Ltd</a:t>
            </a:r>
          </a:p>
          <a:p>
            <a:pPr lvl="2"/>
            <a:r>
              <a:rPr lang="en-US" dirty="0"/>
              <a:t>India Tourism Transport undertaking</a:t>
            </a:r>
          </a:p>
          <a:p>
            <a:r>
              <a:rPr lang="en-US" dirty="0"/>
              <a:t>1966: Merged 3 of them and made ITDC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5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95E536-0E3E-4B20-184F-C484850C3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6" t="17320" r="39461" b="19935"/>
          <a:stretch/>
        </p:blipFill>
        <p:spPr>
          <a:xfrm>
            <a:off x="1181545" y="273049"/>
            <a:ext cx="6780910" cy="5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F86119-D2C5-D2C6-4F8D-A893A23F4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6" t="13137" r="40441" b="45381"/>
          <a:stretch/>
        </p:blipFill>
        <p:spPr>
          <a:xfrm>
            <a:off x="887506" y="1326589"/>
            <a:ext cx="7985964" cy="45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0F0-E42D-9AC6-4D91-3E2BF0C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4B81-A316-EF72-E581-B442D168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EC399-7860-4B95-5DD2-518A297A60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96A57-FFCC-EF1B-F914-52740DE4B6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4751BC-45B4-BD56-A525-A65FBE257DE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7265C-6F4D-7D6A-6482-3F8509565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6" t="42982" r="1666" b="19123"/>
          <a:stretch/>
        </p:blipFill>
        <p:spPr>
          <a:xfrm>
            <a:off x="914399" y="1416050"/>
            <a:ext cx="780438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DD251-FAFA-4167-C56E-89C483973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31786" r="44510" b="36144"/>
          <a:stretch/>
        </p:blipFill>
        <p:spPr>
          <a:xfrm>
            <a:off x="914400" y="1619997"/>
            <a:ext cx="7858057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553-2F50-A600-F22B-206C9236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94B0-2C6C-F522-E544-04631785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82A7-697C-0205-FBA1-24B7D7724ED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93D4-4AE4-E1E2-A75C-9465B43BAD3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61CF97-DA5D-0266-C954-52316D031B7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FFBE4-7AF9-91B6-DF5B-17B97409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t="28824" r="41618" b="28126"/>
          <a:stretch/>
        </p:blipFill>
        <p:spPr>
          <a:xfrm>
            <a:off x="914400" y="1550521"/>
            <a:ext cx="7951694" cy="47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IATO – Indian Association of Tour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Indian Association of  Tour Operators (IATO)</a:t>
            </a:r>
            <a:r>
              <a:rPr lang="en-US" dirty="0"/>
              <a:t>:- Over the year the functions of the travel companies have increased considerably. </a:t>
            </a:r>
          </a:p>
          <a:p>
            <a:endParaRPr lang="en-US" dirty="0"/>
          </a:p>
          <a:p>
            <a:r>
              <a:rPr lang="en-US" dirty="0"/>
              <a:t>They are specialized in one product line i.e. tour packaging. Today, they are the manufacturers of </a:t>
            </a:r>
            <a:r>
              <a:rPr lang="en-US" dirty="0">
                <a:hlinkClick r:id="rId2"/>
              </a:rPr>
              <a:t>tourism product</a:t>
            </a:r>
            <a:r>
              <a:rPr lang="en-US" dirty="0"/>
              <a:t> and are commonly known as ‘</a:t>
            </a:r>
            <a:r>
              <a:rPr lang="en-US" dirty="0">
                <a:hlinkClick r:id="rId3"/>
              </a:rPr>
              <a:t>tour operators</a:t>
            </a:r>
            <a:r>
              <a:rPr lang="en-US" dirty="0"/>
              <a:t>‘.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422</Words>
  <Application>Microsoft Office PowerPoint</Application>
  <PresentationFormat>On-screen Show (4:3)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Libre Franklin</vt:lpstr>
      <vt:lpstr>Libre Baskerville</vt:lpstr>
      <vt:lpstr>Arial</vt:lpstr>
      <vt:lpstr>Times New Roman</vt:lpstr>
      <vt:lpstr>Equity</vt:lpstr>
      <vt:lpstr>HMT 801  Travel Agency and Tour Operations</vt:lpstr>
      <vt:lpstr>PowerPoint Presentation</vt:lpstr>
      <vt:lpstr>Historical background</vt:lpstr>
      <vt:lpstr>PowerPoint Presentation</vt:lpstr>
      <vt:lpstr>PowerPoint Presentation</vt:lpstr>
      <vt:lpstr>PowerPoint Presentation</vt:lpstr>
      <vt:lpstr>PowerPoint Presentation</vt:lpstr>
      <vt:lpstr>Organizational structure</vt:lpstr>
      <vt:lpstr>IATO – Indian Association of Tour Operators</vt:lpstr>
      <vt:lpstr>PowerPoint Presentation</vt:lpstr>
      <vt:lpstr>Objectives and Aims of IATO</vt:lpstr>
      <vt:lpstr>PowerPoint Presentation</vt:lpstr>
      <vt:lpstr>IATO Membership</vt:lpstr>
      <vt:lpstr>Role and Functions of IATO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18</cp:revision>
  <dcterms:modified xsi:type="dcterms:W3CDTF">2022-11-02T05:55:31Z</dcterms:modified>
</cp:coreProperties>
</file>