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579" r:id="rId2"/>
    <p:sldId id="299" r:id="rId3"/>
    <p:sldId id="300" r:id="rId4"/>
    <p:sldId id="601" r:id="rId5"/>
    <p:sldId id="602" r:id="rId6"/>
    <p:sldId id="596" r:id="rId7"/>
    <p:sldId id="603" r:id="rId8"/>
    <p:sldId id="604" r:id="rId9"/>
    <p:sldId id="301" r:id="rId10"/>
    <p:sldId id="578" r:id="rId11"/>
    <p:sldId id="585" r:id="rId12"/>
    <p:sldId id="592" r:id="rId13"/>
    <p:sldId id="600" r:id="rId14"/>
    <p:sldId id="338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7" autoAdjust="0"/>
    <p:restoredTop sz="94528" autoAdjust="0"/>
  </p:normalViewPr>
  <p:slideViewPr>
    <p:cSldViewPr>
      <p:cViewPr varScale="1">
        <p:scale>
          <a:sx n="80" d="100"/>
          <a:sy n="80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9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B47E32-5826-F9F5-4FC3-D7AB91616B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900ED-456E-3B89-5365-79E5BF7C5A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fld id="{DE642616-286C-DA42-9092-0718ED3322CE}" type="datetimeFigureOut">
              <a:rPr lang="en-US"/>
              <a:pPr>
                <a:defRPr/>
              </a:pPr>
              <a:t>8/3/2022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92C40A3-54A3-AE4F-BA07-02CB406710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F863904-2CBD-84D5-F491-618755724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A74DD-A163-BD38-8719-A96F5E0677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B80AF-554D-CE2A-50D9-BFE3A9BA57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F0A31DD-8939-5F40-8D1F-FA44362FA2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B93E9CE-CBB1-153A-E8D2-290B3CB9819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14160-0C78-AF45-93BA-A40D3ABF89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587849"/>
      </p:ext>
    </p:extLst>
  </p:cSld>
  <p:clrMapOvr>
    <a:masterClrMapping/>
  </p:clrMapOvr>
  <p:transition advClick="0" advTm="214725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8F80B3-F7B2-02D9-3DA2-E0919B86736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7E891-0FB9-A447-A02F-758B3BEADA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40479"/>
      </p:ext>
    </p:extLst>
  </p:cSld>
  <p:clrMapOvr>
    <a:masterClrMapping/>
  </p:clrMapOvr>
  <p:transition advClick="0" advTm="214725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6160" y="273629"/>
            <a:ext cx="2026080" cy="57346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481" y="273629"/>
            <a:ext cx="5941440" cy="57346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A6E4903-2794-F937-4FA0-EA82FA69E58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81C60-B96E-124C-9FDB-D9409C3356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738607"/>
      </p:ext>
    </p:extLst>
  </p:cSld>
  <p:clrMapOvr>
    <a:masterClrMapping/>
  </p:clrMapOvr>
  <p:transition advClick="0" advTm="2147255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105760" cy="10225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F817633-76AF-0CD1-2CF6-4DE8FCF0CE0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A7275-A433-084C-8288-91B8FD8587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066969"/>
      </p:ext>
    </p:extLst>
  </p:cSld>
  <p:clrMapOvr>
    <a:masterClrMapping/>
  </p:clrMapOvr>
  <p:transition advClick="0" advTm="214725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EC85CF6-3EB7-3EBB-24B6-DC78C3374E5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07CAD-4E77-C24E-8137-F49E5EF90F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901042"/>
      </p:ext>
    </p:extLst>
  </p:cSld>
  <p:clrMapOvr>
    <a:masterClrMapping/>
  </p:clrMapOvr>
  <p:transition advClick="0" advTm="214725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4406863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726" indent="0">
              <a:buNone/>
              <a:defRPr sz="1600"/>
            </a:lvl2pPr>
            <a:lvl3pPr marL="829452" indent="0">
              <a:buNone/>
              <a:defRPr sz="1500"/>
            </a:lvl3pPr>
            <a:lvl4pPr marL="1244178" indent="0">
              <a:buNone/>
              <a:defRPr sz="1300"/>
            </a:lvl4pPr>
            <a:lvl5pPr marL="1658904" indent="0">
              <a:buNone/>
              <a:defRPr sz="1300"/>
            </a:lvl5pPr>
            <a:lvl6pPr marL="2073631" indent="0">
              <a:buNone/>
              <a:defRPr sz="1300"/>
            </a:lvl6pPr>
            <a:lvl7pPr marL="2488357" indent="0">
              <a:buNone/>
              <a:defRPr sz="1300"/>
            </a:lvl7pPr>
            <a:lvl8pPr marL="2903083" indent="0">
              <a:buNone/>
              <a:defRPr sz="1300"/>
            </a:lvl8pPr>
            <a:lvl9pPr marL="331780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183B051-FE86-A6EF-B022-251B6299F15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F94DE-48AB-EC48-8A89-4D55963F28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468682"/>
      </p:ext>
    </p:extLst>
  </p:cSld>
  <p:clrMapOvr>
    <a:masterClrMapping/>
  </p:clrMapOvr>
  <p:transition advClick="0" advTm="214725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1" y="1604329"/>
            <a:ext cx="3983040" cy="4403982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7760" y="1604329"/>
            <a:ext cx="3984480" cy="4403982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E36113-8AAB-38A6-BE61-BC94A4B292D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020A6-7DB0-AD40-B9C4-80D7F63B95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79688"/>
      </p:ext>
    </p:extLst>
  </p:cSld>
  <p:clrMapOvr>
    <a:masterClrMapping/>
  </p:clrMapOvr>
  <p:transition advClick="0" advTm="214725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75070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1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1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439FBDF-494A-6065-A600-B37C6E1FB6B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7754B-7004-B541-93FA-B68025817E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550097"/>
      </p:ext>
    </p:extLst>
  </p:cSld>
  <p:clrMapOvr>
    <a:masterClrMapping/>
  </p:clrMapOvr>
  <p:transition advClick="0" advTm="214725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F9A1914-CCEC-922B-1847-5066E8DDCF9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C36F6-1E70-7442-B963-9D065E2B41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369879"/>
      </p:ext>
    </p:extLst>
  </p:cSld>
  <p:clrMapOvr>
    <a:masterClrMapping/>
  </p:clrMapOvr>
  <p:transition advClick="0" advTm="214725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C3BE9EA-0C41-C31C-8012-45E6D14029A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53C55-0907-824B-836F-9C3DFA78BE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782650"/>
      </p:ext>
    </p:extLst>
  </p:cSld>
  <p:clrMapOvr>
    <a:masterClrMapping/>
  </p:clrMapOvr>
  <p:transition advClick="0" advTm="214725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73629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434391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3BD86A-E28B-A17A-7E40-4940D3D0B1D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7F7F4-76FA-114D-A9B9-6E968D1BCF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0515662"/>
      </p:ext>
    </p:extLst>
  </p:cSld>
  <p:clrMapOvr>
    <a:masterClrMapping/>
  </p:clrMapOvr>
  <p:transition advClick="0" advTm="214725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4800025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726" indent="0">
              <a:buNone/>
              <a:defRPr sz="2500"/>
            </a:lvl2pPr>
            <a:lvl3pPr marL="829452" indent="0">
              <a:buNone/>
              <a:defRPr sz="2200"/>
            </a:lvl3pPr>
            <a:lvl4pPr marL="1244178" indent="0">
              <a:buNone/>
              <a:defRPr sz="1800"/>
            </a:lvl4pPr>
            <a:lvl5pPr marL="1658904" indent="0">
              <a:buNone/>
              <a:defRPr sz="1800"/>
            </a:lvl5pPr>
            <a:lvl6pPr marL="2073631" indent="0">
              <a:buNone/>
              <a:defRPr sz="1800"/>
            </a:lvl6pPr>
            <a:lvl7pPr marL="2488357" indent="0">
              <a:buNone/>
              <a:defRPr sz="1800"/>
            </a:lvl7pPr>
            <a:lvl8pPr marL="2903083" indent="0">
              <a:buNone/>
              <a:defRPr sz="1800"/>
            </a:lvl8pPr>
            <a:lvl9pPr marL="3317809" indent="0">
              <a:buNone/>
              <a:defRPr sz="18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978EC7-8417-FE5D-A21F-07C8DF7C6E7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06257-BB47-9641-B03A-A1636AE9D2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307037"/>
      </p:ext>
    </p:extLst>
  </p:cSld>
  <p:clrMapOvr>
    <a:masterClrMapping/>
  </p:clrMapOvr>
  <p:transition advClick="0" advTm="214725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93A3C034-5DDC-FC49-4D4B-5A91F83B9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105775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1639" tIns="42452" rIns="81639" bIns="424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B6528B0D-B113-D2F5-BF3E-198D513F8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105775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1574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5E7DCAEA-EC3D-B1C7-0D7C-9699B204D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6813"/>
            <a:ext cx="2127250" cy="471487"/>
          </a:xfrm>
          <a:prstGeom prst="rect">
            <a:avLst/>
          </a:prstGeom>
          <a:noFill/>
          <a:ln>
            <a:noFill/>
          </a:ln>
        </p:spPr>
        <p:txBody>
          <a:bodyPr wrap="none" lIns="82945" tIns="41473" rIns="82945" bIns="41473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4417F3D3-297A-E33F-2AA2-24DC61843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6246813"/>
            <a:ext cx="2897188" cy="471487"/>
          </a:xfrm>
          <a:prstGeom prst="rect">
            <a:avLst/>
          </a:prstGeom>
          <a:noFill/>
          <a:ln>
            <a:noFill/>
          </a:ln>
        </p:spPr>
        <p:txBody>
          <a:bodyPr wrap="none" lIns="82945" tIns="41473" rIns="82945" bIns="41473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defRPr/>
            </a:pP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0266F37F-3DBF-0FA9-EE57-142E44DB560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246813"/>
            <a:ext cx="2006600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78000"/>
              </a:lnSpc>
              <a:defRPr sz="1300" smtClean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E4B73DF-CD33-9A43-9BBE-0E221C65E9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 advClick="0" advTm="2147255000"/>
  <p:txStyles>
    <p:titleStyle>
      <a:lvl1pPr algn="ctr" defTabSz="414338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14338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2pPr>
      <a:lvl3pPr algn="ctr" defTabSz="414338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3pPr>
      <a:lvl4pPr algn="ctr" defTabSz="414338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4pPr>
      <a:lvl5pPr algn="ctr" defTabSz="414338" rtl="0" eaLnBrk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5pPr>
      <a:lvl6pPr marL="2280994" indent="-207363" algn="ctr" defTabSz="4147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6pPr>
      <a:lvl7pPr marL="2695720" indent="-207363" algn="ctr" defTabSz="4147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7pPr>
      <a:lvl8pPr marL="3110446" indent="-207363" algn="ctr" defTabSz="4147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8pPr>
      <a:lvl9pPr marL="3525172" indent="-207363" algn="ctr" defTabSz="4147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9pPr>
    </p:titleStyle>
    <p:bodyStyle>
      <a:lvl1pPr marL="309563" indent="-309563" algn="l" defTabSz="414338" rtl="0" eaLnBrk="0" fontAlgn="base" hangingPunct="0">
        <a:lnSpc>
          <a:spcPct val="97000"/>
        </a:lnSpc>
        <a:spcBef>
          <a:spcPct val="0"/>
        </a:spcBef>
        <a:spcAft>
          <a:spcPts val="1288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673100" indent="-258763" algn="l" defTabSz="414338" rtl="0" eaLnBrk="0" fontAlgn="base" hangingPunct="0">
        <a:lnSpc>
          <a:spcPct val="97000"/>
        </a:lnSpc>
        <a:spcBef>
          <a:spcPct val="0"/>
        </a:spcBef>
        <a:spcAft>
          <a:spcPts val="1038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036638" indent="-206375" algn="l" defTabSz="414338" rtl="0" eaLnBrk="0" fontAlgn="base" hangingPunct="0">
        <a:lnSpc>
          <a:spcPct val="97000"/>
        </a:lnSpc>
        <a:spcBef>
          <a:spcPct val="0"/>
        </a:spcBef>
        <a:spcAft>
          <a:spcPts val="775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450975" indent="-206375" algn="l" defTabSz="414338" rtl="0" eaLnBrk="0" fontAlgn="base" hangingPunct="0">
        <a:lnSpc>
          <a:spcPct val="97000"/>
        </a:lnSpc>
        <a:spcBef>
          <a:spcPct val="0"/>
        </a:spcBef>
        <a:spcAft>
          <a:spcPts val="525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1865313" indent="-206375" algn="l" defTabSz="414338" rtl="0" eaLnBrk="0" fontAlgn="base" hangingPunct="0">
        <a:lnSpc>
          <a:spcPct val="97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280994" indent="-207363" algn="l" defTabSz="414726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695720" indent="-207363" algn="l" defTabSz="414726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10446" indent="-207363" algn="l" defTabSz="414726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25172" indent="-207363" algn="l" defTabSz="414726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6B9081EB-D122-17EF-818B-6A00F994B5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650" y="2492375"/>
            <a:ext cx="7772400" cy="1428750"/>
          </a:xfrm>
        </p:spPr>
        <p:txBody>
          <a:bodyPr/>
          <a:lstStyle/>
          <a:p>
            <a:r>
              <a:rPr lang="en-US" altLang="en-US" sz="4800" b="1" i="1" u="sng"/>
              <a:t>INTRODUCTORY LECTURE</a:t>
            </a:r>
            <a:endParaRPr lang="en-IN" altLang="en-US" sz="4800" u="sng"/>
          </a:p>
        </p:txBody>
      </p:sp>
    </p:spTree>
  </p:cSld>
  <p:clrMapOvr>
    <a:masterClrMapping/>
  </p:clrMapOvr>
  <p:transition advClick="0" advTm="2147255000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id="{CBF6769E-9CDD-146F-A331-9465A1E56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713"/>
            <a:ext cx="8105775" cy="5761037"/>
          </a:xfrm>
        </p:spPr>
        <p:txBody>
          <a:bodyPr/>
          <a:lstStyle/>
          <a:p>
            <a:pPr algn="ctr" eaLnBrk="1" hangingPunct="1">
              <a:buFont typeface="Times New Roman" panose="02020603050405020304" pitchFamily="18" charset="0"/>
              <a:buNone/>
              <a:defRPr/>
            </a:pPr>
            <a:r>
              <a:rPr lang="en-US" altLang="en-US" sz="32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PARAMETER</a:t>
            </a:r>
          </a:p>
          <a:p>
            <a:pPr algn="ctr" eaLnBrk="1" hangingPunct="1">
              <a:buFont typeface="Times New Roman" panose="02020603050405020304" pitchFamily="18" charset="0"/>
              <a:buNone/>
              <a:defRPr/>
            </a:pPr>
            <a:endParaRPr lang="en-US" altLang="en-US" sz="16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Font typeface="Calibri" panose="020F0502020204030204" pitchFamily="34" charset="0"/>
              <a:buAutoNum type="arabicPeriod"/>
              <a:defRPr/>
            </a:pPr>
            <a:r>
              <a:rPr lang="en-US" altLang="en-US" b="1" dirty="0"/>
              <a:t>Continuous Assessment (CA):</a:t>
            </a: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IN" altLang="en-US" sz="2400" i="1" dirty="0">
                <a:solidFill>
                  <a:schemeClr val="tx1"/>
                </a:solidFill>
                <a:cs typeface="Times New Roman" panose="02020603050405020304" pitchFamily="18" charset="0"/>
              </a:rPr>
              <a:t>Total Number of Assessment = 3</a:t>
            </a: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IN" altLang="en-US" sz="2400" i="1" dirty="0">
                <a:solidFill>
                  <a:schemeClr val="tx1"/>
                </a:solidFill>
                <a:cs typeface="Times New Roman" panose="02020603050405020304" pitchFamily="18" charset="0"/>
              </a:rPr>
              <a:t>Best of 2 out of 3 will be taken</a:t>
            </a: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IN" altLang="en-US" sz="2400" i="1" dirty="0">
                <a:solidFill>
                  <a:schemeClr val="tx1"/>
                </a:solidFill>
                <a:cs typeface="Times New Roman" panose="02020603050405020304" pitchFamily="18" charset="0"/>
              </a:rPr>
              <a:t>Every CA will be of 30  marks </a:t>
            </a: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IN" altLang="en-US" sz="2400" i="1" dirty="0">
                <a:solidFill>
                  <a:schemeClr val="tx1"/>
                </a:solidFill>
                <a:cs typeface="Times New Roman" panose="02020603050405020304" pitchFamily="18" charset="0"/>
              </a:rPr>
              <a:t>Attendance carries 10 marks</a:t>
            </a:r>
          </a:p>
          <a:p>
            <a:pPr marL="0" indent="0" eaLnBrk="1" hangingPunct="1">
              <a:buFont typeface="Times New Roman" panose="02020603050405020304" pitchFamily="18" charset="0"/>
              <a:buNone/>
              <a:defRPr/>
            </a:pPr>
            <a:endParaRPr lang="en-IN" altLang="en-US" sz="2400" dirty="0">
              <a:cs typeface="Times New Roman" panose="02020603050405020304" pitchFamily="18" charset="0"/>
            </a:endParaRPr>
          </a:p>
          <a:p>
            <a:pPr eaLnBrk="1" hangingPunct="1">
              <a:buFont typeface="Times New Roman" panose="02020603050405020304" pitchFamily="18" charset="0"/>
              <a:buNone/>
              <a:defRPr/>
            </a:pPr>
            <a:endParaRPr lang="en-US" altLang="en-US" b="1" dirty="0"/>
          </a:p>
        </p:txBody>
      </p:sp>
    </p:spTree>
  </p:cSld>
  <p:clrMapOvr>
    <a:masterClrMapping/>
  </p:clrMapOvr>
  <p:transition advClick="0" advTm="2147255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1D1709C-FB7C-CE46-E689-9011E285C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 New Roman" panose="02020603050405020304" pitchFamily="18" charset="0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</a:rPr>
              <a:t>Marks break up</a:t>
            </a:r>
          </a:p>
          <a:p>
            <a:pPr>
              <a:defRPr/>
            </a:pPr>
            <a:r>
              <a:rPr lang="en-US" altLang="en-US" sz="3200" dirty="0">
                <a:solidFill>
                  <a:srgbClr val="C00000"/>
                </a:solidFill>
              </a:rPr>
              <a:t>Attendance						                      10</a:t>
            </a:r>
          </a:p>
          <a:p>
            <a:pPr>
              <a:defRPr/>
            </a:pPr>
            <a:r>
              <a:rPr lang="en-US" altLang="en-US" sz="3200" dirty="0">
                <a:solidFill>
                  <a:srgbClr val="C00000"/>
                </a:solidFill>
              </a:rPr>
              <a:t>CA (Two best out of three tasks)		    20</a:t>
            </a:r>
          </a:p>
          <a:p>
            <a:pPr>
              <a:defRPr/>
            </a:pPr>
            <a:r>
              <a:rPr lang="en-US" altLang="en-US" sz="3200" dirty="0">
                <a:solidFill>
                  <a:srgbClr val="C00000"/>
                </a:solidFill>
              </a:rPr>
              <a:t>MTE            					                           20</a:t>
            </a:r>
          </a:p>
          <a:p>
            <a:pPr>
              <a:defRPr/>
            </a:pPr>
            <a:r>
              <a:rPr lang="en-US" altLang="en-US" sz="3200" dirty="0">
                <a:solidFill>
                  <a:srgbClr val="C00000"/>
                </a:solidFill>
              </a:rPr>
              <a:t>ETE				                                         	50</a:t>
            </a:r>
          </a:p>
          <a:p>
            <a:pPr marL="0" indent="0">
              <a:buFont typeface="Times New Roman" panose="02020603050405020304" pitchFamily="18" charset="0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</a:rPr>
              <a:t>Total							                              100</a:t>
            </a:r>
          </a:p>
          <a:p>
            <a:pPr>
              <a:defRPr/>
            </a:pPr>
            <a:endParaRPr lang="en-IN" altLang="en-US" dirty="0">
              <a:solidFill>
                <a:srgbClr val="22228B"/>
              </a:solidFill>
            </a:endParaRPr>
          </a:p>
          <a:p>
            <a:pPr>
              <a:defRPr/>
            </a:pPr>
            <a:endParaRPr lang="en-IN" altLang="en-US" dirty="0"/>
          </a:p>
        </p:txBody>
      </p:sp>
    </p:spTree>
  </p:cSld>
  <p:clrMapOvr>
    <a:masterClrMapping/>
  </p:clrMapOvr>
  <p:transition advClick="0" advTm="2147255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81B6D0F4-1957-E799-666D-33E4D69DF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620713"/>
            <a:ext cx="8105775" cy="798512"/>
          </a:xfrm>
        </p:spPr>
        <p:txBody>
          <a:bodyPr/>
          <a:lstStyle/>
          <a:p>
            <a:r>
              <a:rPr lang="en-US" altLang="en-US" b="1">
                <a:solidFill>
                  <a:srgbClr val="FF0000"/>
                </a:solidFill>
                <a:latin typeface="Algerian" pitchFamily="82" charset="77"/>
              </a:rPr>
              <a:t>How</a:t>
            </a:r>
            <a:endParaRPr lang="en-IN" altLang="en-US" b="1">
              <a:solidFill>
                <a:srgbClr val="FF0000"/>
              </a:solidFill>
              <a:latin typeface="Algerian" pitchFamily="82" charset="77"/>
            </a:endParaRP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B155C336-D25B-4BAD-CADD-2D070BA3302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569913" y="2459038"/>
            <a:ext cx="4002087" cy="37782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ct val="0"/>
              </a:spcAft>
              <a:buFont typeface="Times New Roman" panose="02020603050405020304" pitchFamily="18" charset="0"/>
              <a:buAutoNum type="arabicPeriod"/>
            </a:pPr>
            <a:r>
              <a:rPr lang="en-IN" altLang="en-US" sz="2800"/>
              <a:t>PowerPoint Presentation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  <a:buFont typeface="Times New Roman" panose="02020603050405020304" pitchFamily="18" charset="0"/>
              <a:buAutoNum type="arabicPeriod"/>
            </a:pPr>
            <a:r>
              <a:rPr lang="en-US" altLang="en-US" sz="2800"/>
              <a:t>Discussion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  <a:buFont typeface="Times New Roman" panose="02020603050405020304" pitchFamily="18" charset="0"/>
              <a:buAutoNum type="arabicPeriod"/>
            </a:pPr>
            <a:r>
              <a:rPr lang="en-US" altLang="en-US" sz="2800"/>
              <a:t>Case Study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  <a:buFont typeface="Times New Roman" panose="02020603050405020304" pitchFamily="18" charset="0"/>
              <a:buAutoNum type="arabicPeriod"/>
            </a:pPr>
            <a:r>
              <a:rPr lang="en-US" altLang="en-US" sz="2800"/>
              <a:t>Question &amp; Answers</a:t>
            </a:r>
          </a:p>
          <a:p>
            <a:pPr eaLnBrk="1" hangingPunct="1">
              <a:lnSpc>
                <a:spcPct val="150000"/>
              </a:lnSpc>
              <a:spcAft>
                <a:spcPct val="0"/>
              </a:spcAft>
              <a:buFont typeface="Times New Roman" panose="02020603050405020304" pitchFamily="18" charset="0"/>
              <a:buAutoNum type="arabicPeriod"/>
            </a:pPr>
            <a:endParaRPr lang="en-IN" altLang="en-US" sz="2800" b="1"/>
          </a:p>
          <a:p>
            <a:endParaRPr lang="en-IN" altLang="en-US" b="1"/>
          </a:p>
          <a:p>
            <a:endParaRPr lang="en-IN" altLang="en-US" b="1"/>
          </a:p>
        </p:txBody>
      </p:sp>
      <p:pic>
        <p:nvPicPr>
          <p:cNvPr id="23555" name="Content Placeholder 6" descr="graphs-conversations.png">
            <a:extLst>
              <a:ext uri="{FF2B5EF4-FFF2-40B4-BE49-F238E27FC236}">
                <a16:creationId xmlns:a16="http://schemas.microsoft.com/office/drawing/2014/main" id="{08583E93-0BAF-D84F-8195-7846993E1C0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3800" y="2533650"/>
            <a:ext cx="3703638" cy="3432175"/>
          </a:xfrm>
        </p:spPr>
      </p:pic>
      <p:sp>
        <p:nvSpPr>
          <p:cNvPr id="23556" name="TextBox 1">
            <a:extLst>
              <a:ext uri="{FF2B5EF4-FFF2-40B4-BE49-F238E27FC236}">
                <a16:creationId xmlns:a16="http://schemas.microsoft.com/office/drawing/2014/main" id="{CA9045A6-CB15-D55D-B889-899AF1BB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701800"/>
            <a:ext cx="79517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IN" altLang="en-US" sz="2400" b="1"/>
              <a:t>The above said topics will be taught with the help of:</a:t>
            </a:r>
          </a:p>
          <a:p>
            <a:endParaRPr lang="en-US" altLang="en-US" sz="2400"/>
          </a:p>
        </p:txBody>
      </p:sp>
    </p:spTree>
  </p:cSld>
  <p:clrMapOvr>
    <a:masterClrMapping/>
  </p:clrMapOvr>
  <p:transition advClick="0" advTm="214725500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C530AFE3-16BF-5FEB-57AF-D64143ECE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b="1"/>
              <a:t>Students Role</a:t>
            </a:r>
            <a:endParaRPr lang="en-IN" altLang="en-US" b="1"/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1E7AA215-6C58-E51B-0086-D926EEEF7A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105775" cy="5715000"/>
          </a:xfrm>
        </p:spPr>
        <p:txBody>
          <a:bodyPr/>
          <a:lstStyle/>
          <a:p>
            <a:r>
              <a:rPr lang="en-US" altLang="en-US" sz="2800"/>
              <a:t>Students are advised to use instruction plan as rudder for their course study.</a:t>
            </a:r>
          </a:p>
          <a:p>
            <a:r>
              <a:rPr lang="en-US" altLang="en-US" sz="2800"/>
              <a:t>They are required to submit their assignments well on time.</a:t>
            </a:r>
          </a:p>
          <a:p>
            <a:r>
              <a:rPr lang="en-US" altLang="en-US" sz="2800"/>
              <a:t>Students are advised to visit the websites and other reference made in the instruction plan.</a:t>
            </a:r>
          </a:p>
          <a:p>
            <a:r>
              <a:rPr lang="en-US" altLang="en-US" sz="2800"/>
              <a:t>They are encouraged to take part in class discussions.</a:t>
            </a:r>
          </a:p>
          <a:p>
            <a:r>
              <a:rPr lang="en-US" altLang="en-US" sz="2800"/>
              <a:t>New information related to the topic being taught are also encouraged.</a:t>
            </a:r>
          </a:p>
          <a:p>
            <a:r>
              <a:rPr lang="en-US" altLang="en-US" sz="2800"/>
              <a:t>Constructive feedback with regard to the topics are welcomed.</a:t>
            </a:r>
          </a:p>
          <a:p>
            <a:endParaRPr lang="en-IN" altLang="en-US" sz="2800"/>
          </a:p>
        </p:txBody>
      </p:sp>
    </p:spTree>
  </p:cSld>
  <p:clrMapOvr>
    <a:masterClrMapping/>
  </p:clrMapOvr>
  <p:transition advClick="0" advTm="2147255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0803498-BC3F-AEBE-B53E-23A2BDA44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327026"/>
            <a:ext cx="8105775" cy="1022350"/>
          </a:xfrm>
        </p:spPr>
        <p:txBody>
          <a:bodyPr/>
          <a:lstStyle/>
          <a:p>
            <a:pPr eaLnBrk="1" hangingPunct="1"/>
            <a:r>
              <a:rPr lang="en-US" altLang="en-US" dirty="0"/>
              <a:t> </a:t>
            </a:r>
            <a:endParaRPr lang="en-IN" altLang="en-US" dirty="0"/>
          </a:p>
        </p:txBody>
      </p:sp>
      <p:sp>
        <p:nvSpPr>
          <p:cNvPr id="25602" name="Content Placeholder 3">
            <a:extLst>
              <a:ext uri="{FF2B5EF4-FFF2-40B4-BE49-F238E27FC236}">
                <a16:creationId xmlns:a16="http://schemas.microsoft.com/office/drawing/2014/main" id="{940CD513-1145-77AE-7685-F68E4F973C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9113" y="1401763"/>
            <a:ext cx="8105775" cy="4403725"/>
          </a:xfrm>
        </p:spPr>
        <p:txBody>
          <a:bodyPr/>
          <a:lstStyle/>
          <a:p>
            <a:pPr marL="0" indent="0" algn="ctr">
              <a:buFont typeface="Times New Roman" panose="02020603050405020304" pitchFamily="18" charset="0"/>
              <a:buNone/>
            </a:pPr>
            <a:r>
              <a:rPr lang="en-US" altLang="en-US" sz="3600" b="1" dirty="0">
                <a:solidFill>
                  <a:srgbClr val="C00000"/>
                </a:solidFill>
              </a:rPr>
              <a:t>First Lecture</a:t>
            </a:r>
            <a:endParaRPr lang="en-US" altLang="en-US" sz="3200" dirty="0">
              <a:solidFill>
                <a:srgbClr val="C00000"/>
              </a:solidFill>
            </a:endParaRPr>
          </a:p>
          <a:p>
            <a:pPr marL="0" indent="0" algn="ctr">
              <a:buFont typeface="Times New Roman" panose="02020603050405020304" pitchFamily="18" charset="0"/>
              <a:buNone/>
            </a:pPr>
            <a:endParaRPr lang="en-US" altLang="en-US" sz="3200" dirty="0">
              <a:solidFill>
                <a:srgbClr val="C00000"/>
              </a:solidFill>
            </a:endParaRPr>
          </a:p>
          <a:p>
            <a:pPr marL="0" indent="0" algn="ctr">
              <a:buFont typeface="Times New Roman" panose="02020603050405020304" pitchFamily="18" charset="0"/>
              <a:buNone/>
            </a:pPr>
            <a:r>
              <a:rPr lang="en-US" altLang="en-US" sz="3200" b="1" dirty="0"/>
              <a:t>Introduction to TATO business: </a:t>
            </a:r>
          </a:p>
          <a:p>
            <a:pPr marL="0" indent="0" algn="ctr">
              <a:buFont typeface="Times New Roman" panose="02020603050405020304" pitchFamily="18" charset="0"/>
              <a:buNone/>
            </a:pPr>
            <a:r>
              <a:rPr lang="en-US" altLang="en-US" sz="3200" dirty="0"/>
              <a:t>Meaning and concept of travel business, history of travel business, travel agency- definition and types, tour operator- definition and types, organizational structure of travel agency.</a:t>
            </a:r>
            <a:endParaRPr lang="en-US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2">
            <a:extLst>
              <a:ext uri="{FF2B5EF4-FFF2-40B4-BE49-F238E27FC236}">
                <a16:creationId xmlns:a16="http://schemas.microsoft.com/office/drawing/2014/main" id="{06A258D0-54FB-4429-19F7-AE5D17FCD8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773238"/>
            <a:ext cx="8105775" cy="4013200"/>
          </a:xfr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3200" b="1" dirty="0">
                <a:cs typeface="Times New Roman" panose="02020603050405020304" pitchFamily="18" charset="0"/>
              </a:rPr>
              <a:t>COURSE CODE: HMT801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sz="3200" b="1" dirty="0">
              <a:cs typeface="Times New Roman" panose="02020603050405020304" pitchFamily="18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3600" b="1" dirty="0">
                <a:cs typeface="Times New Roman" panose="02020603050405020304" pitchFamily="18" charset="0"/>
              </a:rPr>
              <a:t>COURSE NAME:  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IN" altLang="en-US" sz="3200" b="1" dirty="0">
                <a:solidFill>
                  <a:srgbClr val="FF0000"/>
                </a:solidFill>
                <a:cs typeface="Times New Roman" panose="02020603050405020304" pitchFamily="18" charset="0"/>
              </a:rPr>
              <a:t>TRAVEL AGENCY AND TOUR OPERATIONS</a:t>
            </a:r>
            <a:endParaRPr lang="en-US" altLang="en-US" sz="32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C4643655-3780-635D-B2EE-BB699EE6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071563"/>
            <a:ext cx="8105775" cy="5008562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buFont typeface="Times New Roman" panose="02020603050405020304" pitchFamily="18" charset="0"/>
              <a:buNone/>
              <a:defRPr/>
            </a:pPr>
            <a:r>
              <a:rPr lang="en-IN" sz="2400" dirty="0">
                <a:latin typeface="+mj-lt"/>
                <a:cs typeface="Times New Roman" pitchFamily="18" charset="0"/>
              </a:rPr>
              <a:t> </a:t>
            </a:r>
            <a:r>
              <a:rPr lang="en-IN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Lecture Plan for Course</a:t>
            </a:r>
            <a:endParaRPr lang="en-IN" sz="2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buFont typeface="Times New Roman" panose="02020603050405020304" pitchFamily="18" charset="0"/>
              <a:buNone/>
              <a:defRPr/>
            </a:pPr>
            <a:r>
              <a:rPr lang="en-IN" sz="2800" dirty="0">
                <a:latin typeface="+mj-lt"/>
                <a:cs typeface="Times New Roman" pitchFamily="18" charset="0"/>
              </a:rPr>
              <a:t>1. Lecture (L)= 3 per week</a:t>
            </a:r>
          </a:p>
          <a:p>
            <a:pPr algn="just" eaLnBrk="1" hangingPunct="1">
              <a:lnSpc>
                <a:spcPct val="150000"/>
              </a:lnSpc>
              <a:buFont typeface="Times New Roman" panose="02020603050405020304" pitchFamily="18" charset="0"/>
              <a:buNone/>
              <a:defRPr/>
            </a:pPr>
            <a:r>
              <a:rPr lang="en-IN" sz="2800" dirty="0">
                <a:latin typeface="+mj-lt"/>
                <a:cs typeface="Times New Roman" pitchFamily="18" charset="0"/>
              </a:rPr>
              <a:t>2. Tutorial (T)= 0 per week</a:t>
            </a:r>
          </a:p>
          <a:p>
            <a:pPr algn="just" eaLnBrk="1" hangingPunct="1">
              <a:lnSpc>
                <a:spcPct val="150000"/>
              </a:lnSpc>
              <a:buFont typeface="Times New Roman" panose="02020603050405020304" pitchFamily="18" charset="0"/>
              <a:buNone/>
              <a:defRPr/>
            </a:pPr>
            <a:r>
              <a:rPr lang="en-IN" sz="2800" dirty="0">
                <a:latin typeface="+mj-lt"/>
                <a:cs typeface="Times New Roman" pitchFamily="18" charset="0"/>
              </a:rPr>
              <a:t>3. Practical (P)= Nil</a:t>
            </a:r>
          </a:p>
          <a:p>
            <a:pPr algn="just" eaLnBrk="1" hangingPunct="1">
              <a:lnSpc>
                <a:spcPct val="150000"/>
              </a:lnSpc>
              <a:buFont typeface="Times New Roman" panose="02020603050405020304" pitchFamily="18" charset="0"/>
              <a:buNone/>
              <a:defRPr/>
            </a:pPr>
            <a:r>
              <a:rPr lang="en-IN" sz="2800" dirty="0">
                <a:latin typeface="+mj-lt"/>
                <a:cs typeface="Times New Roman" pitchFamily="18" charset="0"/>
              </a:rPr>
              <a:t>4. Credits (Cr.)= 3</a:t>
            </a:r>
          </a:p>
          <a:p>
            <a:pPr algn="just" eaLnBrk="1" hangingPunct="1">
              <a:lnSpc>
                <a:spcPct val="150000"/>
              </a:lnSpc>
              <a:buFont typeface="Times New Roman" panose="02020603050405020304" pitchFamily="18" charset="0"/>
              <a:buNone/>
              <a:defRPr/>
            </a:pPr>
            <a:r>
              <a:rPr lang="en-IN" sz="2800" dirty="0">
                <a:latin typeface="+mj-lt"/>
                <a:cs typeface="Times New Roman" pitchFamily="18" charset="0"/>
              </a:rPr>
              <a:t>        L/T/P= 3/0/0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76ED470-C6BB-9B18-7FC1-BAEF82183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105775" cy="1022350"/>
          </a:xfrm>
        </p:spPr>
        <p:txBody>
          <a:bodyPr/>
          <a:lstStyle/>
          <a:p>
            <a:pPr>
              <a:defRPr/>
            </a:pPr>
            <a:r>
              <a:rPr lang="en-I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outcome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4528F610-2F8C-3803-9D2B-3C3A899F31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3025" y="1537450"/>
            <a:ext cx="8105775" cy="4848225"/>
          </a:xfrm>
        </p:spPr>
        <p:txBody>
          <a:bodyPr/>
          <a:lstStyle/>
          <a:p>
            <a:pPr marL="0" indent="0">
              <a:buFont typeface="Times New Roman" panose="02020603050405020304" pitchFamily="18" charset="0"/>
              <a:buNone/>
              <a:defRPr/>
            </a:pPr>
            <a:r>
              <a:rPr lang="en-US" altLang="en-US" sz="2800" b="1" i="1" dirty="0">
                <a:solidFill>
                  <a:schemeClr val="tx1"/>
                </a:solidFill>
              </a:rPr>
              <a:t>You (students) will be able to understand</a:t>
            </a:r>
            <a:r>
              <a:rPr lang="en-US" altLang="en-US" sz="2800" dirty="0">
                <a:solidFill>
                  <a:schemeClr val="tx1"/>
                </a:solidFill>
              </a:rPr>
              <a:t>:</a:t>
            </a:r>
          </a:p>
          <a:p>
            <a:pPr>
              <a:defRPr/>
            </a:pPr>
            <a:r>
              <a:rPr lang="en-US" sz="2400" i="1" dirty="0">
                <a:solidFill>
                  <a:schemeClr val="tx1"/>
                </a:solidFill>
              </a:rPr>
              <a:t>know the basics of travel and tourism </a:t>
            </a:r>
            <a:r>
              <a:rPr lang="en-US" sz="2400" i="1" dirty="0" err="1">
                <a:solidFill>
                  <a:schemeClr val="tx1"/>
                </a:solidFill>
              </a:rPr>
              <a:t>manoeuvres</a:t>
            </a:r>
            <a:endParaRPr lang="en-US" sz="2400" i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400" i="1" dirty="0">
                <a:solidFill>
                  <a:schemeClr val="tx1"/>
                </a:solidFill>
              </a:rPr>
              <a:t>gain knowledge and skills for steering tour operations </a:t>
            </a:r>
          </a:p>
          <a:p>
            <a:pPr>
              <a:defRPr/>
            </a:pPr>
            <a:r>
              <a:rPr lang="en-US" sz="2400" i="1" dirty="0">
                <a:solidFill>
                  <a:schemeClr val="tx1"/>
                </a:solidFill>
              </a:rPr>
              <a:t>apply the knowledge in tourism entrepreneurship</a:t>
            </a:r>
          </a:p>
          <a:p>
            <a:pPr>
              <a:defRPr/>
            </a:pPr>
            <a:r>
              <a:rPr lang="en-US" sz="2400" i="1" dirty="0">
                <a:solidFill>
                  <a:schemeClr val="tx1"/>
                </a:solidFill>
              </a:rPr>
              <a:t>analyze the usage of technology in travel operations for wide networks and travel service efficiency </a:t>
            </a:r>
          </a:p>
          <a:p>
            <a:pPr>
              <a:defRPr/>
            </a:pPr>
            <a:r>
              <a:rPr lang="en-US" sz="2400" i="1" dirty="0">
                <a:solidFill>
                  <a:schemeClr val="tx1"/>
                </a:solidFill>
              </a:rPr>
              <a:t> evaluate the sustainability in travel operations and activities of travel bodies and associations </a:t>
            </a:r>
          </a:p>
          <a:p>
            <a:pPr>
              <a:defRPr/>
            </a:pPr>
            <a:r>
              <a:rPr lang="en-US" sz="2400" i="1" dirty="0">
                <a:solidFill>
                  <a:schemeClr val="tx1"/>
                </a:solidFill>
              </a:rPr>
              <a:t>develop an impactful tour package for successful travel operation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 advTm="214725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F67B52-F78E-6C52-5EE6-9788049D5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87" y="1052736"/>
            <a:ext cx="8388425" cy="458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03978"/>
      </p:ext>
    </p:extLst>
  </p:cSld>
  <p:clrMapOvr>
    <a:masterClrMapping/>
  </p:clrMapOvr>
  <p:transition advClick="0" advTm="214725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6329E4F-04C5-8016-E088-A5D05DEFB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5625" y="1125538"/>
            <a:ext cx="8105775" cy="865187"/>
          </a:xfrm>
        </p:spPr>
        <p:txBody>
          <a:bodyPr/>
          <a:lstStyle/>
          <a:p>
            <a:pPr>
              <a:defRPr/>
            </a:pPr>
            <a:r>
              <a:rPr lang="en-US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of Course content</a:t>
            </a:r>
            <a:r>
              <a:rPr lang="en-US" altLang="en-US" sz="3200" dirty="0"/>
              <a:t> </a:t>
            </a:r>
            <a:br>
              <a:rPr lang="en-US" altLang="en-US" sz="3200" b="1" dirty="0"/>
            </a:br>
            <a:endParaRPr lang="en-IN" altLang="en-US" sz="3200" dirty="0"/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D0A79096-0458-6B28-966A-0D4D227F5A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773238"/>
            <a:ext cx="7561262" cy="4176712"/>
          </a:xfrm>
        </p:spPr>
        <p:txBody>
          <a:bodyPr/>
          <a:lstStyle/>
          <a:p>
            <a:pPr eaLnBrk="1" hangingPunct="1">
              <a:buFont typeface="Times New Roman" panose="02020603050405020304" pitchFamily="18" charset="0"/>
              <a:buNone/>
            </a:pPr>
            <a:r>
              <a:rPr lang="en-US" altLang="en-US" sz="3200" dirty="0"/>
              <a:t>The course will focus on following topics:</a:t>
            </a:r>
          </a:p>
          <a:p>
            <a:pPr eaLnBrk="1" hangingPunct="1">
              <a:buNone/>
            </a:pPr>
            <a:r>
              <a:rPr lang="en-US" altLang="en-US" sz="2400" b="1" dirty="0"/>
              <a:t>1-  </a:t>
            </a:r>
            <a:r>
              <a:rPr lang="en-IN" sz="2400" b="1" dirty="0"/>
              <a:t>Tourism system </a:t>
            </a:r>
          </a:p>
          <a:p>
            <a:pPr eaLnBrk="1" hangingPunct="1">
              <a:buNone/>
            </a:pPr>
            <a:r>
              <a:rPr lang="en-US" altLang="en-US" sz="2400" b="1" dirty="0"/>
              <a:t>2-</a:t>
            </a:r>
            <a:r>
              <a:rPr lang="en-IN" sz="2400" b="1" dirty="0"/>
              <a:t>Travel agency operations </a:t>
            </a:r>
          </a:p>
          <a:p>
            <a:pPr eaLnBrk="1" hangingPunct="1">
              <a:buNone/>
            </a:pPr>
            <a:r>
              <a:rPr lang="en-US" altLang="en-US" sz="2400" b="1" dirty="0"/>
              <a:t>3- </a:t>
            </a:r>
            <a:r>
              <a:rPr lang="en-IN" sz="2400" b="1" dirty="0"/>
              <a:t>Itinerary planning &amp; tour packaging </a:t>
            </a:r>
          </a:p>
          <a:p>
            <a:pPr eaLnBrk="1" hangingPunct="1">
              <a:buNone/>
            </a:pPr>
            <a:r>
              <a:rPr lang="en-US" altLang="en-US" sz="2400" b="1" dirty="0"/>
              <a:t>4- </a:t>
            </a:r>
            <a:r>
              <a:rPr lang="en-IN" sz="2400" b="1" dirty="0"/>
              <a:t>Travel entrepreneurship and sustainable marketing </a:t>
            </a:r>
          </a:p>
          <a:p>
            <a:pPr eaLnBrk="1" hangingPunct="1">
              <a:buNone/>
            </a:pPr>
            <a:r>
              <a:rPr lang="en-US" altLang="en-US" sz="2400" b="1" dirty="0"/>
              <a:t>5- </a:t>
            </a:r>
            <a:r>
              <a:rPr lang="en-IN" sz="2400" b="1" dirty="0"/>
              <a:t>Travel bodies &amp; associations </a:t>
            </a:r>
          </a:p>
          <a:p>
            <a:pPr eaLnBrk="1" hangingPunct="1">
              <a:buNone/>
            </a:pPr>
            <a:r>
              <a:rPr lang="en-US" altLang="en-US" sz="2400" b="1" dirty="0"/>
              <a:t>6- </a:t>
            </a:r>
            <a:r>
              <a:rPr lang="en-IN" sz="2400" b="1" dirty="0"/>
              <a:t>Technology in tour operations</a:t>
            </a:r>
            <a:endParaRPr lang="en-US" altLang="en-US" sz="2400" b="1" dirty="0"/>
          </a:p>
        </p:txBody>
      </p:sp>
    </p:spTree>
  </p:cSld>
  <p:clrMapOvr>
    <a:masterClrMapping/>
  </p:clrMapOvr>
  <p:transition advClick="0" advTm="2147255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43AE082-81C8-51C8-7DBC-835C4B35B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1196752"/>
            <a:ext cx="4908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 of the Course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6D2E9455-CD2A-C669-C4BE-64752063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548063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E6E200BB-E360-4721-5779-92565B118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352" y="3409564"/>
            <a:ext cx="44334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47553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B92613-2A8F-B47B-631C-EB59F55366E0}"/>
              </a:ext>
            </a:extLst>
          </p:cNvPr>
          <p:cNvSpPr txBox="1"/>
          <p:nvPr/>
        </p:nvSpPr>
        <p:spPr>
          <a:xfrm>
            <a:off x="466725" y="2255401"/>
            <a:ext cx="80314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1.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Knowledge about the travel and tourism maneuvers will help learner to plan impactful tour packages </a:t>
            </a:r>
          </a:p>
          <a:p>
            <a:pPr lvl="0" algn="just"/>
            <a:endParaRPr lang="en-US" altLang="en-US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lvl="0" algn="just"/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2.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Course will help learner to integrate the technology and travel operations to give better output in the industry</a:t>
            </a:r>
          </a:p>
          <a:p>
            <a:pPr lvl="0" algn="just"/>
            <a:endParaRPr lang="en-US" altLang="en-US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lvl="0" algn="just"/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3.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Learner will be able to identify at least small scale business avenues for entrepreneurship through this course</a:t>
            </a:r>
          </a:p>
          <a:p>
            <a:pPr lvl="0" algn="just"/>
            <a:endParaRPr lang="en-US" altLang="en-US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algn="just"/>
            <a:r>
              <a:rPr lang="en-US" altLang="en-US" dirty="0">
                <a:solidFill>
                  <a:srgbClr val="222222"/>
                </a:solidFill>
                <a:cs typeface="Arial" panose="020B0604020202020204" pitchFamily="34" charset="0"/>
              </a:rPr>
              <a:t>4.</a:t>
            </a:r>
            <a:r>
              <a:rPr lang="en-US" alt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This course allow learner to evaluate the  travel operations and activities of travel bodies and associations  for better sustainable service delivery and consumption.</a:t>
            </a:r>
            <a:endParaRPr lang="en-US" altLang="en-US" dirty="0"/>
          </a:p>
          <a:p>
            <a:endParaRPr 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79D80356-FBB5-2337-EBBF-8BF63C4CE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44070"/>
      </p:ext>
    </p:extLst>
  </p:cSld>
  <p:clrMapOvr>
    <a:masterClrMapping/>
  </p:clrMapOvr>
  <p:transition advClick="0" advTm="2147255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F4E3D0-275D-2286-0BEC-3DAD32491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r="14487"/>
          <a:stretch>
            <a:fillRect/>
          </a:stretch>
        </p:blipFill>
        <p:spPr bwMode="auto">
          <a:xfrm>
            <a:off x="1273175" y="1285875"/>
            <a:ext cx="6611938" cy="471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037044"/>
      </p:ext>
    </p:extLst>
  </p:cSld>
  <p:clrMapOvr>
    <a:masterClrMapping/>
  </p:clrMapOvr>
  <p:transition advClick="0" advTm="2147255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id="{66B5C266-C00D-F292-0432-4849508EA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0125"/>
            <a:ext cx="8105775" cy="5643563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Font typeface="Times New Roman" panose="02020603050405020304" pitchFamily="18" charset="0"/>
              <a:buNone/>
              <a:defRPr/>
            </a:pPr>
            <a:r>
              <a:rPr lang="en-IN" sz="2400" dirty="0"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	Text Book: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8A857-90DB-F8D5-E3C9-FF5FDD47695E}"/>
              </a:ext>
            </a:extLst>
          </p:cNvPr>
          <p:cNvSpPr txBox="1"/>
          <p:nvPr/>
        </p:nvSpPr>
        <p:spPr>
          <a:xfrm>
            <a:off x="591692" y="2060848"/>
            <a:ext cx="75087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 Agency Management: An Introductory by Dr. Mohinder Chand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Tourism Operations And Management	 by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Sunetra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Roday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Archana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Biwal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Vandana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SS Presentation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Lucida Sans Unicode"/>
        <a:cs typeface="Lucida Sans Unicode"/>
      </a:majorFont>
      <a:minorFont>
        <a:latin typeface="Calibri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Division+of+Student+Affairs_ 6 aug</Template>
  <TotalTime>2914</TotalTime>
  <Words>508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Calibri</vt:lpstr>
      <vt:lpstr>Times New Roman</vt:lpstr>
      <vt:lpstr>Wingdings</vt:lpstr>
      <vt:lpstr>NSS Presentation</vt:lpstr>
      <vt:lpstr>INTRODUCTORY LECTURE</vt:lpstr>
      <vt:lpstr>PowerPoint Presentation</vt:lpstr>
      <vt:lpstr>PowerPoint Presentation</vt:lpstr>
      <vt:lpstr>Course outcome</vt:lpstr>
      <vt:lpstr>PowerPoint Presentation</vt:lpstr>
      <vt:lpstr>Overview of Course content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</vt:lpstr>
      <vt:lpstr>Students Role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</dc:title>
  <dc:creator>hp</dc:creator>
  <cp:lastModifiedBy>Rohit Chauhan</cp:lastModifiedBy>
  <cp:revision>356</cp:revision>
  <dcterms:created xsi:type="dcterms:W3CDTF">2012-07-10T05:53:03Z</dcterms:created>
  <dcterms:modified xsi:type="dcterms:W3CDTF">2022-08-03T06:00:14Z</dcterms:modified>
</cp:coreProperties>
</file>