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9" r:id="rId33"/>
    <p:sldId id="290" r:id="rId34"/>
    <p:sldId id="292" r:id="rId35"/>
    <p:sldId id="293" r:id="rId36"/>
    <p:sldId id="294" r:id="rId37"/>
    <p:sldId id="295" r:id="rId38"/>
    <p:sldId id="296" r:id="rId39"/>
    <p:sldId id="297" r:id="rId40"/>
    <p:sldId id="299" r:id="rId41"/>
    <p:sldId id="300" r:id="rId42"/>
    <p:sldId id="301" r:id="rId43"/>
    <p:sldId id="30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81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1C93DBD-FD78-4307-81BE-D59C87685EFC}" type="datetimeFigureOut">
              <a:rPr lang="en-US" smtClean="0"/>
              <a:pPr/>
              <a:t>4/29/2020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6029705-5483-4C33-9F28-350411877A55}" type="slidenum">
              <a:rPr lang="en-IN" smtClean="0"/>
              <a:pPr/>
              <a:t>‹#›</a:t>
            </a:fld>
            <a:endParaRPr lang="en-IN"/>
          </a:p>
        </p:txBody>
      </p:sp>
      <p:sp>
        <p:nvSpPr>
          <p:cNvPr id="7" name="Rectangle 6"/>
          <p:cNvSpPr/>
          <p:nvPr/>
        </p:nvSpPr>
        <p:spPr>
          <a:xfrm>
            <a:off x="1214414" y="1449303"/>
            <a:ext cx="7429552" cy="1527349"/>
          </a:xfrm>
          <a:prstGeom prst="rect">
            <a:avLst/>
          </a:prstGeom>
          <a:no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4414" y="1428736"/>
            <a:ext cx="7429552" cy="8856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1214414" y="3000372"/>
            <a:ext cx="7429552" cy="8680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1214414" y="1500174"/>
            <a:ext cx="7472386" cy="1470025"/>
          </a:xfrm>
          <a:noFill/>
        </p:spPr>
        <p:txBody>
          <a:bodyPr anchor="ctr"/>
          <a:lstStyle>
            <a:lvl1pPr algn="ctr">
              <a:defRPr lang="en-US" dirty="0">
                <a:solidFill>
                  <a:srgbClr val="FFFFFF"/>
                </a:solidFill>
              </a:defRPr>
            </a:lvl1pPr>
          </a:lstStyle>
          <a:p>
            <a:r>
              <a:rPr kumimoji="0" lang="en-US" dirty="0" smtClean="0"/>
              <a:t>Click to edit Master title style</a:t>
            </a:r>
            <a:endParaRPr kumimoji="0" lang="en-US" dirty="0"/>
          </a:p>
        </p:txBody>
      </p:sp>
      <p:sp>
        <p:nvSpPr>
          <p:cNvPr id="14" name="TextBox 13"/>
          <p:cNvSpPr txBox="1"/>
          <p:nvPr userDrawn="1"/>
        </p:nvSpPr>
        <p:spPr>
          <a:xfrm>
            <a:off x="142844" y="285728"/>
            <a:ext cx="714811" cy="5715040"/>
          </a:xfrm>
          <a:prstGeom prst="rect">
            <a:avLst/>
          </a:prstGeom>
          <a:solidFill>
            <a:srgbClr val="E5681B"/>
          </a:solidFill>
          <a:ln>
            <a:solidFill>
              <a:schemeClr val="tx1"/>
            </a:solidFill>
          </a:ln>
        </p:spPr>
        <p:txBody>
          <a:bodyPr vert="wordArtVert" wrap="square">
            <a:spAutoFit/>
          </a:bodyPr>
          <a:lstStyle/>
          <a:p>
            <a:pPr algn="ctr">
              <a:defRPr/>
            </a:pPr>
            <a:r>
              <a:rPr lang="en-US" sz="3200" b="1" dirty="0" smtClean="0">
                <a:latin typeface="Times New Roman" pitchFamily="18" charset="0"/>
              </a:rPr>
              <a:t>SOHMT</a:t>
            </a:r>
            <a:endParaRPr lang="en-US" sz="3200" b="1" dirty="0">
              <a:latin typeface="Times New Roman" pitchFamily="18" charset="0"/>
            </a:endParaRPr>
          </a:p>
        </p:txBody>
      </p:sp>
      <p:pic>
        <p:nvPicPr>
          <p:cNvPr id="15" name="Picture 14" descr="Image result for LPU logo"/>
          <p:cNvPicPr/>
          <p:nvPr userDrawn="1"/>
        </p:nvPicPr>
        <p:blipFill>
          <a:blip r:embed="rId2" cstate="print"/>
          <a:srcRect/>
          <a:stretch>
            <a:fillRect/>
          </a:stretch>
        </p:blipFill>
        <p:spPr bwMode="auto">
          <a:xfrm>
            <a:off x="7858148" y="142852"/>
            <a:ext cx="1142976" cy="1099484"/>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C93DBD-FD78-4307-81BE-D59C87685EFC}" type="datetimeFigureOut">
              <a:rPr lang="en-US" smtClean="0"/>
              <a:pPr/>
              <a:t>4/29/2020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29705-5483-4C33-9F28-350411877A5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1C93DBD-FD78-4307-81BE-D59C87685EFC}" type="datetimeFigureOut">
              <a:rPr lang="en-US" smtClean="0"/>
              <a:pPr/>
              <a:t>4/29/2020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029705-5483-4C33-9F28-350411877A5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1C93DBD-FD78-4307-81BE-D59C87685EFC}" type="datetimeFigureOut">
              <a:rPr lang="en-US" smtClean="0"/>
              <a:pPr/>
              <a:t>4/29/2020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29705-5483-4C33-9F28-350411877A55}"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000100" y="1357298"/>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00100" y="3286124"/>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1C93DBD-FD78-4307-81BE-D59C87685EFC}" type="datetimeFigureOut">
              <a:rPr lang="en-US" smtClean="0"/>
              <a:pPr/>
              <a:t>4/29/2020</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1000100" y="2786058"/>
            <a:ext cx="7786742"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000100" y="2928934"/>
            <a:ext cx="778674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000101" y="3071810"/>
            <a:ext cx="7786742" cy="4571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6029705-5483-4C33-9F28-350411877A55}" type="slidenum">
              <a:rPr lang="en-IN" smtClean="0"/>
              <a:pPr/>
              <a:t>‹#›</a:t>
            </a:fld>
            <a:endParaRPr lang="en-IN"/>
          </a:p>
        </p:txBody>
      </p:sp>
      <p:sp>
        <p:nvSpPr>
          <p:cNvPr id="12" name="TextBox 11"/>
          <p:cNvSpPr txBox="1"/>
          <p:nvPr userDrawn="1"/>
        </p:nvSpPr>
        <p:spPr>
          <a:xfrm>
            <a:off x="142844" y="285728"/>
            <a:ext cx="714811" cy="5715040"/>
          </a:xfrm>
          <a:prstGeom prst="rect">
            <a:avLst/>
          </a:prstGeom>
          <a:solidFill>
            <a:srgbClr val="E5681B"/>
          </a:solidFill>
          <a:ln>
            <a:solidFill>
              <a:schemeClr val="tx1"/>
            </a:solidFill>
          </a:ln>
        </p:spPr>
        <p:txBody>
          <a:bodyPr vert="wordArtVert" wrap="square">
            <a:spAutoFit/>
          </a:bodyPr>
          <a:lstStyle/>
          <a:p>
            <a:pPr algn="ctr">
              <a:defRPr/>
            </a:pPr>
            <a:r>
              <a:rPr lang="en-US" sz="3200" b="1" dirty="0" smtClean="0">
                <a:latin typeface="Times New Roman" pitchFamily="18" charset="0"/>
              </a:rPr>
              <a:t>SOHMT</a:t>
            </a:r>
            <a:endParaRPr lang="en-US" sz="3200" b="1" dirty="0">
              <a:latin typeface="Times New Roman" pitchFamily="18" charset="0"/>
            </a:endParaRPr>
          </a:p>
        </p:txBody>
      </p:sp>
      <p:pic>
        <p:nvPicPr>
          <p:cNvPr id="13" name="Picture 12" descr="Image result for LPU logo"/>
          <p:cNvPicPr/>
          <p:nvPr userDrawn="1"/>
        </p:nvPicPr>
        <p:blipFill>
          <a:blip r:embed="rId2" cstate="print"/>
          <a:srcRect/>
          <a:stretch>
            <a:fillRect/>
          </a:stretch>
        </p:blipFill>
        <p:spPr bwMode="auto">
          <a:xfrm>
            <a:off x="7858148" y="142852"/>
            <a:ext cx="1142976" cy="1099484"/>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1C93DBD-FD78-4307-81BE-D59C87685EFC}" type="datetimeFigureOut">
              <a:rPr lang="en-US" smtClean="0"/>
              <a:pPr/>
              <a:t>4/29/2020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29705-5483-4C33-9F28-350411877A55}"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1C93DBD-FD78-4307-81BE-D59C87685EFC}" type="datetimeFigureOut">
              <a:rPr lang="en-US" smtClean="0"/>
              <a:pPr/>
              <a:t>4/29/2020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029705-5483-4C33-9F28-350411877A55}"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1C93DBD-FD78-4307-81BE-D59C87685EFC}" type="datetimeFigureOut">
              <a:rPr lang="en-US" smtClean="0"/>
              <a:pPr/>
              <a:t>4/29/2020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029705-5483-4C33-9F28-350411877A5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93DBD-FD78-4307-81BE-D59C87685EFC}" type="datetimeFigureOut">
              <a:rPr lang="en-US" smtClean="0"/>
              <a:pPr/>
              <a:t>4/29/2020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029705-5483-4C33-9F28-350411877A5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1C93DBD-FD78-4307-81BE-D59C87685EFC}" type="datetimeFigureOut">
              <a:rPr lang="en-US" smtClean="0"/>
              <a:pPr/>
              <a:t>4/29/2020</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46029705-5483-4C33-9F28-350411877A55}"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28662" y="357166"/>
            <a:ext cx="6786609" cy="39338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C93DBD-FD78-4307-81BE-D59C87685EFC}" type="datetimeFigureOut">
              <a:rPr lang="en-US" smtClean="0"/>
              <a:pPr/>
              <a:t>4/29/2020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29705-5483-4C33-9F28-350411877A5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1C93DBD-FD78-4307-81BE-D59C87685EFC}" type="datetimeFigureOut">
              <a:rPr lang="en-US" smtClean="0"/>
              <a:pPr/>
              <a:t>4/29/2020</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6029705-5483-4C33-9F28-350411877A55}" type="slidenum">
              <a:rPr lang="en-IN" smtClean="0"/>
              <a:pPr/>
              <a:t>‹#›</a:t>
            </a:fld>
            <a:endParaRPr lang="en-IN"/>
          </a:p>
        </p:txBody>
      </p:sp>
      <p:pic>
        <p:nvPicPr>
          <p:cNvPr id="10" name="Picture 9" descr="Image result for LPU logo"/>
          <p:cNvPicPr/>
          <p:nvPr userDrawn="1"/>
        </p:nvPicPr>
        <p:blipFill>
          <a:blip r:embed="rId13" cstate="print"/>
          <a:srcRect/>
          <a:stretch>
            <a:fillRect/>
          </a:stretch>
        </p:blipFill>
        <p:spPr bwMode="auto">
          <a:xfrm>
            <a:off x="7858148" y="142852"/>
            <a:ext cx="1142976" cy="1099484"/>
          </a:xfrm>
          <a:prstGeom prst="rect">
            <a:avLst/>
          </a:prstGeom>
          <a:noFill/>
          <a:ln w="9525">
            <a:noFill/>
            <a:miter lim="800000"/>
            <a:headEnd/>
            <a:tailEnd/>
          </a:ln>
        </p:spPr>
      </p:pic>
      <p:sp>
        <p:nvSpPr>
          <p:cNvPr id="12" name="TextBox 11"/>
          <p:cNvSpPr txBox="1"/>
          <p:nvPr userDrawn="1"/>
        </p:nvSpPr>
        <p:spPr>
          <a:xfrm>
            <a:off x="142844" y="285728"/>
            <a:ext cx="714811" cy="5715040"/>
          </a:xfrm>
          <a:prstGeom prst="rect">
            <a:avLst/>
          </a:prstGeom>
          <a:solidFill>
            <a:srgbClr val="E5681B"/>
          </a:solidFill>
          <a:ln>
            <a:solidFill>
              <a:schemeClr val="tx1"/>
            </a:solidFill>
          </a:ln>
        </p:spPr>
        <p:txBody>
          <a:bodyPr vert="wordArtVert" wrap="square">
            <a:spAutoFit/>
          </a:bodyPr>
          <a:lstStyle/>
          <a:p>
            <a:pPr algn="ctr">
              <a:defRPr/>
            </a:pPr>
            <a:r>
              <a:rPr lang="en-US" sz="3200" b="1" dirty="0" smtClean="0">
                <a:latin typeface="Times New Roman" pitchFamily="18" charset="0"/>
              </a:rPr>
              <a:t>SOHMT</a:t>
            </a:r>
            <a:endParaRPr lang="en-US" sz="3200" b="1" dirty="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2" r:id="rId8"/>
    <p:sldLayoutId id="2147483683" r:id="rId9"/>
    <p:sldLayoutId id="2147483684" r:id="rId10"/>
    <p:sldLayoutId id="214748366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youtube.com/watch?v=JbHd6CNlyI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smtClean="0"/>
              <a:t>Module/ Unit 6</a:t>
            </a:r>
            <a:endParaRPr lang="en-IN" dirty="0"/>
          </a:p>
        </p:txBody>
      </p:sp>
      <p:sp>
        <p:nvSpPr>
          <p:cNvPr id="6" name="Title 5"/>
          <p:cNvSpPr>
            <a:spLocks noGrp="1"/>
          </p:cNvSpPr>
          <p:nvPr>
            <p:ph type="ctrTitle"/>
          </p:nvPr>
        </p:nvSpPr>
        <p:spPr/>
        <p:txBody>
          <a:bodyPr>
            <a:normAutofit/>
          </a:bodyPr>
          <a:lstStyle/>
          <a:p>
            <a:r>
              <a:rPr lang="en-US" dirty="0" smtClean="0">
                <a:solidFill>
                  <a:schemeClr val="tx1"/>
                </a:solidFill>
              </a:rPr>
              <a:t/>
            </a:r>
            <a:br>
              <a:rPr lang="en-US" dirty="0" smtClean="0">
                <a:solidFill>
                  <a:schemeClr val="tx1"/>
                </a:solidFill>
              </a:rPr>
            </a:br>
            <a:r>
              <a:rPr lang="en-US" dirty="0" smtClean="0">
                <a:solidFill>
                  <a:schemeClr val="tx1"/>
                </a:solidFill>
              </a:rPr>
              <a:t>Technology and customer service</a:t>
            </a:r>
            <a:endParaRPr lang="en-IN" dirty="0" smtClean="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s://www.orisysinfotech.com/userfiles/gds1.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https://www.orisysinfotech.com/userfiles/gds1.jpg"/>
          <p:cNvPicPr>
            <a:picLocks noChangeAspect="1" noChangeArrowheads="1"/>
          </p:cNvPicPr>
          <p:nvPr/>
        </p:nvPicPr>
        <p:blipFill>
          <a:blip r:embed="rId2" cstate="print"/>
          <a:srcRect/>
          <a:stretch>
            <a:fillRect/>
          </a:stretch>
        </p:blipFill>
        <p:spPr bwMode="auto">
          <a:xfrm>
            <a:off x="1043608" y="620688"/>
            <a:ext cx="7488832" cy="590465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Popular GDS Systems in Travel Industry</a:t>
            </a:r>
            <a:endParaRPr lang="en-US" dirty="0"/>
          </a:p>
        </p:txBody>
      </p:sp>
      <p:pic>
        <p:nvPicPr>
          <p:cNvPr id="23554" name="Picture 2" descr="https://www.orisysinfotech.com/userfiles/gds-4.jpg"/>
          <p:cNvPicPr>
            <a:picLocks noChangeAspect="1" noChangeArrowheads="1"/>
          </p:cNvPicPr>
          <p:nvPr/>
        </p:nvPicPr>
        <p:blipFill>
          <a:blip r:embed="rId2" cstate="print"/>
          <a:srcRect/>
          <a:stretch>
            <a:fillRect/>
          </a:stretch>
        </p:blipFill>
        <p:spPr bwMode="auto">
          <a:xfrm>
            <a:off x="1259632" y="1772816"/>
            <a:ext cx="7272808" cy="468052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Parvinder Kour\Desktop\lpu lectire\801\Capture.PNG"/>
          <p:cNvPicPr>
            <a:picLocks noChangeAspect="1" noChangeArrowheads="1"/>
          </p:cNvPicPr>
          <p:nvPr/>
        </p:nvPicPr>
        <p:blipFill>
          <a:blip r:embed="rId2" cstate="print"/>
          <a:srcRect/>
          <a:stretch>
            <a:fillRect/>
          </a:stretch>
        </p:blipFill>
        <p:spPr bwMode="auto">
          <a:xfrm>
            <a:off x="1187624" y="116632"/>
            <a:ext cx="7361237" cy="5816649"/>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Why use GDS?</a:t>
            </a:r>
            <a:endParaRPr lang="en-US" dirty="0"/>
          </a:p>
        </p:txBody>
      </p:sp>
      <p:sp>
        <p:nvSpPr>
          <p:cNvPr id="3" name="Content Placeholder 2"/>
          <p:cNvSpPr>
            <a:spLocks noGrp="1"/>
          </p:cNvSpPr>
          <p:nvPr>
            <p:ph sz="quarter" idx="1"/>
          </p:nvPr>
        </p:nvSpPr>
        <p:spPr>
          <a:xfrm>
            <a:off x="914400" y="1447800"/>
            <a:ext cx="4521696" cy="4572000"/>
          </a:xfrm>
        </p:spPr>
        <p:txBody>
          <a:bodyPr/>
          <a:lstStyle/>
          <a:p>
            <a:endParaRPr lang="en-US" sz="2400" dirty="0" smtClean="0"/>
          </a:p>
          <a:p>
            <a:endParaRPr lang="en-US" sz="2400" dirty="0" smtClean="0"/>
          </a:p>
          <a:p>
            <a:r>
              <a:rPr lang="en-US" sz="2400" dirty="0" smtClean="0"/>
              <a:t>GDS is a computerized web service that provides pricing, real time availability, centralized data display with  reservation functionality to the global travel industry in a very unified process</a:t>
            </a:r>
            <a:r>
              <a:rPr lang="en-US" dirty="0" smtClean="0"/>
              <a:t>.</a:t>
            </a:r>
            <a:endParaRPr lang="en-US" dirty="0"/>
          </a:p>
        </p:txBody>
      </p:sp>
      <p:pic>
        <p:nvPicPr>
          <p:cNvPr id="25602" name="Picture 2" descr="https://www.orisysinfotech.com/userfiles/gds-2.jpg"/>
          <p:cNvPicPr>
            <a:picLocks noChangeAspect="1" noChangeArrowheads="1"/>
          </p:cNvPicPr>
          <p:nvPr/>
        </p:nvPicPr>
        <p:blipFill>
          <a:blip r:embed="rId2" cstate="print"/>
          <a:srcRect/>
          <a:stretch>
            <a:fillRect/>
          </a:stretch>
        </p:blipFill>
        <p:spPr bwMode="auto">
          <a:xfrm>
            <a:off x="5292080" y="1412776"/>
            <a:ext cx="3389412" cy="450036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Benefits of  Global distribution systems</a:t>
            </a:r>
            <a:r>
              <a:rPr lang="en-US" dirty="0" smtClean="0"/>
              <a:t>:</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Highly effective in alluring the international travelers.</a:t>
            </a:r>
          </a:p>
          <a:p>
            <a:endParaRPr lang="en-US" dirty="0" smtClean="0"/>
          </a:p>
          <a:p>
            <a:r>
              <a:rPr lang="en-US" dirty="0" smtClean="0"/>
              <a:t>improved the travel shopping experience and convenience for consumers and have increased pricing transparency.</a:t>
            </a:r>
          </a:p>
          <a:p>
            <a:endParaRPr lang="en-US" dirty="0" smtClean="0"/>
          </a:p>
          <a:p>
            <a:r>
              <a:rPr lang="en-US" dirty="0" smtClean="0"/>
              <a:t>enable the retail travel agency and OTA business models.</a:t>
            </a:r>
          </a:p>
          <a:p>
            <a:endParaRPr lang="en-US" dirty="0" smtClean="0"/>
          </a:p>
          <a:p>
            <a:r>
              <a:rPr lang="en-US" dirty="0" smtClean="0"/>
              <a:t>enable the travel agents to make their travel services available to consumers globally where they might not otherwise be able to achieve efficient worldwide market penetration through direct marketing efforts.</a:t>
            </a:r>
            <a:endParaRPr lang="en-US" smtClean="0"/>
          </a:p>
          <a:p>
            <a:endParaRPr lang="en-US" dirty="0" smtClean="0"/>
          </a:p>
          <a:p>
            <a:r>
              <a:rPr lang="en-US" dirty="0" smtClean="0"/>
              <a:t>Can get global platform for their business with strong market penetration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Definition</a:t>
            </a:r>
            <a:endParaRPr lang="en-US" b="1" dirty="0"/>
          </a:p>
        </p:txBody>
      </p:sp>
      <p:sp>
        <p:nvSpPr>
          <p:cNvPr id="3" name="Content Placeholder 2"/>
          <p:cNvSpPr>
            <a:spLocks noGrp="1"/>
          </p:cNvSpPr>
          <p:nvPr>
            <p:ph sz="quarter" idx="1"/>
          </p:nvPr>
        </p:nvSpPr>
        <p:spPr/>
        <p:txBody>
          <a:bodyPr/>
          <a:lstStyle/>
          <a:p>
            <a:r>
              <a:rPr lang="en-US" dirty="0" smtClean="0"/>
              <a:t>Customer relationship management (CRM) refers to the principles, practices and guidelines that an organization follows when interacting with its customers. </a:t>
            </a:r>
          </a:p>
          <a:p>
            <a:endParaRPr lang="en-US" dirty="0" smtClean="0"/>
          </a:p>
          <a:p>
            <a:r>
              <a:rPr lang="en-US" dirty="0" smtClean="0"/>
              <a:t>From the organization's point of view, this entire relationship encompasses direct interactions with customers, such as sales and service-related processes, and </a:t>
            </a:r>
            <a:r>
              <a:rPr lang="en-US" u="sng" dirty="0" smtClean="0"/>
              <a:t>forecasting</a:t>
            </a:r>
            <a:r>
              <a:rPr lang="en-US" dirty="0" smtClean="0"/>
              <a:t> and analysis of customer trends and behaviors.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CRM technology </a:t>
            </a:r>
            <a:endParaRPr lang="en-US" dirty="0"/>
          </a:p>
        </p:txBody>
      </p:sp>
      <p:sp>
        <p:nvSpPr>
          <p:cNvPr id="3" name="Content Placeholder 2"/>
          <p:cNvSpPr>
            <a:spLocks noGrp="1"/>
          </p:cNvSpPr>
          <p:nvPr>
            <p:ph sz="quarter" idx="1"/>
          </p:nvPr>
        </p:nvSpPr>
        <p:spPr/>
        <p:txBody>
          <a:bodyPr/>
          <a:lstStyle/>
          <a:p>
            <a:r>
              <a:rPr lang="en-US" b="1" dirty="0" smtClean="0"/>
              <a:t>CRM Software</a:t>
            </a:r>
          </a:p>
          <a:p>
            <a:endParaRPr lang="en-US" b="1" dirty="0" smtClean="0"/>
          </a:p>
          <a:p>
            <a:r>
              <a:rPr lang="en-US" dirty="0" smtClean="0"/>
              <a:t>Special CRM software aggregates customer information in one place to give businesses easy access to data, such as contact data, purchase history and any previous contact with customer service representatives.</a:t>
            </a:r>
          </a:p>
          <a:p>
            <a:endParaRPr lang="en-IN" b="1" dirty="0" smtClean="0"/>
          </a:p>
          <a:p>
            <a:r>
              <a:rPr lang="en-US" dirty="0" smtClean="0"/>
              <a:t>This data helps employees interact with clients, anticipate customer needs, recognize customer updates and track performance goals when it comes to sales.</a:t>
            </a:r>
            <a:endParaRPr lang="en-US" b="1"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32656"/>
            <a:ext cx="7772400" cy="5687144"/>
          </a:xfrm>
        </p:spPr>
        <p:txBody>
          <a:bodyPr/>
          <a:lstStyle/>
          <a:p>
            <a:endParaRPr lang="en-US" dirty="0" smtClean="0"/>
          </a:p>
          <a:p>
            <a:endParaRPr lang="en-US" dirty="0" smtClean="0"/>
          </a:p>
          <a:p>
            <a:r>
              <a:rPr lang="en-US" dirty="0" smtClean="0"/>
              <a:t>CRM software's main purpose is to make interactions more efficient and productive. Automated procedures within a CRM module include sending sales team marketing materials based on a customer's selection of a product or service.</a:t>
            </a:r>
          </a:p>
          <a:p>
            <a:endParaRPr lang="en-IN" dirty="0" smtClean="0"/>
          </a:p>
          <a:p>
            <a:r>
              <a:rPr lang="en-US" dirty="0" smtClean="0"/>
              <a:t>Programs also assess a customer's needs to reduce the time it takes to fulfill a request.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48680"/>
            <a:ext cx="7772400" cy="5471120"/>
          </a:xfrm>
        </p:spPr>
        <p:txBody>
          <a:bodyPr/>
          <a:lstStyle/>
          <a:p>
            <a:r>
              <a:rPr lang="en-US" b="1" dirty="0" smtClean="0"/>
              <a:t>CRM Cloud Solutions</a:t>
            </a:r>
          </a:p>
          <a:p>
            <a:endParaRPr lang="en-US" b="1" dirty="0" smtClean="0"/>
          </a:p>
          <a:p>
            <a:r>
              <a:rPr lang="en-US" dirty="0" smtClean="0"/>
              <a:t>Cloud-based systems provide real-time data to sales agents at the office and in the field as long as a computer, </a:t>
            </a:r>
            <a:r>
              <a:rPr lang="en-US" dirty="0" err="1" smtClean="0"/>
              <a:t>smartphone</a:t>
            </a:r>
            <a:r>
              <a:rPr lang="en-US" dirty="0" smtClean="0"/>
              <a:t>, laptop or tablet connects to the internet.</a:t>
            </a:r>
          </a:p>
          <a:p>
            <a:endParaRPr lang="en-IN" dirty="0" smtClean="0"/>
          </a:p>
          <a:p>
            <a:r>
              <a:rPr lang="en-US" dirty="0" smtClean="0"/>
              <a:t>Such systems boast heightened accessibility to customer information and eliminate the sometimes-complicated installation process involved with other CRM products or software.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32656"/>
            <a:ext cx="7772400" cy="5687144"/>
          </a:xfrm>
        </p:spPr>
        <p:txBody>
          <a:bodyPr/>
          <a:lstStyle/>
          <a:p>
            <a:r>
              <a:rPr lang="en-US" b="1" dirty="0" smtClean="0"/>
              <a:t>CRM Human Management and Artificial Intelligence</a:t>
            </a:r>
          </a:p>
          <a:p>
            <a:endParaRPr lang="en-US" b="1" dirty="0" smtClean="0"/>
          </a:p>
          <a:p>
            <a:r>
              <a:rPr lang="en-US" dirty="0" smtClean="0"/>
              <a:t>All of the computer software in the world to help with CRM means nothing without proper management and decision-making from humans. Plus, the best programs organize data in a way that humans can interpret readily and use to their advantage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technology in travel Agency</a:t>
            </a:r>
            <a:endParaRPr lang="en-US" dirty="0"/>
          </a:p>
        </p:txBody>
      </p:sp>
      <p:sp>
        <p:nvSpPr>
          <p:cNvPr id="3" name="Content Placeholder 2"/>
          <p:cNvSpPr>
            <a:spLocks noGrp="1"/>
          </p:cNvSpPr>
          <p:nvPr>
            <p:ph sz="quarter" idx="1"/>
          </p:nvPr>
        </p:nvSpPr>
        <p:spPr/>
        <p:txBody>
          <a:bodyPr/>
          <a:lstStyle/>
          <a:p>
            <a:pPr>
              <a:buNone/>
            </a:pPr>
            <a:r>
              <a:rPr lang="en-US" b="1" dirty="0" smtClean="0"/>
              <a:t>#1</a:t>
            </a:r>
            <a:r>
              <a:rPr lang="en-US" dirty="0" smtClean="0"/>
              <a:t> </a:t>
            </a:r>
            <a:r>
              <a:rPr lang="en-US" i="1" dirty="0" smtClean="0"/>
              <a:t>Internet and its usage </a:t>
            </a:r>
          </a:p>
          <a:p>
            <a:r>
              <a:rPr lang="en-US" dirty="0" smtClean="0"/>
              <a:t>The widespread public use of the world wide web has created a number of conditions that have been kind of game-changers, bringing agencies both huge benefits as well as some detrimental ways. </a:t>
            </a:r>
          </a:p>
          <a:p>
            <a:r>
              <a:rPr lang="en-US" dirty="0" smtClean="0"/>
              <a:t>One way or the other, by the end of the day, Internet is helping to create the modern travel agency. </a:t>
            </a:r>
          </a:p>
          <a:p>
            <a:endParaRPr lang="en-US" dirty="0" smtClean="0"/>
          </a:p>
          <a:p>
            <a:r>
              <a:rPr lang="en-US" dirty="0" smtClean="0"/>
              <a:t>So, travel agencies have to make considerable adaptations to remain in business and alive!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a:t>
            </a:r>
            <a:endParaRPr lang="en-US" dirty="0"/>
          </a:p>
        </p:txBody>
      </p:sp>
      <p:sp>
        <p:nvSpPr>
          <p:cNvPr id="3" name="Content Placeholder 2"/>
          <p:cNvSpPr>
            <a:spLocks noGrp="1"/>
          </p:cNvSpPr>
          <p:nvPr>
            <p:ph sz="quarter" idx="1"/>
          </p:nvPr>
        </p:nvSpPr>
        <p:spPr/>
        <p:txBody>
          <a:bodyPr/>
          <a:lstStyle/>
          <a:p>
            <a:pPr marL="514350" indent="-514350">
              <a:buAutoNum type="arabicPeriod"/>
            </a:pPr>
            <a:r>
              <a:rPr lang="en-US" sz="2400" b="1" cap="all" dirty="0" smtClean="0"/>
              <a:t>MAKE IMPROVEMENTS TO YOUR BOTTOM LINE.</a:t>
            </a:r>
          </a:p>
          <a:p>
            <a:pPr>
              <a:buNone/>
            </a:pPr>
            <a:r>
              <a:rPr lang="en-US" sz="2400" dirty="0" smtClean="0"/>
              <a:t>Introducing a CRM platform has been shown to produce real results – including direct improvements to the bottom line</a:t>
            </a:r>
          </a:p>
          <a:p>
            <a:pPr>
              <a:buNone/>
            </a:pPr>
            <a:endParaRPr lang="en-IN" sz="2400" dirty="0" smtClean="0"/>
          </a:p>
          <a:p>
            <a:pPr>
              <a:buNone/>
            </a:pPr>
            <a:r>
              <a:rPr lang="en-US" sz="2400" b="1" cap="all" dirty="0" smtClean="0"/>
              <a:t>2. IDENTIFY AND CATEGORIZE LEADS</a:t>
            </a:r>
            <a:r>
              <a:rPr lang="en-US" sz="2400" cap="all" dirty="0" smtClean="0"/>
              <a:t>.</a:t>
            </a:r>
          </a:p>
          <a:p>
            <a:pPr>
              <a:buNone/>
            </a:pPr>
            <a:r>
              <a:rPr lang="en-US" sz="2400" dirty="0" smtClean="0"/>
              <a:t>A CRM system can help you identify and add new leads easily and quickly, and categorize them accurately. By focusing on the right leads, sales can prioritize the opportunities that will close deals, and marketing can identify leads that need more nurturing and prime them to become quality leads.</a:t>
            </a:r>
          </a:p>
          <a:p>
            <a:pPr>
              <a:buNone/>
            </a:pP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32656"/>
            <a:ext cx="7772400" cy="5687144"/>
          </a:xfrm>
        </p:spPr>
        <p:txBody>
          <a:bodyPr>
            <a:normAutofit/>
          </a:bodyPr>
          <a:lstStyle/>
          <a:p>
            <a:pPr>
              <a:buNone/>
            </a:pPr>
            <a:endParaRPr lang="en-US" cap="all" dirty="0" smtClean="0"/>
          </a:p>
          <a:p>
            <a:pPr>
              <a:buNone/>
            </a:pPr>
            <a:endParaRPr lang="en-US" sz="2400" cap="all" dirty="0" smtClean="0"/>
          </a:p>
          <a:p>
            <a:pPr>
              <a:buNone/>
            </a:pPr>
            <a:r>
              <a:rPr lang="en-US" sz="2400" b="1" cap="all" dirty="0" smtClean="0"/>
              <a:t>3. INCREASE REFERRALS FROM EXISTING CUSTOMERS.</a:t>
            </a:r>
          </a:p>
          <a:p>
            <a:r>
              <a:rPr lang="en-US" sz="2400" dirty="0" smtClean="0"/>
              <a:t>By understanding your customers better, cross-selling and </a:t>
            </a:r>
            <a:r>
              <a:rPr lang="en-US" sz="2400" dirty="0" err="1" smtClean="0"/>
              <a:t>upselling</a:t>
            </a:r>
            <a:r>
              <a:rPr lang="en-US" sz="2400" dirty="0" smtClean="0"/>
              <a:t> opportunities become clear — giving you the chance to win new business from existing customers.</a:t>
            </a:r>
          </a:p>
          <a:p>
            <a:endParaRPr lang="en-IN" sz="2400" dirty="0" smtClean="0"/>
          </a:p>
          <a:p>
            <a:pPr>
              <a:buNone/>
            </a:pPr>
            <a:r>
              <a:rPr lang="en-US" sz="2400" b="1" cap="all" dirty="0" smtClean="0"/>
              <a:t>4. OFFER BETTER CUSTOMER SUPPORT</a:t>
            </a:r>
            <a:r>
              <a:rPr lang="en-US" sz="2400" cap="all" dirty="0" smtClean="0"/>
              <a:t>.</a:t>
            </a:r>
          </a:p>
          <a:p>
            <a:pPr>
              <a:buNone/>
            </a:pPr>
            <a:r>
              <a:rPr lang="en-US" sz="2400" dirty="0" smtClean="0"/>
              <a:t>A CRM system can help you provide the high-quality service that customers are looking for. Your agents can quickly see what products customers have ordered, and they can get a record of every interaction so they can give customers the answers they need, fast.</a:t>
            </a:r>
            <a:endParaRPr lang="en-US" sz="2400" cap="all" dirty="0" smtClean="0"/>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32656"/>
            <a:ext cx="7772400" cy="5687144"/>
          </a:xfrm>
        </p:spPr>
        <p:txBody>
          <a:bodyPr/>
          <a:lstStyle/>
          <a:p>
            <a:pPr>
              <a:buNone/>
            </a:pPr>
            <a:endParaRPr lang="en-US" cap="all" dirty="0" smtClean="0"/>
          </a:p>
          <a:p>
            <a:pPr>
              <a:buNone/>
            </a:pPr>
            <a:endParaRPr lang="en-US" b="1" cap="all" dirty="0" smtClean="0"/>
          </a:p>
          <a:p>
            <a:pPr>
              <a:buNone/>
            </a:pPr>
            <a:r>
              <a:rPr lang="en-US" b="1" cap="all" dirty="0" smtClean="0"/>
              <a:t>5. IMPROVE PRODUCTS AND SERVICES.</a:t>
            </a:r>
          </a:p>
          <a:p>
            <a:r>
              <a:rPr lang="en-US" sz="2400" dirty="0" smtClean="0"/>
              <a:t>A good CRM system will gather information from a huge variety of sources across your business and beyond. This gives you unprecedented insights into how your customers feel and what they are saying about your organization — so you can improve what you offer, spot problems early, and identify gaps.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Customer service </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r>
              <a:rPr lang="en-US" dirty="0" smtClean="0"/>
              <a:t>Customer service is the act of taking care of the customer's needs by providing and delivering professional, helpful, high quality service and assistance before, during, and after the customer's requirements are met.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Characteristics of Good Customer Service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smtClean="0"/>
              <a:t>Promptness</a:t>
            </a:r>
            <a:r>
              <a:rPr lang="en-US" dirty="0" smtClean="0"/>
              <a:t>: Promises for delivery of products must be on time. Delays and cancellations of products should be avoided.</a:t>
            </a:r>
          </a:p>
          <a:p>
            <a:endParaRPr lang="en-US" dirty="0" smtClean="0"/>
          </a:p>
          <a:p>
            <a:r>
              <a:rPr lang="en-US" b="1" dirty="0" smtClean="0"/>
              <a:t>Politeness</a:t>
            </a:r>
            <a:r>
              <a:rPr lang="en-US" dirty="0" smtClean="0"/>
              <a:t>: Politeness is almost a lost art. Saying 'hello,' 'good afternoon,' 'sir,' and 'thank you very much' are a part of good customer service. For any business, using good manners is appropriate whether the customer makes a purchase or not.</a:t>
            </a:r>
          </a:p>
          <a:p>
            <a:endParaRPr lang="en-US" dirty="0" smtClean="0"/>
          </a:p>
          <a:p>
            <a:r>
              <a:rPr lang="en-US" b="1" dirty="0" smtClean="0"/>
              <a:t>Professionalism</a:t>
            </a:r>
            <a:r>
              <a:rPr lang="en-US" dirty="0" smtClean="0"/>
              <a:t>: All customers should be treated professionally, which means the use of competence or skill expected of the professional. Professionalism shows the customer they're cared for.</a:t>
            </a:r>
          </a:p>
          <a:p>
            <a:endParaRPr lang="en-US" dirty="0" smtClean="0"/>
          </a:p>
          <a:p>
            <a:r>
              <a:rPr lang="en-US" b="1" dirty="0" smtClean="0"/>
              <a:t>Personalization</a:t>
            </a:r>
            <a:r>
              <a:rPr lang="en-US" dirty="0" smtClean="0"/>
              <a:t>: Using the customer's name is very effective in producing loyalty. Customers like the idea that whom they do business with knows them on a personal level.</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service issues</a:t>
            </a:r>
            <a:endParaRPr lang="en-US" dirty="0"/>
          </a:p>
        </p:txBody>
      </p:sp>
      <p:sp>
        <p:nvSpPr>
          <p:cNvPr id="3" name="Content Placeholder 2"/>
          <p:cNvSpPr>
            <a:spLocks noGrp="1"/>
          </p:cNvSpPr>
          <p:nvPr>
            <p:ph sz="quarter" idx="1"/>
          </p:nvPr>
        </p:nvSpPr>
        <p:spPr/>
        <p:txBody>
          <a:bodyPr/>
          <a:lstStyle/>
          <a:p>
            <a:r>
              <a:rPr lang="en-US" b="1" dirty="0" smtClean="0"/>
              <a:t>Lack of empathy.</a:t>
            </a:r>
            <a:r>
              <a:rPr lang="en-US" dirty="0" smtClean="0"/>
              <a:t> </a:t>
            </a:r>
          </a:p>
          <a:p>
            <a:r>
              <a:rPr lang="en-US" dirty="0" smtClean="0"/>
              <a:t> If you work with clients or customers in any role, you need to care about the problems they want solved. Show it by taking positive action to help them out.</a:t>
            </a:r>
          </a:p>
          <a:p>
            <a:endParaRPr lang="en-US" dirty="0" smtClean="0"/>
          </a:p>
          <a:p>
            <a:r>
              <a:rPr lang="en-US" b="1" dirty="0" smtClean="0"/>
              <a:t>Poor or missing processes and policies.</a:t>
            </a:r>
          </a:p>
          <a:p>
            <a:r>
              <a:rPr lang="en-US" dirty="0" smtClean="0"/>
              <a:t>Sometimes, you may not have any process or policy in place to help the inside sales customer service representative resolve the customer issue promptly and easily</a:t>
            </a:r>
          </a:p>
          <a:p>
            <a:endParaRPr lang="en-US" b="1"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60648"/>
            <a:ext cx="7772400" cy="5759152"/>
          </a:xfrm>
        </p:spPr>
        <p:txBody>
          <a:bodyPr>
            <a:normAutofit fontScale="92500" lnSpcReduction="20000"/>
          </a:bodyPr>
          <a:lstStyle/>
          <a:p>
            <a:r>
              <a:rPr lang="en-US" b="1" dirty="0" smtClean="0"/>
              <a:t>Too much automation.</a:t>
            </a:r>
          </a:p>
          <a:p>
            <a:r>
              <a:rPr lang="en-US" dirty="0" smtClean="0"/>
              <a:t>There are times when automation can drive buyers crazy. Extreme frustration results when an automated system can’t respond to the buyer’s needs. </a:t>
            </a:r>
          </a:p>
          <a:p>
            <a:endParaRPr lang="en-IN" dirty="0" smtClean="0"/>
          </a:p>
          <a:p>
            <a:r>
              <a:rPr lang="en-US" b="1" dirty="0" smtClean="0"/>
              <a:t>Poor or no communication.</a:t>
            </a:r>
            <a:r>
              <a:rPr lang="en-US" dirty="0" smtClean="0"/>
              <a:t> </a:t>
            </a:r>
          </a:p>
          <a:p>
            <a:r>
              <a:rPr lang="en-US" dirty="0" smtClean="0"/>
              <a:t>There are two key parts to good communication. These are speaking and listening. The importance of listening is too often overlooked.</a:t>
            </a:r>
          </a:p>
          <a:p>
            <a:endParaRPr lang="en-IN" dirty="0" smtClean="0"/>
          </a:p>
          <a:p>
            <a:r>
              <a:rPr lang="en-US" b="1" dirty="0" smtClean="0"/>
              <a:t>Poor or no follow through.</a:t>
            </a:r>
            <a:r>
              <a:rPr lang="en-US" dirty="0" smtClean="0"/>
              <a:t> </a:t>
            </a:r>
          </a:p>
          <a:p>
            <a:r>
              <a:rPr lang="en-US" dirty="0" smtClean="0"/>
              <a:t>“I’ll call you tomorrow to see if (whatever the representative promised) was completed.” Customers hear this, and too often the call does not come as promised. Nothing is more infuriating than lack of follow-up when someone is trying to have an issue resolved.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980728"/>
            <a:ext cx="7772400" cy="5039072"/>
          </a:xfrm>
        </p:spPr>
        <p:txBody>
          <a:bodyPr>
            <a:normAutofit fontScale="92500" lnSpcReduction="10000"/>
          </a:bodyPr>
          <a:lstStyle/>
          <a:p>
            <a:r>
              <a:rPr lang="en-US" b="1" dirty="0" smtClean="0"/>
              <a:t>Growing too fast.</a:t>
            </a:r>
            <a:r>
              <a:rPr lang="en-US" dirty="0" smtClean="0"/>
              <a:t> When company experiences fast growth, revenue is often re-invested in income-producing activities like sales. In some cases, customer service is seen as an expense rather than a place to invest to retain customers.</a:t>
            </a:r>
          </a:p>
          <a:p>
            <a:endParaRPr lang="en-IN" dirty="0" smtClean="0"/>
          </a:p>
          <a:p>
            <a:r>
              <a:rPr lang="en-US" b="1" dirty="0" smtClean="0"/>
              <a:t>Unskilled personnel.</a:t>
            </a:r>
            <a:r>
              <a:rPr lang="en-US" dirty="0" smtClean="0"/>
              <a:t> </a:t>
            </a:r>
          </a:p>
          <a:p>
            <a:r>
              <a:rPr lang="en-US" dirty="0" smtClean="0"/>
              <a:t>Employees need training, coaching and mentoring. This was never more important than it is now.</a:t>
            </a:r>
          </a:p>
          <a:p>
            <a:endParaRPr lang="en-IN" dirty="0" smtClean="0"/>
          </a:p>
          <a:p>
            <a:r>
              <a:rPr lang="en-US" b="1" dirty="0" smtClean="0"/>
              <a:t>Lack of accountability.</a:t>
            </a:r>
            <a:r>
              <a:rPr lang="en-US" dirty="0" smtClean="0"/>
              <a:t> </a:t>
            </a:r>
          </a:p>
          <a:p>
            <a:r>
              <a:rPr lang="en-US" dirty="0" smtClean="0"/>
              <a:t>Many times when you need a resolve an issue you pray that one individual will take ownership and accountability for your concern.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Customer service process (Handling Client Complaints </a:t>
            </a:r>
            <a:endParaRPr lang="en-US" dirty="0"/>
          </a:p>
        </p:txBody>
      </p:sp>
      <p:sp>
        <p:nvSpPr>
          <p:cNvPr id="3" name="Content Placeholder 2"/>
          <p:cNvSpPr>
            <a:spLocks noGrp="1"/>
          </p:cNvSpPr>
          <p:nvPr>
            <p:ph sz="quarter" idx="1"/>
          </p:nvPr>
        </p:nvSpPr>
        <p:spPr/>
        <p:txBody>
          <a:bodyPr/>
          <a:lstStyle/>
          <a:p>
            <a:r>
              <a:rPr lang="en-US" b="1" dirty="0" smtClean="0"/>
              <a:t>Assign &amp; Verify</a:t>
            </a:r>
            <a:r>
              <a:rPr lang="en-US" dirty="0" smtClean="0"/>
              <a:t> – the first thing your customer service process should do, at this point, is to assign the case to the appropriate customer service representative.</a:t>
            </a:r>
          </a:p>
          <a:p>
            <a:endParaRPr lang="en-IN" dirty="0" smtClean="0"/>
          </a:p>
          <a:p>
            <a:r>
              <a:rPr lang="en-US" b="1" dirty="0" smtClean="0"/>
              <a:t>Identify Solution </a:t>
            </a:r>
            <a:r>
              <a:rPr lang="en-US" dirty="0" smtClean="0"/>
              <a:t>– next, your customer service representative will then need to find the appropriate solution. In an ideal setup the customer service representative would have the ability to search a database of possible solutions.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76672"/>
            <a:ext cx="7772400" cy="5543128"/>
          </a:xfrm>
        </p:spPr>
        <p:txBody>
          <a:bodyPr/>
          <a:lstStyle/>
          <a:p>
            <a:endParaRPr lang="en-US" b="1" dirty="0" smtClean="0"/>
          </a:p>
          <a:p>
            <a:endParaRPr lang="en-US" b="1" dirty="0" smtClean="0"/>
          </a:p>
          <a:p>
            <a:r>
              <a:rPr lang="en-US" b="1" dirty="0" smtClean="0"/>
              <a:t>Deliver Solution </a:t>
            </a:r>
            <a:r>
              <a:rPr lang="en-US" dirty="0" smtClean="0"/>
              <a:t>– once identified, your customer service representative will need to somehow deliver the solution.</a:t>
            </a:r>
          </a:p>
          <a:p>
            <a:endParaRPr lang="en-IN" dirty="0" smtClean="0"/>
          </a:p>
          <a:p>
            <a:r>
              <a:rPr lang="en-US" b="1" dirty="0" smtClean="0"/>
              <a:t>Rework the Case</a:t>
            </a:r>
            <a:r>
              <a:rPr lang="en-US" dirty="0" smtClean="0"/>
              <a:t> – if the solution fails, the case is automatically rerouted back to the “Identify Solution” stage.</a:t>
            </a:r>
          </a:p>
          <a:p>
            <a:endParaRPr lang="en-IN" dirty="0" smtClean="0"/>
          </a:p>
          <a:p>
            <a:r>
              <a:rPr lang="en-US" b="1" dirty="0" smtClean="0"/>
              <a:t>Escalate &amp; Reassign Case</a:t>
            </a:r>
            <a:r>
              <a:rPr lang="en-US" dirty="0" smtClean="0"/>
              <a:t> – if the case hits a certain threshold, it should then be escalated to the next level and reassigned to the appropriate customer service representative.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32656"/>
            <a:ext cx="7772400" cy="6192688"/>
          </a:xfrm>
        </p:spPr>
        <p:txBody>
          <a:bodyPr>
            <a:normAutofit fontScale="92500" lnSpcReduction="20000"/>
          </a:bodyPr>
          <a:lstStyle/>
          <a:p>
            <a:pPr>
              <a:buNone/>
            </a:pPr>
            <a:r>
              <a:rPr lang="en-US" b="1" dirty="0" smtClean="0"/>
              <a:t>#2 </a:t>
            </a:r>
            <a:r>
              <a:rPr lang="en-US" b="1" i="1" dirty="0" smtClean="0"/>
              <a:t>Book it yourself</a:t>
            </a:r>
          </a:p>
          <a:p>
            <a:pPr>
              <a:buNone/>
            </a:pPr>
            <a:endParaRPr lang="en-US" b="1" dirty="0" smtClean="0"/>
          </a:p>
          <a:p>
            <a:r>
              <a:rPr lang="en-US" dirty="0" smtClean="0"/>
              <a:t>The self-service idea has arrived to tourism as well, assuring that booking a hotel, a plane ticket or a week's vacation is now much easier. </a:t>
            </a:r>
          </a:p>
          <a:p>
            <a:endParaRPr lang="en-US" dirty="0" smtClean="0"/>
          </a:p>
          <a:p>
            <a:r>
              <a:rPr lang="en-US" dirty="0" smtClean="0"/>
              <a:t> In fact, customers looking for booking a trip no longer have to physically visit an agency, all they need to do is go online, look for companies that offer that kind of services and book an entire trip themselves. </a:t>
            </a:r>
          </a:p>
          <a:p>
            <a:endParaRPr lang="en-US" dirty="0" smtClean="0"/>
          </a:p>
          <a:p>
            <a:r>
              <a:rPr lang="en-US" dirty="0" smtClean="0"/>
              <a:t>The same is valid for airlines and hotels where customers are now allowed to book tickets and lodging directly from these companies' websites. </a:t>
            </a:r>
          </a:p>
          <a:p>
            <a:endParaRPr lang="en-US" dirty="0" smtClean="0"/>
          </a:p>
          <a:p>
            <a:r>
              <a:rPr lang="en-US" dirty="0" smtClean="0"/>
              <a:t>That is a reality travel agencies have to learn how to deal with, reinventing themselves and offering differential services that are able to put them again on the route of the customer needs.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32656"/>
            <a:ext cx="7772400" cy="5687144"/>
          </a:xfrm>
        </p:spPr>
        <p:txBody>
          <a:bodyPr/>
          <a:lstStyle/>
          <a:p>
            <a:r>
              <a:rPr lang="en-US" b="1" dirty="0" smtClean="0"/>
              <a:t>Close the Case</a:t>
            </a:r>
            <a:r>
              <a:rPr lang="en-US" dirty="0" smtClean="0"/>
              <a:t> – once the case has been resolved, the data collected should be used to help improve the customer service process.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Customer service process (Handling Client Complaints </a:t>
            </a:r>
            <a:endParaRPr lang="en-US" dirty="0"/>
          </a:p>
        </p:txBody>
      </p:sp>
      <p:sp>
        <p:nvSpPr>
          <p:cNvPr id="3" name="Content Placeholder 2"/>
          <p:cNvSpPr>
            <a:spLocks noGrp="1"/>
          </p:cNvSpPr>
          <p:nvPr>
            <p:ph sz="quarter" idx="1"/>
          </p:nvPr>
        </p:nvSpPr>
        <p:spPr/>
        <p:txBody>
          <a:bodyPr/>
          <a:lstStyle/>
          <a:p>
            <a:r>
              <a:rPr lang="en-US" b="1" dirty="0" smtClean="0"/>
              <a:t>Assign &amp; Verify</a:t>
            </a:r>
            <a:r>
              <a:rPr lang="en-US" dirty="0" smtClean="0"/>
              <a:t> – the first thing your customer service process should do, at this point, is to assign the case to the appropriate customer service representative.</a:t>
            </a:r>
          </a:p>
          <a:p>
            <a:endParaRPr lang="en-IN" dirty="0" smtClean="0"/>
          </a:p>
          <a:p>
            <a:r>
              <a:rPr lang="en-US" b="1" dirty="0" smtClean="0"/>
              <a:t>Identify Solution </a:t>
            </a:r>
            <a:r>
              <a:rPr lang="en-US" dirty="0" smtClean="0"/>
              <a:t>– next, your customer service representative will then need to find the appropriate solution. In an ideal setup the customer service representative would have the ability to search a database of possible solutions.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76672"/>
            <a:ext cx="7772400" cy="5543128"/>
          </a:xfrm>
        </p:spPr>
        <p:txBody>
          <a:bodyPr/>
          <a:lstStyle/>
          <a:p>
            <a:endParaRPr lang="en-US" b="1" dirty="0" smtClean="0"/>
          </a:p>
          <a:p>
            <a:endParaRPr lang="en-US" b="1" dirty="0" smtClean="0"/>
          </a:p>
          <a:p>
            <a:r>
              <a:rPr lang="en-US" b="1" dirty="0" smtClean="0"/>
              <a:t>Deliver Solution </a:t>
            </a:r>
            <a:r>
              <a:rPr lang="en-US" dirty="0" smtClean="0"/>
              <a:t>– once identified, your customer service representative will need to somehow deliver the solution.</a:t>
            </a:r>
          </a:p>
          <a:p>
            <a:endParaRPr lang="en-IN" dirty="0" smtClean="0"/>
          </a:p>
          <a:p>
            <a:r>
              <a:rPr lang="en-US" b="1" dirty="0" smtClean="0"/>
              <a:t>Rework the Case</a:t>
            </a:r>
            <a:r>
              <a:rPr lang="en-US" dirty="0" smtClean="0"/>
              <a:t> – if the solution fails, the case is automatically rerouted back to the “Identify Solution” stage.</a:t>
            </a:r>
          </a:p>
          <a:p>
            <a:endParaRPr lang="en-IN" dirty="0" smtClean="0"/>
          </a:p>
          <a:p>
            <a:r>
              <a:rPr lang="en-US" b="1" dirty="0" smtClean="0"/>
              <a:t>Escalate &amp; Reassign Case</a:t>
            </a:r>
            <a:r>
              <a:rPr lang="en-US" dirty="0" smtClean="0"/>
              <a:t> – if the case hits a certain threshold, it should then be escalated to the next level and reassigned to the appropriate customer service representative.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32656"/>
            <a:ext cx="7772400" cy="5687144"/>
          </a:xfrm>
        </p:spPr>
        <p:txBody>
          <a:bodyPr/>
          <a:lstStyle/>
          <a:p>
            <a:r>
              <a:rPr lang="en-US" b="1" dirty="0" smtClean="0"/>
              <a:t>Close the Case</a:t>
            </a:r>
            <a:r>
              <a:rPr lang="en-US" dirty="0" smtClean="0"/>
              <a:t> – once the case has been resolved, the data collected should be used to help improve the customer service process.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Customer service: Some Related concepts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u="sng" dirty="0" smtClean="0"/>
              <a:t>Quality of Customer Service</a:t>
            </a:r>
          </a:p>
          <a:p>
            <a:endParaRPr lang="en-IN" b="1" u="sng" dirty="0" smtClean="0"/>
          </a:p>
          <a:p>
            <a:r>
              <a:rPr lang="en-US" dirty="0" smtClean="0"/>
              <a:t>Quality customer service is an experience of feeling valued or heard.</a:t>
            </a:r>
          </a:p>
          <a:p>
            <a:endParaRPr lang="en-US" dirty="0" smtClean="0"/>
          </a:p>
          <a:p>
            <a:r>
              <a:rPr lang="en-US" dirty="0" smtClean="0"/>
              <a:t>It involves examining all encounters and points of interaction with guests to identify points of improvement.</a:t>
            </a:r>
          </a:p>
          <a:p>
            <a:endParaRPr lang="en-US" b="1" u="sng" dirty="0" smtClean="0"/>
          </a:p>
          <a:p>
            <a:r>
              <a:rPr lang="en-US" dirty="0" smtClean="0"/>
              <a:t>In tourism and hospitality </a:t>
            </a:r>
            <a:r>
              <a:rPr lang="en-US" b="1" i="1" dirty="0" smtClean="0"/>
              <a:t>Total Quality Management </a:t>
            </a:r>
            <a:r>
              <a:rPr lang="en-US" dirty="0" smtClean="0"/>
              <a:t>is a process where service expectations are created by the entire team, with a collaborative approach between management and employees (</a:t>
            </a:r>
            <a:r>
              <a:rPr lang="en-US" dirty="0" err="1" smtClean="0"/>
              <a:t>Kapiki</a:t>
            </a:r>
            <a:r>
              <a:rPr lang="en-US" dirty="0" smtClean="0"/>
              <a:t>, 2012).</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76672"/>
            <a:ext cx="7772400" cy="5543128"/>
          </a:xfrm>
        </p:spPr>
        <p:txBody>
          <a:bodyPr/>
          <a:lstStyle/>
          <a:p>
            <a:r>
              <a:rPr lang="en-US" b="1" dirty="0" smtClean="0"/>
              <a:t>Customer Orientation</a:t>
            </a:r>
          </a:p>
          <a:p>
            <a:r>
              <a:rPr lang="en-US" dirty="0" smtClean="0"/>
              <a:t> </a:t>
            </a:r>
            <a:r>
              <a:rPr lang="en-US" b="1" dirty="0" smtClean="0"/>
              <a:t>It is </a:t>
            </a:r>
            <a:r>
              <a:rPr lang="en-US" dirty="0" smtClean="0"/>
              <a:t>the set of activities, </a:t>
            </a:r>
            <a:r>
              <a:rPr lang="en-US" dirty="0" err="1" smtClean="0"/>
              <a:t>behaviours</a:t>
            </a:r>
            <a:r>
              <a:rPr lang="en-US" dirty="0" smtClean="0"/>
              <a:t>, and beliefs that place high priority on customers’ interests and continuously create superior customer value”</a:t>
            </a:r>
          </a:p>
          <a:p>
            <a:endParaRPr lang="en-IN" b="1" dirty="0" smtClean="0"/>
          </a:p>
          <a:p>
            <a:r>
              <a:rPr lang="en-US" dirty="0" smtClean="0"/>
              <a:t>While specific customer service jobs require different skills, building an overall customer-oriented organization may better meet customer expectations.</a:t>
            </a:r>
            <a:endParaRPr lang="en-US" b="1"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48680"/>
            <a:ext cx="7772400" cy="5471120"/>
          </a:xfrm>
        </p:spPr>
        <p:txBody>
          <a:bodyPr/>
          <a:lstStyle/>
          <a:p>
            <a:r>
              <a:rPr lang="en-US" b="1" u="sng" dirty="0" smtClean="0"/>
              <a:t>Recovery from Service Failures</a:t>
            </a:r>
          </a:p>
          <a:p>
            <a:endParaRPr lang="en-US" b="1" u="sng" dirty="0" smtClean="0"/>
          </a:p>
          <a:p>
            <a:endParaRPr lang="en-US" b="1" u="sng" dirty="0" smtClean="0"/>
          </a:p>
          <a:p>
            <a:r>
              <a:rPr lang="en-US" b="1" u="sng" dirty="0" smtClean="0"/>
              <a:t>Service recovery</a:t>
            </a:r>
            <a:r>
              <a:rPr lang="en-US" dirty="0" smtClean="0"/>
              <a:t> occurs when a customer service professional takes action that results in the customer being satisfied after a service failure has occurred.</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Travel Agent: Starting Your Business</a:t>
            </a:r>
            <a:endParaRPr lang="en-US" b="1" dirty="0"/>
          </a:p>
        </p:txBody>
      </p:sp>
      <p:sp>
        <p:nvSpPr>
          <p:cNvPr id="3" name="Content Placeholder 2"/>
          <p:cNvSpPr>
            <a:spLocks noGrp="1"/>
          </p:cNvSpPr>
          <p:nvPr>
            <p:ph sz="quarter" idx="1"/>
          </p:nvPr>
        </p:nvSpPr>
        <p:spPr/>
        <p:txBody>
          <a:bodyPr/>
          <a:lstStyle/>
          <a:p>
            <a:r>
              <a:rPr lang="en-US" dirty="0" smtClean="0"/>
              <a:t>Step 1: Create a plan for your travel business</a:t>
            </a:r>
          </a:p>
          <a:p>
            <a:endParaRPr lang="en-IN" dirty="0" smtClean="0"/>
          </a:p>
          <a:p>
            <a:r>
              <a:rPr lang="en-US" dirty="0" smtClean="0"/>
              <a:t>Step 2: Conduct </a:t>
            </a:r>
            <a:r>
              <a:rPr lang="en-US" b="1" dirty="0" smtClean="0"/>
              <a:t>market research </a:t>
            </a:r>
            <a:r>
              <a:rPr lang="en-US" dirty="0" smtClean="0"/>
              <a:t>and find your niche</a:t>
            </a:r>
          </a:p>
          <a:p>
            <a:endParaRPr lang="en-IN" dirty="0" smtClean="0"/>
          </a:p>
          <a:p>
            <a:r>
              <a:rPr lang="en-US" dirty="0" smtClean="0"/>
              <a:t>Step 3: Develop a brand as a travel agent</a:t>
            </a:r>
          </a:p>
          <a:p>
            <a:endParaRPr lang="en-US" dirty="0" smtClean="0"/>
          </a:p>
          <a:p>
            <a:r>
              <a:rPr lang="en-US" dirty="0" smtClean="0"/>
              <a:t>Step 4: Deal with the legal side</a:t>
            </a:r>
          </a:p>
          <a:p>
            <a:endParaRPr lang="en-US" dirty="0" smtClean="0"/>
          </a:p>
          <a:p>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Step 5: Determine your funding strategy</a:t>
            </a:r>
          </a:p>
          <a:p>
            <a:endParaRPr lang="en-US" dirty="0" smtClean="0"/>
          </a:p>
          <a:p>
            <a:r>
              <a:rPr lang="en-US" dirty="0" smtClean="0"/>
              <a:t>Step 6: Choose a location and hire employees</a:t>
            </a:r>
          </a:p>
          <a:p>
            <a:endParaRPr lang="en-US" dirty="0" smtClean="0"/>
          </a:p>
          <a:p>
            <a:r>
              <a:rPr lang="en-US" dirty="0" smtClean="0"/>
              <a:t>Step 7: Market and launch your travel business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Success Story: Make My Trip</a:t>
            </a:r>
            <a:endParaRPr lang="en-US" dirty="0"/>
          </a:p>
        </p:txBody>
      </p:sp>
      <p:sp>
        <p:nvSpPr>
          <p:cNvPr id="3" name="Content Placeholder 2"/>
          <p:cNvSpPr>
            <a:spLocks noGrp="1"/>
          </p:cNvSpPr>
          <p:nvPr>
            <p:ph sz="quarter" idx="1"/>
          </p:nvPr>
        </p:nvSpPr>
        <p:spPr/>
        <p:txBody>
          <a:bodyPr/>
          <a:lstStyle/>
          <a:p>
            <a:endParaRPr lang="en-US" dirty="0" smtClean="0">
              <a:hlinkClick r:id="rId2"/>
            </a:endParaRPr>
          </a:p>
          <a:p>
            <a:endParaRPr lang="en-US" dirty="0" smtClean="0">
              <a:hlinkClick r:id="rId2"/>
            </a:endParaRPr>
          </a:p>
          <a:p>
            <a:r>
              <a:rPr lang="en-US" smtClean="0">
                <a:hlinkClick r:id="rId2"/>
              </a:rPr>
              <a:t>https://www.youtube.com/watch?v=JbHd6CNlyII</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32656"/>
            <a:ext cx="7772400" cy="5687144"/>
          </a:xfrm>
        </p:spPr>
        <p:txBody>
          <a:bodyPr>
            <a:normAutofit fontScale="92500" lnSpcReduction="10000"/>
          </a:bodyPr>
          <a:lstStyle/>
          <a:p>
            <a:r>
              <a:rPr lang="en-US" b="1" dirty="0" smtClean="0"/>
              <a:t>#3 </a:t>
            </a:r>
            <a:r>
              <a:rPr lang="en-US" b="1" i="1" dirty="0" smtClean="0"/>
              <a:t>Relationship with clients</a:t>
            </a:r>
            <a:endParaRPr lang="en-US" b="1" dirty="0" smtClean="0"/>
          </a:p>
          <a:p>
            <a:r>
              <a:rPr lang="en-US" dirty="0" smtClean="0"/>
              <a:t>One of the ways of doing it may well be by creating a new kind of relationship between travel agencies and clients.</a:t>
            </a:r>
          </a:p>
          <a:p>
            <a:endParaRPr lang="en-US" dirty="0" smtClean="0"/>
          </a:p>
          <a:p>
            <a:r>
              <a:rPr lang="en-US" dirty="0" smtClean="0"/>
              <a:t> By using platforms like the Internet and social media and taking advantage of better communications, travel agencies have widened the ways in which they can communicate not only with customers, but also with their business network and partner services. </a:t>
            </a:r>
          </a:p>
          <a:p>
            <a:endParaRPr lang="en-US" dirty="0" smtClean="0"/>
          </a:p>
          <a:p>
            <a:r>
              <a:rPr lang="en-US" dirty="0" smtClean="0"/>
              <a:t>This way, data is available in a few seconds and visible by everyone, transforming a process that once might have taken hours, into an instantly thing, boosting productivity and reducing dead times.</a:t>
            </a:r>
          </a:p>
          <a:p>
            <a:endParaRPr lang="en-US" dirty="0" smtClean="0"/>
          </a:p>
          <a:p>
            <a:r>
              <a:rPr lang="en-US" dirty="0" smtClean="0"/>
              <a:t> By the end of the day, travel agencies have happier clients. </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 Room Terminal-Consumer service</a:t>
            </a:r>
            <a:endParaRPr lang="en-US" dirty="0"/>
          </a:p>
        </p:txBody>
      </p:sp>
      <p:sp>
        <p:nvSpPr>
          <p:cNvPr id="3" name="Content Placeholder 2"/>
          <p:cNvSpPr>
            <a:spLocks noGrp="1"/>
          </p:cNvSpPr>
          <p:nvPr>
            <p:ph sz="quarter" idx="1"/>
          </p:nvPr>
        </p:nvSpPr>
        <p:spPr/>
        <p:txBody>
          <a:bodyPr>
            <a:normAutofit fontScale="92500"/>
          </a:bodyPr>
          <a:lstStyle/>
          <a:p>
            <a:r>
              <a:rPr lang="en-IN" sz="2400" dirty="0" smtClean="0"/>
              <a:t>In general In-Room terminal acts as a </a:t>
            </a:r>
            <a:r>
              <a:rPr lang="en-US" sz="2400" dirty="0" smtClean="0"/>
              <a:t>integrated operating element for hospitality service, such as presence buttons, call and doctor call button. High-quality LCD with additional multifunction buttons.</a:t>
            </a:r>
          </a:p>
          <a:p>
            <a:endParaRPr lang="en-IN" sz="2400" dirty="0" smtClean="0"/>
          </a:p>
          <a:p>
            <a:r>
              <a:rPr lang="en-IN" sz="2400" dirty="0" smtClean="0"/>
              <a:t>In terms of travel agency in-room terminal is quantified to one stop service for all products and ancillary services to the consumers where consumers can have and connect to each service prospects by checking into the travel agency portal or service terminal.</a:t>
            </a:r>
          </a:p>
          <a:p>
            <a:endParaRPr lang="en-IN" sz="2400" dirty="0" smtClean="0"/>
          </a:p>
          <a:p>
            <a:r>
              <a:rPr lang="en-IN" sz="2400" dirty="0" smtClean="0"/>
              <a:t>For example consumer can access the service for entertainment by clicking the portal which acts as integrated source for them </a:t>
            </a:r>
          </a:p>
          <a:p>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Important elements:</a:t>
            </a:r>
            <a:endParaRPr lang="en-US" dirty="0"/>
          </a:p>
        </p:txBody>
      </p:sp>
      <p:sp>
        <p:nvSpPr>
          <p:cNvPr id="3" name="Content Placeholder 2"/>
          <p:cNvSpPr>
            <a:spLocks noGrp="1"/>
          </p:cNvSpPr>
          <p:nvPr>
            <p:ph sz="quarter" idx="1"/>
          </p:nvPr>
        </p:nvSpPr>
        <p:spPr/>
        <p:txBody>
          <a:bodyPr/>
          <a:lstStyle/>
          <a:p>
            <a:r>
              <a:rPr lang="en-IN" dirty="0" smtClean="0"/>
              <a:t>Travel agencies while preparing for In room terminals need to look for</a:t>
            </a:r>
          </a:p>
          <a:p>
            <a:pPr marL="514350" indent="-514350">
              <a:buAutoNum type="arabicPeriod"/>
            </a:pPr>
            <a:r>
              <a:rPr lang="en-IN" dirty="0" smtClean="0"/>
              <a:t>Civic /sense of Hospitality</a:t>
            </a:r>
          </a:p>
          <a:p>
            <a:pPr marL="514350" indent="-514350">
              <a:buAutoNum type="arabicPeriod"/>
            </a:pPr>
            <a:r>
              <a:rPr lang="en-IN" dirty="0" smtClean="0"/>
              <a:t>Streamlining  of consumer processing</a:t>
            </a:r>
          </a:p>
          <a:p>
            <a:pPr marL="514350" indent="-514350">
              <a:buAutoNum type="arabicPeriod"/>
            </a:pPr>
            <a:r>
              <a:rPr lang="en-IN" dirty="0" smtClean="0"/>
              <a:t>Personalization methods/options  </a:t>
            </a:r>
          </a:p>
          <a:p>
            <a:pPr marL="514350" indent="-514350">
              <a:buAutoNum type="arabicPeriod"/>
            </a:pPr>
            <a:r>
              <a:rPr lang="en-IN" dirty="0" smtClean="0"/>
              <a:t>Availability of Choices</a:t>
            </a:r>
          </a:p>
          <a:p>
            <a:pPr marL="514350" indent="-514350">
              <a:buAutoNum type="arabicPeriod"/>
            </a:pPr>
            <a:r>
              <a:rPr lang="en-IN" dirty="0" smtClean="0"/>
              <a:t>Customer value</a:t>
            </a:r>
          </a:p>
          <a:p>
            <a:pPr marL="514350" indent="-514350">
              <a:buAutoNum type="arabicPeriod"/>
            </a:pPr>
            <a:r>
              <a:rPr lang="en-IN" dirty="0" smtClean="0"/>
              <a:t>Ease of Access</a:t>
            </a:r>
          </a:p>
          <a:p>
            <a:pPr marL="514350" indent="-514350">
              <a:buNone/>
            </a:pPr>
            <a:endParaRPr lang="en-IN" dirty="0" smtClean="0"/>
          </a:p>
          <a:p>
            <a:pPr marL="514350" indent="-514350">
              <a:buAutoNum type="arabicPeriod"/>
            </a:pPr>
            <a:endParaRPr lang="en-IN" dirty="0" smtClean="0"/>
          </a:p>
          <a:p>
            <a:pPr marL="514350" indent="-514350">
              <a:buAutoNum type="arabicPeriod"/>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a:t>
            </a:r>
            <a:endParaRPr lang="en-US" dirty="0"/>
          </a:p>
        </p:txBody>
      </p:sp>
      <p:sp>
        <p:nvSpPr>
          <p:cNvPr id="3" name="Content Placeholder 2"/>
          <p:cNvSpPr>
            <a:spLocks noGrp="1"/>
          </p:cNvSpPr>
          <p:nvPr>
            <p:ph sz="quarter" idx="1"/>
          </p:nvPr>
        </p:nvSpPr>
        <p:spPr/>
        <p:txBody>
          <a:bodyPr/>
          <a:lstStyle/>
          <a:p>
            <a:r>
              <a:rPr lang="en-IN" b="1" dirty="0" smtClean="0"/>
              <a:t>Flexibility: </a:t>
            </a:r>
            <a:r>
              <a:rPr lang="en-IN" dirty="0" smtClean="0"/>
              <a:t>Helps in minimizing the expenditure and allow the space for additional and future services</a:t>
            </a:r>
          </a:p>
          <a:p>
            <a:endParaRPr lang="en-IN" dirty="0" smtClean="0"/>
          </a:p>
          <a:p>
            <a:r>
              <a:rPr lang="en-IN" b="1" dirty="0" smtClean="0"/>
              <a:t>Sustainability: </a:t>
            </a:r>
            <a:r>
              <a:rPr lang="en-IN" dirty="0" smtClean="0"/>
              <a:t>It enhances the customer services and experiences  and increase the loyalty amongst them</a:t>
            </a:r>
          </a:p>
          <a:p>
            <a:endParaRPr lang="en-IN" dirty="0" smtClean="0"/>
          </a:p>
          <a:p>
            <a:r>
              <a:rPr lang="en-IN" b="1" dirty="0" smtClean="0"/>
              <a:t>Large Connectivity: </a:t>
            </a:r>
            <a:r>
              <a:rPr lang="en-IN" dirty="0" smtClean="0"/>
              <a:t>Provide space to large number of consumers and get connected to various service providers at a time</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IN" b="1" dirty="0" smtClean="0"/>
          </a:p>
          <a:p>
            <a:endParaRPr lang="en-IN" b="1" dirty="0" smtClean="0"/>
          </a:p>
          <a:p>
            <a:r>
              <a:rPr lang="en-IN" b="1" dirty="0" smtClean="0"/>
              <a:t>Streamlined processing: </a:t>
            </a:r>
            <a:r>
              <a:rPr lang="en-IN" dirty="0" smtClean="0"/>
              <a:t>within the less time consumers get explore as many services and products thereby helps not only in generating consumer satisfaction but also streamlines revenue generation process</a:t>
            </a:r>
          </a:p>
          <a:p>
            <a:endParaRPr lang="en-IN"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60648"/>
            <a:ext cx="7772400" cy="5759152"/>
          </a:xfrm>
        </p:spPr>
        <p:txBody>
          <a:bodyPr/>
          <a:lstStyle/>
          <a:p>
            <a:r>
              <a:rPr lang="en-US" b="1" dirty="0" smtClean="0"/>
              <a:t>4</a:t>
            </a:r>
            <a:r>
              <a:rPr lang="en-US" dirty="0" smtClean="0"/>
              <a:t> </a:t>
            </a:r>
            <a:r>
              <a:rPr lang="en-US" b="1" i="1" dirty="0" smtClean="0"/>
              <a:t>Start to build a social media presence</a:t>
            </a:r>
          </a:p>
          <a:p>
            <a:endParaRPr lang="en-US" b="1" dirty="0" smtClean="0"/>
          </a:p>
          <a:p>
            <a:r>
              <a:rPr lang="en-US" dirty="0" smtClean="0"/>
              <a:t>Social media is far from fading away.  So, travel agents and agencies need to "get a personality" in this new world. </a:t>
            </a:r>
          </a:p>
          <a:p>
            <a:endParaRPr lang="en-US" dirty="0" smtClean="0"/>
          </a:p>
          <a:p>
            <a:r>
              <a:rPr lang="en-US" dirty="0" smtClean="0"/>
              <a:t>To put it differently, it is important to start building a social media presence and incorporate social media into marketing and communications strategies as soon as possible. </a:t>
            </a:r>
          </a:p>
          <a:p>
            <a:endParaRPr lang="en-US" dirty="0" smtClean="0"/>
          </a:p>
          <a:p>
            <a:r>
              <a:rPr lang="en-US" dirty="0" smtClean="0"/>
              <a:t>Social media is one of the more significant tools nowadays. Major businesses are already employing it to build brand awareness and customer relationships with some very good results.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60648"/>
            <a:ext cx="7772400" cy="5759152"/>
          </a:xfrm>
        </p:spPr>
        <p:txBody>
          <a:bodyPr/>
          <a:lstStyle/>
          <a:p>
            <a:r>
              <a:rPr lang="en-US" b="1" dirty="0" smtClean="0"/>
              <a:t>5 </a:t>
            </a:r>
            <a:r>
              <a:rPr lang="en-US" b="1" i="1" dirty="0" smtClean="0"/>
              <a:t>Mobile is king!</a:t>
            </a:r>
          </a:p>
          <a:p>
            <a:endParaRPr lang="en-US" b="1" dirty="0" smtClean="0"/>
          </a:p>
          <a:p>
            <a:r>
              <a:rPr lang="en-US" dirty="0" smtClean="0"/>
              <a:t>The portability and the increasing facility with which customers are now able to search, compare and book trips on the go, is causing a tremendous change in the way </a:t>
            </a:r>
            <a:r>
              <a:rPr lang="en-US" dirty="0" err="1" smtClean="0"/>
              <a:t>travellers</a:t>
            </a:r>
            <a:r>
              <a:rPr lang="en-US" dirty="0" smtClean="0"/>
              <a:t> interact with the tourism industry and travel agencies, themselves.  </a:t>
            </a:r>
          </a:p>
          <a:p>
            <a:endParaRPr lang="en-US" dirty="0" smtClean="0"/>
          </a:p>
          <a:p>
            <a:r>
              <a:rPr lang="en-US" dirty="0" smtClean="0"/>
              <a:t>More than this, the problem is that mobility is driving a demand for a 24/7 booking service and customers accept no less than that. Once again, travel agencies have to adapt to this swift change of reality.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32656"/>
            <a:ext cx="7772400" cy="5687144"/>
          </a:xfrm>
        </p:spPr>
        <p:txBody>
          <a:bodyPr>
            <a:normAutofit lnSpcReduction="10000"/>
          </a:bodyPr>
          <a:lstStyle/>
          <a:p>
            <a:pPr>
              <a:buNone/>
            </a:pPr>
            <a:r>
              <a:rPr lang="en-US" b="1" dirty="0" smtClean="0"/>
              <a:t># 6 Digitization</a:t>
            </a:r>
          </a:p>
          <a:p>
            <a:pPr>
              <a:buNone/>
            </a:pPr>
            <a:endParaRPr lang="en-US" b="1" dirty="0" smtClean="0"/>
          </a:p>
          <a:p>
            <a:r>
              <a:rPr lang="en-US" dirty="0" smtClean="0"/>
              <a:t>"Digitization in aviation, travel, and tourism is expected to increase profitability throughout the ecosystem, creating up to 305 billion dollars (270 billion </a:t>
            </a:r>
            <a:r>
              <a:rPr lang="en-US" dirty="0" err="1" smtClean="0"/>
              <a:t>euros</a:t>
            </a:r>
            <a:r>
              <a:rPr lang="en-US" dirty="0" smtClean="0"/>
              <a:t>) in value over the decade spanning 2016 to 2025", according to Accenture and the World Economic Forum report.</a:t>
            </a:r>
          </a:p>
          <a:p>
            <a:endParaRPr lang="en-US" dirty="0" smtClean="0"/>
          </a:p>
          <a:p>
            <a:r>
              <a:rPr lang="en-US" dirty="0" smtClean="0"/>
              <a:t>Digitization has long been an excellent way for promoting efficiencies and boosting operational performance.</a:t>
            </a:r>
          </a:p>
          <a:p>
            <a:endParaRPr lang="en-US" dirty="0" smtClean="0"/>
          </a:p>
          <a:p>
            <a:r>
              <a:rPr lang="en-US" dirty="0" smtClean="0"/>
              <a:t> This is a reality that travel industry players are now being aware of, leveraging these emerging technologies to transform the customer experience. </a:t>
            </a:r>
          </a:p>
          <a:p>
            <a:pPr>
              <a:buNone/>
            </a:pP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32656"/>
            <a:ext cx="7772400" cy="6120680"/>
          </a:xfrm>
        </p:spPr>
        <p:txBody>
          <a:bodyPr>
            <a:normAutofit fontScale="85000" lnSpcReduction="20000"/>
          </a:bodyPr>
          <a:lstStyle/>
          <a:p>
            <a:pPr>
              <a:buNone/>
            </a:pPr>
            <a:r>
              <a:rPr lang="en-US" b="1" i="1" dirty="0" smtClean="0"/>
              <a:t># 7</a:t>
            </a:r>
            <a:r>
              <a:rPr lang="en-US" sz="2800" b="1" i="1" dirty="0" smtClean="0"/>
              <a:t>. Big data, robotics, virtual and artificial Intelligence</a:t>
            </a:r>
            <a:endParaRPr lang="en-US" sz="2800" b="1" dirty="0" smtClean="0"/>
          </a:p>
          <a:p>
            <a:endParaRPr lang="en-US" dirty="0" smtClean="0"/>
          </a:p>
          <a:p>
            <a:r>
              <a:rPr lang="en-US" dirty="0" smtClean="0"/>
              <a:t>That happens in each and every industry and tourism is no stranger to this reality: the huge amount of customer data at the disposal of travel agencies is allowing for a more pervasive analysis and efficient predictions based on </a:t>
            </a:r>
            <a:r>
              <a:rPr lang="en-US" dirty="0" err="1" smtClean="0"/>
              <a:t>behavioural</a:t>
            </a:r>
            <a:r>
              <a:rPr lang="en-US" dirty="0" smtClean="0"/>
              <a:t> information. </a:t>
            </a:r>
          </a:p>
          <a:p>
            <a:endParaRPr lang="en-US" dirty="0" smtClean="0"/>
          </a:p>
          <a:p>
            <a:r>
              <a:rPr lang="en-US" dirty="0" smtClean="0"/>
              <a:t>On the other hand, intelligent virtual assistants are increasingly being integrated into mobile devices and messaging apps, assuring travel agencies can offer a truly on-demand service which makes clients happier.</a:t>
            </a:r>
          </a:p>
          <a:p>
            <a:endParaRPr lang="en-US" dirty="0" smtClean="0"/>
          </a:p>
          <a:p>
            <a:r>
              <a:rPr lang="en-US" dirty="0" smtClean="0"/>
              <a:t>Robotics are also a thing to have in mind, as they might have a big part to play when it comes to disruption in the travel industry over the coming years. </a:t>
            </a:r>
          </a:p>
          <a:p>
            <a:endParaRPr lang="en-US" dirty="0" smtClean="0"/>
          </a:p>
          <a:p>
            <a:r>
              <a:rPr lang="en-US" dirty="0" smtClean="0"/>
              <a:t>Virtual reality is allowing agencies to "transport" customers to their dreamed destinations, where they can take guided tours of hotels located thousands and thousands of miles away.</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2074"/>
          </a:xfrm>
        </p:spPr>
        <p:txBody>
          <a:bodyPr>
            <a:normAutofit fontScale="90000"/>
          </a:bodyPr>
          <a:lstStyle/>
          <a:p>
            <a:r>
              <a:rPr lang="en-US" dirty="0" smtClean="0"/>
              <a:t>Reservation systems</a:t>
            </a:r>
            <a:endParaRPr lang="en-US" dirty="0"/>
          </a:p>
        </p:txBody>
      </p:sp>
      <p:sp>
        <p:nvSpPr>
          <p:cNvPr id="3" name="Content Placeholder 2"/>
          <p:cNvSpPr>
            <a:spLocks noGrp="1"/>
          </p:cNvSpPr>
          <p:nvPr>
            <p:ph sz="quarter" idx="1"/>
          </p:nvPr>
        </p:nvSpPr>
        <p:spPr>
          <a:xfrm>
            <a:off x="899592" y="908720"/>
            <a:ext cx="7772400" cy="5076056"/>
          </a:xfrm>
        </p:spPr>
        <p:txBody>
          <a:bodyPr>
            <a:normAutofit lnSpcReduction="10000"/>
          </a:bodyPr>
          <a:lstStyle/>
          <a:p>
            <a:pPr algn="ctr">
              <a:buNone/>
            </a:pPr>
            <a:r>
              <a:rPr lang="en-US" b="1" dirty="0" smtClean="0"/>
              <a:t>GDS</a:t>
            </a:r>
          </a:p>
          <a:p>
            <a:pPr algn="ctr">
              <a:buNone/>
            </a:pPr>
            <a:endParaRPr lang="en-US" b="1" dirty="0" smtClean="0"/>
          </a:p>
          <a:p>
            <a:r>
              <a:rPr lang="en-US" dirty="0" smtClean="0"/>
              <a:t>GDS is an online system known as global distribution system, which has been bridging the gap worldwide between tour operators and travel bookers by providing centralized services by covering the bookings of airlines tickets, car rental, hotel rooms and more.</a:t>
            </a:r>
          </a:p>
          <a:p>
            <a:endParaRPr lang="en-US" dirty="0" smtClean="0"/>
          </a:p>
          <a:p>
            <a:r>
              <a:rPr lang="en-US" dirty="0" smtClean="0"/>
              <a:t> It delivers world wide data, rates, inventory, offers, real-time availability of airlines, hotel rooms, car rental, bus tickets and many more to make the travel industry more informatics and sophisticated.</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260</TotalTime>
  <Words>1730</Words>
  <Application>Microsoft Office PowerPoint</Application>
  <PresentationFormat>On-screen Show (4:3)</PresentationFormat>
  <Paragraphs>229</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Equity</vt:lpstr>
      <vt:lpstr> Technology and customer service</vt:lpstr>
      <vt:lpstr>Use of technology in travel Agency</vt:lpstr>
      <vt:lpstr>Slide 3</vt:lpstr>
      <vt:lpstr>Slide 4</vt:lpstr>
      <vt:lpstr>Slide 5</vt:lpstr>
      <vt:lpstr>Slide 6</vt:lpstr>
      <vt:lpstr>Slide 7</vt:lpstr>
      <vt:lpstr>Slide 8</vt:lpstr>
      <vt:lpstr>Reservation systems</vt:lpstr>
      <vt:lpstr>Slide 10</vt:lpstr>
      <vt:lpstr>Popular GDS Systems in Travel Industry</vt:lpstr>
      <vt:lpstr>Slide 12</vt:lpstr>
      <vt:lpstr>Why use GDS?</vt:lpstr>
      <vt:lpstr>Benefits of  Global distribution systems:</vt:lpstr>
      <vt:lpstr>Definition</vt:lpstr>
      <vt:lpstr>Types- CRM technology </vt:lpstr>
      <vt:lpstr>Slide 17</vt:lpstr>
      <vt:lpstr>Slide 18</vt:lpstr>
      <vt:lpstr>Slide 19</vt:lpstr>
      <vt:lpstr>Benefits</vt:lpstr>
      <vt:lpstr>Slide 21</vt:lpstr>
      <vt:lpstr>Slide 22</vt:lpstr>
      <vt:lpstr>Customer service </vt:lpstr>
      <vt:lpstr>Characteristics of Good Customer Service</vt:lpstr>
      <vt:lpstr>Customer service issues</vt:lpstr>
      <vt:lpstr>Slide 26</vt:lpstr>
      <vt:lpstr>Slide 27</vt:lpstr>
      <vt:lpstr>Customer service process (Handling Client Complaints </vt:lpstr>
      <vt:lpstr>Slide 29</vt:lpstr>
      <vt:lpstr>Slide 30</vt:lpstr>
      <vt:lpstr>Customer service process (Handling Client Complaints </vt:lpstr>
      <vt:lpstr>Slide 32</vt:lpstr>
      <vt:lpstr>Slide 33</vt:lpstr>
      <vt:lpstr>Customer service: Some Related concepts  </vt:lpstr>
      <vt:lpstr>Slide 35</vt:lpstr>
      <vt:lpstr>Slide 36</vt:lpstr>
      <vt:lpstr>Travel Agent: Starting Your Business</vt:lpstr>
      <vt:lpstr>Slide 38</vt:lpstr>
      <vt:lpstr>Success Story: Make My Trip</vt:lpstr>
      <vt:lpstr>In Room Terminal-Consumer service</vt:lpstr>
      <vt:lpstr>Important elements:</vt:lpstr>
      <vt:lpstr>Importance</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Parvinder</cp:lastModifiedBy>
  <cp:revision>33</cp:revision>
  <dcterms:created xsi:type="dcterms:W3CDTF">2019-09-24T03:42:34Z</dcterms:created>
  <dcterms:modified xsi:type="dcterms:W3CDTF">2020-04-29T07:14:36Z</dcterms:modified>
</cp:coreProperties>
</file>