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2" r:id="rId5"/>
    <p:sldId id="263" r:id="rId6"/>
    <p:sldId id="258" r:id="rId7"/>
    <p:sldId id="261" r:id="rId8"/>
    <p:sldId id="264" r:id="rId9"/>
    <p:sldId id="265" r:id="rId10"/>
    <p:sldId id="260" r:id="rId11"/>
    <p:sldId id="271" r:id="rId12"/>
    <p:sldId id="267" r:id="rId13"/>
    <p:sldId id="268" r:id="rId14"/>
    <p:sldId id="269" r:id="rId15"/>
    <p:sldId id="275" r:id="rId16"/>
    <p:sldId id="274" r:id="rId17"/>
    <p:sldId id="273"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205E72-B386-484A-BA5D-2552CED57985}" type="datetimeFigureOut">
              <a:rPr lang="en-IN" smtClean="0"/>
              <a:t>22-01-2019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21DCD54-6884-4F6D-B644-7C981F00A786}"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205E72-B386-484A-BA5D-2552CED57985}" type="datetimeFigureOut">
              <a:rPr lang="en-IN" smtClean="0"/>
              <a:t>22-01-2019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DCD54-6884-4F6D-B644-7C981F00A78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205E72-B386-484A-BA5D-2552CED57985}" type="datetimeFigureOut">
              <a:rPr lang="en-IN" smtClean="0"/>
              <a:t>22-01-2019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DCD54-6884-4F6D-B644-7C981F00A78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205E72-B386-484A-BA5D-2552CED57985}" type="datetimeFigureOut">
              <a:rPr lang="en-IN" smtClean="0"/>
              <a:t>22-01-2019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DCD54-6884-4F6D-B644-7C981F00A786}"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205E72-B386-484A-BA5D-2552CED57985}" type="datetimeFigureOut">
              <a:rPr lang="en-IN" smtClean="0"/>
              <a:t>22-01-2019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21DCD54-6884-4F6D-B644-7C981F00A78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205E72-B386-484A-BA5D-2552CED57985}" type="datetimeFigureOut">
              <a:rPr lang="en-IN" smtClean="0"/>
              <a:t>22-01-2019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DCD54-6884-4F6D-B644-7C981F00A786}"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205E72-B386-484A-BA5D-2552CED57985}" type="datetimeFigureOut">
              <a:rPr lang="en-IN" smtClean="0"/>
              <a:t>22-01-2019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1DCD54-6884-4F6D-B644-7C981F00A786}"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205E72-B386-484A-BA5D-2552CED57985}" type="datetimeFigureOut">
              <a:rPr lang="en-IN" smtClean="0"/>
              <a:t>22-01-2019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1DCD54-6884-4F6D-B644-7C981F00A78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05E72-B386-484A-BA5D-2552CED57985}" type="datetimeFigureOut">
              <a:rPr lang="en-IN" smtClean="0"/>
              <a:t>22-01-2019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1DCD54-6884-4F6D-B644-7C981F00A78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205E72-B386-484A-BA5D-2552CED57985}" type="datetimeFigureOut">
              <a:rPr lang="en-IN" smtClean="0"/>
              <a:t>22-01-2019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DCD54-6884-4F6D-B644-7C981F00A786}"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205E72-B386-484A-BA5D-2552CED57985}" type="datetimeFigureOut">
              <a:rPr lang="en-IN" smtClean="0"/>
              <a:t>22-01-2019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121DCD54-6884-4F6D-B644-7C981F00A786}"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C205E72-B386-484A-BA5D-2552CED57985}" type="datetimeFigureOut">
              <a:rPr lang="en-IN" smtClean="0"/>
              <a:t>22-01-2019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21DCD54-6884-4F6D-B644-7C981F00A78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nlinehelp.tableau.com/current/pro/desktop/en-us/union.ht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Tableau</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Blending</a:t>
            </a:r>
            <a:endParaRPr lang="en-IN" dirty="0"/>
          </a:p>
        </p:txBody>
      </p:sp>
      <p:sp>
        <p:nvSpPr>
          <p:cNvPr id="3" name="Content Placeholder 2"/>
          <p:cNvSpPr>
            <a:spLocks noGrp="1"/>
          </p:cNvSpPr>
          <p:nvPr>
            <p:ph sz="quarter" idx="1"/>
          </p:nvPr>
        </p:nvSpPr>
        <p:spPr/>
        <p:txBody>
          <a:bodyPr/>
          <a:lstStyle/>
          <a:p>
            <a:pPr algn="just"/>
            <a:r>
              <a:rPr lang="en-IN" b="1" dirty="0" smtClean="0"/>
              <a:t>It </a:t>
            </a:r>
            <a:r>
              <a:rPr lang="en-IN" b="1" dirty="0"/>
              <a:t>is used when there is related data in multiple data sources</a:t>
            </a:r>
            <a:r>
              <a:rPr lang="en-IN" dirty="0"/>
              <a:t>, which you want to analyze together in a single view. As an example, consider the Sales </a:t>
            </a:r>
            <a:r>
              <a:rPr lang="en-IN" b="1" dirty="0"/>
              <a:t>data</a:t>
            </a:r>
            <a:r>
              <a:rPr lang="en-IN" dirty="0"/>
              <a:t> is present in a relational database and Sales Target </a:t>
            </a:r>
            <a:r>
              <a:rPr lang="en-IN" b="1" dirty="0"/>
              <a:t>data</a:t>
            </a:r>
            <a:r>
              <a:rPr lang="en-IN" dirty="0"/>
              <a:t> in an Excel spreadsheet.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ata blend connect coffee"/>
          <p:cNvPicPr>
            <a:picLocks noChangeAspect="1" noChangeArrowheads="1"/>
          </p:cNvPicPr>
          <p:nvPr/>
        </p:nvPicPr>
        <p:blipFill>
          <a:blip r:embed="rId2" cstate="print"/>
          <a:srcRect/>
          <a:stretch>
            <a:fillRect/>
          </a:stretch>
        </p:blipFill>
        <p:spPr bwMode="auto">
          <a:xfrm>
            <a:off x="395536" y="476672"/>
            <a:ext cx="7920880" cy="604867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Extracting data</a:t>
            </a:r>
            <a:endParaRPr lang="en-IN" dirty="0"/>
          </a:p>
        </p:txBody>
      </p:sp>
      <p:sp>
        <p:nvSpPr>
          <p:cNvPr id="3" name="Content Placeholder 2"/>
          <p:cNvSpPr>
            <a:spLocks noGrp="1"/>
          </p:cNvSpPr>
          <p:nvPr>
            <p:ph sz="quarter" idx="1"/>
          </p:nvPr>
        </p:nvSpPr>
        <p:spPr>
          <a:xfrm>
            <a:off x="251520" y="1447800"/>
            <a:ext cx="8712968" cy="4572000"/>
          </a:xfrm>
        </p:spPr>
        <p:txBody>
          <a:bodyPr>
            <a:noAutofit/>
          </a:bodyPr>
          <a:lstStyle/>
          <a:p>
            <a:pPr algn="just"/>
            <a:r>
              <a:rPr lang="en-IN" sz="2000" b="1" dirty="0"/>
              <a:t>Data extraction in Tableau creates a subset of data from the data source. </a:t>
            </a:r>
            <a:r>
              <a:rPr lang="en-IN" sz="2000" dirty="0"/>
              <a:t>This is useful in increasing the performance by applying filters. It also helps in applying some features of Tableau to data which may not be available in the data source like finding the distinct values in the data. However, the data extract feature is most frequently used for creating an extract to be stored in the local drive for offline access by Tableau.</a:t>
            </a:r>
          </a:p>
          <a:p>
            <a:pPr algn="just"/>
            <a:r>
              <a:rPr lang="en-IN" sz="2000" b="1" dirty="0"/>
              <a:t>Creating an Extract</a:t>
            </a:r>
          </a:p>
          <a:p>
            <a:pPr lvl="1" algn="just"/>
            <a:r>
              <a:rPr lang="en-IN" sz="2000" dirty="0"/>
              <a:t>Extraction of data is done by following the </a:t>
            </a:r>
            <a:endParaRPr lang="en-IN" sz="2000" dirty="0" smtClean="0"/>
          </a:p>
          <a:p>
            <a:pPr lvl="1" algn="just"/>
            <a:r>
              <a:rPr lang="en-IN" sz="2000" b="1" dirty="0" smtClean="0"/>
              <a:t>menu - Data → Extract Data. </a:t>
            </a:r>
          </a:p>
          <a:p>
            <a:pPr lvl="1" algn="just"/>
            <a:r>
              <a:rPr lang="en-IN" sz="2000" dirty="0" smtClean="0">
                <a:solidFill>
                  <a:srgbClr val="FF0000"/>
                </a:solidFill>
              </a:rPr>
              <a:t>It </a:t>
            </a:r>
            <a:r>
              <a:rPr lang="en-IN" sz="2000" dirty="0">
                <a:solidFill>
                  <a:srgbClr val="FF0000"/>
                </a:solidFill>
              </a:rPr>
              <a:t>creates many options such as applying limits to how many rows to be extracted and whether to aggregate data for dimensions. </a:t>
            </a:r>
            <a:r>
              <a:rPr lang="en-IN" sz="2000" dirty="0"/>
              <a:t>The following screen shows the Extract Data </a:t>
            </a:r>
            <a:r>
              <a:rPr lang="en-IN" sz="2000" dirty="0" smtClean="0"/>
              <a:t>option.</a:t>
            </a:r>
            <a:endParaRPr lang="en-IN" sz="2000" dirty="0"/>
          </a:p>
          <a:p>
            <a:pPr marL="342900" lvl="1" indent="-342900">
              <a:buFont typeface="Arial" pitchFamily="34" charset="0"/>
              <a:buChar char="•"/>
            </a:pPr>
            <a:r>
              <a:rPr lang="en-IN" sz="2000" b="1" dirty="0" smtClean="0"/>
              <a:t>Applying Extract Filters</a:t>
            </a:r>
          </a:p>
          <a:p>
            <a:pPr lvl="1"/>
            <a:r>
              <a:rPr lang="en-IN" sz="2000" b="1" dirty="0" smtClean="0"/>
              <a:t>To </a:t>
            </a:r>
            <a:r>
              <a:rPr lang="en-IN" sz="2000" b="1" dirty="0"/>
              <a:t>extract a subset of data from the data source</a:t>
            </a:r>
            <a:r>
              <a:rPr lang="en-IN" sz="2000" dirty="0"/>
              <a:t>, you can create filters which will return only the relevant rows</a:t>
            </a:r>
            <a:r>
              <a:rPr lang="en-IN" sz="2000" dirty="0" smtClean="0"/>
              <a:t>.</a:t>
            </a:r>
            <a:endParaRPr lang="en-IN" sz="2000" dirty="0"/>
          </a:p>
          <a:p>
            <a:pPr algn="just"/>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Extracting Data </a:t>
            </a:r>
            <a:r>
              <a:rPr lang="en-IN" sz="2000" dirty="0" smtClean="0"/>
              <a:t>Cont...</a:t>
            </a:r>
            <a:endParaRPr lang="en-IN" sz="2000" dirty="0"/>
          </a:p>
        </p:txBody>
      </p:sp>
      <p:sp>
        <p:nvSpPr>
          <p:cNvPr id="3" name="Content Placeholder 2"/>
          <p:cNvSpPr>
            <a:spLocks noGrp="1"/>
          </p:cNvSpPr>
          <p:nvPr>
            <p:ph sz="quarter" idx="1"/>
          </p:nvPr>
        </p:nvSpPr>
        <p:spPr/>
        <p:txBody>
          <a:bodyPr>
            <a:normAutofit lnSpcReduction="10000"/>
          </a:bodyPr>
          <a:lstStyle/>
          <a:p>
            <a:r>
              <a:rPr lang="en-IN" dirty="0"/>
              <a:t>Adding New Data to Extract</a:t>
            </a:r>
          </a:p>
          <a:p>
            <a:pPr lvl="1"/>
            <a:r>
              <a:rPr lang="en-IN" dirty="0"/>
              <a:t>To add more data for an already created extract, you can choose the option </a:t>
            </a:r>
            <a:endParaRPr lang="en-IN" dirty="0" smtClean="0"/>
          </a:p>
          <a:p>
            <a:pPr lvl="1"/>
            <a:r>
              <a:rPr lang="en-IN" b="1" dirty="0" smtClean="0"/>
              <a:t>Data </a:t>
            </a:r>
            <a:r>
              <a:rPr lang="en-IN" b="1" dirty="0"/>
              <a:t>→ Extract → Append Data from File</a:t>
            </a:r>
            <a:r>
              <a:rPr lang="en-IN" b="1" dirty="0" smtClean="0"/>
              <a:t>.</a:t>
            </a:r>
          </a:p>
          <a:p>
            <a:pPr lvl="1"/>
            <a:r>
              <a:rPr lang="en-IN" dirty="0" smtClean="0"/>
              <a:t> </a:t>
            </a:r>
            <a:r>
              <a:rPr lang="en-IN" dirty="0"/>
              <a:t>In this case, browse the file containing the data and click OK to finish. Of course, the number and </a:t>
            </a:r>
            <a:r>
              <a:rPr lang="en-IN" dirty="0" err="1"/>
              <a:t>datatype</a:t>
            </a:r>
            <a:r>
              <a:rPr lang="en-IN" dirty="0"/>
              <a:t> of columns in the file should be in sync with the existing data</a:t>
            </a:r>
            <a:r>
              <a:rPr lang="en-IN" dirty="0" smtClean="0"/>
              <a:t>.</a:t>
            </a:r>
          </a:p>
          <a:p>
            <a:pPr lvl="1"/>
            <a:endParaRPr lang="en-IN" dirty="0"/>
          </a:p>
          <a:p>
            <a:r>
              <a:rPr lang="en-IN" b="1" dirty="0"/>
              <a:t>Extract History</a:t>
            </a:r>
          </a:p>
          <a:p>
            <a:pPr lvl="1"/>
            <a:r>
              <a:rPr lang="en-IN" dirty="0"/>
              <a:t>You can verify the history of data extracts to be sure about how many times the extract has happened and at what times.</a:t>
            </a:r>
          </a:p>
          <a:p>
            <a:pPr lvl="1"/>
            <a:r>
              <a:rPr lang="en-IN" dirty="0"/>
              <a:t>For this, you can use the </a:t>
            </a:r>
            <a:r>
              <a:rPr lang="en-IN" b="1" dirty="0"/>
              <a:t>menu - Data → Extract History.</a:t>
            </a:r>
          </a:p>
          <a:p>
            <a:pPr lvl="1">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b="1" dirty="0" smtClean="0"/>
              <a:t>extracts</a:t>
            </a:r>
            <a:r>
              <a:rPr lang="en-IN" dirty="0" smtClean="0"/>
              <a:t> vs. </a:t>
            </a:r>
            <a:r>
              <a:rPr lang="en-IN" b="1" dirty="0" smtClean="0"/>
              <a:t>live</a:t>
            </a:r>
            <a:r>
              <a:rPr lang="en-IN" dirty="0" smtClean="0"/>
              <a:t> connections</a:t>
            </a:r>
            <a:endParaRPr lang="en-IN" dirty="0"/>
          </a:p>
        </p:txBody>
      </p:sp>
      <p:sp>
        <p:nvSpPr>
          <p:cNvPr id="3" name="Content Placeholder 2"/>
          <p:cNvSpPr>
            <a:spLocks noGrp="1"/>
          </p:cNvSpPr>
          <p:nvPr>
            <p:ph sz="quarter" idx="1"/>
          </p:nvPr>
        </p:nvSpPr>
        <p:spPr/>
        <p:txBody>
          <a:bodyPr>
            <a:normAutofit fontScale="92500" lnSpcReduction="20000"/>
          </a:bodyPr>
          <a:lstStyle/>
          <a:p>
            <a:pPr algn="just"/>
            <a:endParaRPr lang="en-IN" dirty="0" smtClean="0"/>
          </a:p>
          <a:p>
            <a:pPr algn="just"/>
            <a:r>
              <a:rPr lang="en-IN" b="1" dirty="0" smtClean="0"/>
              <a:t>Tableau</a:t>
            </a:r>
            <a:r>
              <a:rPr lang="en-IN" dirty="0"/>
              <a:t> Data </a:t>
            </a:r>
            <a:r>
              <a:rPr lang="en-IN" b="1" dirty="0"/>
              <a:t>Extracts</a:t>
            </a:r>
            <a:r>
              <a:rPr lang="en-IN" dirty="0"/>
              <a:t> </a:t>
            </a:r>
            <a:r>
              <a:rPr lang="en-IN" b="1" dirty="0"/>
              <a:t>are snapshots of data optimized for aggregation and loaded into system memory </a:t>
            </a:r>
            <a:r>
              <a:rPr lang="en-IN" dirty="0"/>
              <a:t>to be quickly recalled for </a:t>
            </a:r>
            <a:r>
              <a:rPr lang="en-IN" dirty="0" smtClean="0"/>
              <a:t>visualization.</a:t>
            </a:r>
          </a:p>
          <a:p>
            <a:pPr algn="just"/>
            <a:r>
              <a:rPr lang="en-IN" b="1" dirty="0"/>
              <a:t>Extracts</a:t>
            </a:r>
            <a:r>
              <a:rPr lang="en-IN" dirty="0"/>
              <a:t> are </a:t>
            </a:r>
            <a:r>
              <a:rPr lang="en-IN" b="1" dirty="0"/>
              <a:t>saved subsets of data </a:t>
            </a:r>
            <a:r>
              <a:rPr lang="en-IN" dirty="0"/>
              <a:t>that you can use to improve performance or to take advantage of </a:t>
            </a:r>
            <a:r>
              <a:rPr lang="en-IN" b="1" dirty="0"/>
              <a:t>Tableau</a:t>
            </a:r>
            <a:r>
              <a:rPr lang="en-IN" dirty="0"/>
              <a:t> functionality not available or supported in your original data. When you create an </a:t>
            </a:r>
            <a:r>
              <a:rPr lang="en-IN" b="1" dirty="0"/>
              <a:t>extract</a:t>
            </a:r>
            <a:r>
              <a:rPr lang="en-IN" dirty="0"/>
              <a:t> of your data, </a:t>
            </a:r>
            <a:r>
              <a:rPr lang="en-IN" dirty="0">
                <a:solidFill>
                  <a:srgbClr val="FF0000"/>
                </a:solidFill>
              </a:rPr>
              <a:t>you can reduce the total amount of data by using filters and configuring other </a:t>
            </a:r>
            <a:r>
              <a:rPr lang="en-IN" dirty="0" smtClean="0">
                <a:solidFill>
                  <a:srgbClr val="FF0000"/>
                </a:solidFill>
              </a:rPr>
              <a:t>limits.</a:t>
            </a:r>
          </a:p>
          <a:p>
            <a:pPr algn="just"/>
            <a:r>
              <a:rPr lang="en-IN" b="1" dirty="0"/>
              <a:t>Tableau</a:t>
            </a:r>
            <a:r>
              <a:rPr lang="en-IN" dirty="0"/>
              <a:t> is a query based tool; not a </a:t>
            </a:r>
            <a:r>
              <a:rPr lang="en-IN" b="1" dirty="0"/>
              <a:t>live</a:t>
            </a:r>
            <a:r>
              <a:rPr lang="en-IN" dirty="0"/>
              <a:t> streaming tool. A </a:t>
            </a:r>
            <a:r>
              <a:rPr lang="en-IN" b="1" dirty="0"/>
              <a:t>Live Connection</a:t>
            </a:r>
            <a:r>
              <a:rPr lang="en-IN" dirty="0"/>
              <a:t> means that</a:t>
            </a:r>
            <a:r>
              <a:rPr lang="en-IN" dirty="0">
                <a:solidFill>
                  <a:srgbClr val="FF0000"/>
                </a:solidFill>
              </a:rPr>
              <a:t> </a:t>
            </a:r>
            <a:r>
              <a:rPr lang="en-IN" b="1" dirty="0">
                <a:solidFill>
                  <a:srgbClr val="FF0000"/>
                </a:solidFill>
              </a:rPr>
              <a:t>Tableau</a:t>
            </a:r>
            <a:r>
              <a:rPr lang="en-IN" dirty="0">
                <a:solidFill>
                  <a:srgbClr val="FF0000"/>
                </a:solidFill>
              </a:rPr>
              <a:t> sends queries to your database, and retrieves data.</a:t>
            </a:r>
            <a:r>
              <a:rPr lang="en-IN" dirty="0"/>
              <a:t> Generally, these queries will return whatever data is currently in the database; with one important exception – any data currently in </a:t>
            </a:r>
            <a:r>
              <a:rPr lang="en-IN" b="1" dirty="0"/>
              <a:t>Tableau's</a:t>
            </a:r>
            <a:r>
              <a:rPr lang="en-IN" dirty="0"/>
              <a:t> cache.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21" y="165885"/>
          <a:ext cx="8712968" cy="5579010"/>
        </p:xfrm>
        <a:graphic>
          <a:graphicData uri="http://schemas.openxmlformats.org/drawingml/2006/table">
            <a:tbl>
              <a:tblPr/>
              <a:tblGrid>
                <a:gridCol w="1080119"/>
                <a:gridCol w="7632849"/>
              </a:tblGrid>
              <a:tr h="0">
                <a:tc>
                  <a:txBody>
                    <a:bodyPr/>
                    <a:lstStyle/>
                    <a:p>
                      <a:pPr algn="ctr" fontAlgn="t"/>
                      <a:r>
                        <a:rPr lang="en-IN" sz="2000" dirty="0" err="1"/>
                        <a:t>S.No</a:t>
                      </a:r>
                      <a:endParaRPr lang="en-IN" sz="2000" dirty="0"/>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t>Terms &amp; Meaning</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8479">
                <a:tc>
                  <a:txBody>
                    <a:bodyPr/>
                    <a:lstStyle/>
                    <a:p>
                      <a:pPr algn="ctr" fontAlgn="ctr"/>
                      <a:r>
                        <a:rPr lang="en-IN" sz="2000"/>
                        <a:t>1</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rPr>
                        <a:t>Alias</a:t>
                      </a:r>
                      <a:endParaRPr lang="en-IN" sz="2000">
                        <a:solidFill>
                          <a:srgbClr val="000000"/>
                        </a:solidFill>
                      </a:endParaRPr>
                    </a:p>
                    <a:p>
                      <a:pPr algn="just" fontAlgn="t"/>
                      <a:r>
                        <a:rPr lang="en-IN" sz="2000">
                          <a:solidFill>
                            <a:srgbClr val="000000"/>
                          </a:solidFill>
                        </a:rPr>
                        <a:t>An alternative name that you can assign to a field or to a dimension member.</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667">
                <a:tc>
                  <a:txBody>
                    <a:bodyPr/>
                    <a:lstStyle/>
                    <a:p>
                      <a:pPr algn="ctr" fontAlgn="ctr"/>
                      <a:r>
                        <a:rPr lang="en-IN" sz="2000"/>
                        <a:t>2</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rPr>
                        <a:t>Bin</a:t>
                      </a:r>
                      <a:endParaRPr lang="en-IN" sz="2000">
                        <a:solidFill>
                          <a:srgbClr val="000000"/>
                        </a:solidFill>
                      </a:endParaRPr>
                    </a:p>
                    <a:p>
                      <a:pPr algn="just" fontAlgn="t"/>
                      <a:r>
                        <a:rPr lang="en-IN" sz="2000">
                          <a:solidFill>
                            <a:srgbClr val="000000"/>
                          </a:solidFill>
                        </a:rPr>
                        <a:t>A user-defined grouping of measures in the data source.</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27542">
                <a:tc>
                  <a:txBody>
                    <a:bodyPr/>
                    <a:lstStyle/>
                    <a:p>
                      <a:pPr algn="ctr" fontAlgn="ctr"/>
                      <a:r>
                        <a:rPr lang="en-IN" sz="2000"/>
                        <a:t>3</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rPr>
                        <a:t>Bookmark</a:t>
                      </a:r>
                      <a:endParaRPr lang="en-IN" sz="2000">
                        <a:solidFill>
                          <a:srgbClr val="000000"/>
                        </a:solidFill>
                      </a:endParaRPr>
                    </a:p>
                    <a:p>
                      <a:pPr algn="just" fontAlgn="t"/>
                      <a:r>
                        <a:rPr lang="en-IN" sz="2000">
                          <a:solidFill>
                            <a:srgbClr val="000000"/>
                          </a:solidFill>
                        </a:rPr>
                        <a:t>A </a:t>
                      </a:r>
                      <a:r>
                        <a:rPr lang="en-IN" sz="2000" b="1">
                          <a:solidFill>
                            <a:srgbClr val="000000"/>
                          </a:solidFill>
                        </a:rPr>
                        <a:t>.tbm</a:t>
                      </a:r>
                      <a:r>
                        <a:rPr lang="en-IN" sz="2000">
                          <a:solidFill>
                            <a:srgbClr val="000000"/>
                          </a:solidFill>
                        </a:rPr>
                        <a:t> file in the Bookmarks folder in the Tableau repository that contains a single worksheet. Much like web browser bookmarks, </a:t>
                      </a:r>
                      <a:r>
                        <a:rPr lang="en-IN" sz="2000" b="1">
                          <a:solidFill>
                            <a:srgbClr val="000000"/>
                          </a:solidFill>
                        </a:rPr>
                        <a:t>.tbm</a:t>
                      </a:r>
                      <a:r>
                        <a:rPr lang="en-IN" sz="2000">
                          <a:solidFill>
                            <a:srgbClr val="000000"/>
                          </a:solidFill>
                        </a:rPr>
                        <a:t> files are a convenient way to quickly display different analyses.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2292">
                <a:tc>
                  <a:txBody>
                    <a:bodyPr/>
                    <a:lstStyle/>
                    <a:p>
                      <a:pPr algn="ctr" fontAlgn="ctr"/>
                      <a:r>
                        <a:rPr lang="en-IN" sz="2000"/>
                        <a:t>4</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Calculated Field</a:t>
                      </a:r>
                      <a:endParaRPr lang="en-IN" sz="2000" dirty="0">
                        <a:solidFill>
                          <a:srgbClr val="000000"/>
                        </a:solidFill>
                      </a:endParaRPr>
                    </a:p>
                    <a:p>
                      <a:pPr algn="just" fontAlgn="t"/>
                      <a:r>
                        <a:rPr lang="en-IN" sz="2000" dirty="0">
                          <a:solidFill>
                            <a:srgbClr val="000000"/>
                          </a:solidFill>
                        </a:rPr>
                        <a:t>A new field that you create by using a formula to modify the existing fields in your data source.</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2292">
                <a:tc>
                  <a:txBody>
                    <a:bodyPr/>
                    <a:lstStyle/>
                    <a:p>
                      <a:pPr algn="ctr" fontAlgn="ctr"/>
                      <a:r>
                        <a:rPr lang="en-IN" sz="2000" dirty="0"/>
                        <a:t>5</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rPr>
                        <a:t>Crosstab</a:t>
                      </a:r>
                      <a:endParaRPr lang="en-IN" sz="2000">
                        <a:solidFill>
                          <a:srgbClr val="000000"/>
                        </a:solidFill>
                      </a:endParaRPr>
                    </a:p>
                    <a:p>
                      <a:pPr algn="just" fontAlgn="t"/>
                      <a:r>
                        <a:rPr lang="en-IN" sz="2000">
                          <a:solidFill>
                            <a:srgbClr val="000000"/>
                          </a:solidFill>
                        </a:rPr>
                        <a:t>A text table view. Use text tables to display the numbers associated with dimension members.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9917">
                <a:tc>
                  <a:txBody>
                    <a:bodyPr/>
                    <a:lstStyle/>
                    <a:p>
                      <a:pPr algn="ctr" fontAlgn="ctr"/>
                      <a:r>
                        <a:rPr lang="en-IN" sz="2000" dirty="0"/>
                        <a:t>6</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Dashboard</a:t>
                      </a:r>
                      <a:endParaRPr lang="en-IN" sz="2000" dirty="0">
                        <a:solidFill>
                          <a:srgbClr val="000000"/>
                        </a:solidFill>
                      </a:endParaRPr>
                    </a:p>
                    <a:p>
                      <a:pPr algn="just" fontAlgn="t"/>
                      <a:r>
                        <a:rPr lang="en-IN" sz="2000" dirty="0">
                          <a:solidFill>
                            <a:srgbClr val="000000"/>
                          </a:solidFill>
                        </a:rPr>
                        <a:t>A combination of several views arranged on a single page. Use dashboards to compare and monitor a variety of data simultaneously.</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51520" y="332656"/>
          <a:ext cx="8712968" cy="5234520"/>
        </p:xfrm>
        <a:graphic>
          <a:graphicData uri="http://schemas.openxmlformats.org/drawingml/2006/table">
            <a:tbl>
              <a:tblPr/>
              <a:tblGrid>
                <a:gridCol w="756592"/>
                <a:gridCol w="7956376"/>
              </a:tblGrid>
              <a:tr h="394229">
                <a:tc>
                  <a:txBody>
                    <a:bodyPr/>
                    <a:lstStyle/>
                    <a:p>
                      <a:pPr algn="ctr" fontAlgn="ctr"/>
                      <a:r>
                        <a:rPr lang="en-IN" sz="2000" dirty="0"/>
                        <a:t>7</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Data Pane</a:t>
                      </a:r>
                      <a:endParaRPr lang="en-IN" sz="2000" dirty="0">
                        <a:solidFill>
                          <a:srgbClr val="000000"/>
                        </a:solidFill>
                      </a:endParaRPr>
                    </a:p>
                    <a:p>
                      <a:pPr algn="just" fontAlgn="t"/>
                      <a:r>
                        <a:rPr lang="en-IN" sz="2000" dirty="0">
                          <a:solidFill>
                            <a:srgbClr val="000000"/>
                          </a:solidFill>
                        </a:rPr>
                        <a:t>A pane on the left side of the workbook that displays the fields of the </a:t>
                      </a:r>
                      <a:r>
                        <a:rPr lang="en-IN" sz="2000" dirty="0">
                          <a:solidFill>
                            <a:srgbClr val="FF0000"/>
                          </a:solidFill>
                        </a:rPr>
                        <a:t>data sources to which Tableau is connected. </a:t>
                      </a:r>
                      <a:r>
                        <a:rPr lang="en-IN" sz="2000" dirty="0">
                          <a:solidFill>
                            <a:srgbClr val="000000"/>
                          </a:solidFill>
                        </a:rPr>
                        <a:t>The fields are divided into dimensions and measures. The data pane also displays custom fields such as calculations, binned fields, and groups. You build views of your data by dragging fields from the data pane onto the various shelves that are a part of every worksheet.</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9917">
                <a:tc>
                  <a:txBody>
                    <a:bodyPr/>
                    <a:lstStyle/>
                    <a:p>
                      <a:pPr algn="ctr" fontAlgn="ctr"/>
                      <a:r>
                        <a:rPr lang="en-IN" sz="2000" dirty="0"/>
                        <a:t>8</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Data Source Page</a:t>
                      </a:r>
                      <a:endParaRPr lang="en-IN" sz="2000" dirty="0">
                        <a:solidFill>
                          <a:srgbClr val="000000"/>
                        </a:solidFill>
                      </a:endParaRPr>
                    </a:p>
                    <a:p>
                      <a:pPr algn="just" fontAlgn="t"/>
                      <a:r>
                        <a:rPr lang="en-IN" sz="2000" dirty="0">
                          <a:solidFill>
                            <a:srgbClr val="000000"/>
                          </a:solidFill>
                        </a:rPr>
                        <a:t>A page where </a:t>
                      </a:r>
                      <a:r>
                        <a:rPr lang="en-IN" sz="2000" dirty="0">
                          <a:solidFill>
                            <a:srgbClr val="FF0000"/>
                          </a:solidFill>
                        </a:rPr>
                        <a:t>you can set up your data source. </a:t>
                      </a:r>
                      <a:r>
                        <a:rPr lang="en-IN" sz="2000" dirty="0">
                          <a:solidFill>
                            <a:srgbClr val="000000"/>
                          </a:solidFill>
                        </a:rPr>
                        <a:t>The data source page generally consists of four main areas − left pane, join area, preview area, and metadata area.</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51354">
                <a:tc>
                  <a:txBody>
                    <a:bodyPr/>
                    <a:lstStyle/>
                    <a:p>
                      <a:pPr algn="ctr" fontAlgn="ctr"/>
                      <a:r>
                        <a:rPr lang="en-IN" sz="2000" dirty="0"/>
                        <a:t>9</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Dimension</a:t>
                      </a:r>
                      <a:endParaRPr lang="en-IN" sz="2000" dirty="0">
                        <a:solidFill>
                          <a:srgbClr val="000000"/>
                        </a:solidFill>
                      </a:endParaRPr>
                    </a:p>
                    <a:p>
                      <a:pPr algn="just" fontAlgn="t"/>
                      <a:r>
                        <a:rPr lang="en-IN" sz="2000" dirty="0">
                          <a:solidFill>
                            <a:srgbClr val="000000"/>
                          </a:solidFill>
                        </a:rPr>
                        <a:t>A field of categorical data. </a:t>
                      </a:r>
                      <a:r>
                        <a:rPr lang="en-IN" sz="2000" dirty="0">
                          <a:solidFill>
                            <a:srgbClr val="FF0000"/>
                          </a:solidFill>
                        </a:rPr>
                        <a:t>Dimensions typically hold discrete data such as hierarchies and members that cannot be aggregated</a:t>
                      </a:r>
                      <a:r>
                        <a:rPr lang="en-IN" sz="2000" dirty="0">
                          <a:solidFill>
                            <a:srgbClr val="000000"/>
                          </a:solidFill>
                        </a:rPr>
                        <a:t>. Examples of dimensions include dates, customer names, and customer segments.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27542">
                <a:tc>
                  <a:txBody>
                    <a:bodyPr/>
                    <a:lstStyle/>
                    <a:p>
                      <a:pPr algn="ctr" fontAlgn="ctr"/>
                      <a:r>
                        <a:rPr lang="en-IN" sz="2000" dirty="0"/>
                        <a:t>10</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Extract</a:t>
                      </a:r>
                      <a:endParaRPr lang="en-IN" sz="2000" dirty="0">
                        <a:solidFill>
                          <a:srgbClr val="000000"/>
                        </a:solidFill>
                      </a:endParaRPr>
                    </a:p>
                    <a:p>
                      <a:pPr algn="just" fontAlgn="t"/>
                      <a:r>
                        <a:rPr lang="en-IN" sz="2000" dirty="0">
                          <a:solidFill>
                            <a:srgbClr val="FF0000"/>
                          </a:solidFill>
                        </a:rPr>
                        <a:t>A saved subset of a data source that you can use to improve performance and analyze offline. </a:t>
                      </a:r>
                      <a:r>
                        <a:rPr lang="en-IN" sz="2000" dirty="0">
                          <a:solidFill>
                            <a:srgbClr val="000000"/>
                          </a:solidFill>
                        </a:rPr>
                        <a:t>You can create an extract by defining filters and limits that include the data you want in the extract.</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07504" y="393732"/>
          <a:ext cx="8712968" cy="5552550"/>
        </p:xfrm>
        <a:graphic>
          <a:graphicData uri="http://schemas.openxmlformats.org/drawingml/2006/table">
            <a:tbl>
              <a:tblPr/>
              <a:tblGrid>
                <a:gridCol w="792088"/>
                <a:gridCol w="7920880"/>
              </a:tblGrid>
              <a:tr h="156104">
                <a:tc>
                  <a:txBody>
                    <a:bodyPr/>
                    <a:lstStyle/>
                    <a:p>
                      <a:pPr algn="ctr" fontAlgn="ctr"/>
                      <a:r>
                        <a:rPr lang="en-IN" sz="2000" dirty="0"/>
                        <a:t>11</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Filters Shelf</a:t>
                      </a:r>
                      <a:endParaRPr lang="en-IN" sz="2000" dirty="0">
                        <a:solidFill>
                          <a:srgbClr val="000000"/>
                        </a:solidFill>
                      </a:endParaRPr>
                    </a:p>
                    <a:p>
                      <a:pPr algn="just" fontAlgn="t"/>
                      <a:r>
                        <a:rPr lang="en-IN" sz="2000" dirty="0">
                          <a:solidFill>
                            <a:srgbClr val="000000"/>
                          </a:solidFill>
                        </a:rPr>
                        <a:t>A shelf on the left of the workbook that you can use to exclude data from a view by </a:t>
                      </a:r>
                      <a:r>
                        <a:rPr lang="en-IN" sz="2000" dirty="0">
                          <a:solidFill>
                            <a:srgbClr val="FF0000"/>
                          </a:solidFill>
                        </a:rPr>
                        <a:t>filtering it using measures and dimensions.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03729">
                <a:tc>
                  <a:txBody>
                    <a:bodyPr/>
                    <a:lstStyle/>
                    <a:p>
                      <a:pPr algn="ctr" fontAlgn="ctr"/>
                      <a:r>
                        <a:rPr lang="en-IN" sz="2000" dirty="0"/>
                        <a:t>12</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Format Pane</a:t>
                      </a:r>
                      <a:endParaRPr lang="en-IN" sz="2000" dirty="0">
                        <a:solidFill>
                          <a:srgbClr val="000000"/>
                        </a:solidFill>
                      </a:endParaRPr>
                    </a:p>
                    <a:p>
                      <a:pPr algn="just" fontAlgn="t"/>
                      <a:r>
                        <a:rPr lang="en-IN" sz="2000" dirty="0">
                          <a:solidFill>
                            <a:srgbClr val="000000"/>
                          </a:solidFill>
                        </a:rPr>
                        <a:t>A pane that contains formatting settings that control the entire worksheet, as well as individual fields in the view. When open, the Format pane appears on the left side of the workbook.</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51354">
                <a:tc>
                  <a:txBody>
                    <a:bodyPr/>
                    <a:lstStyle/>
                    <a:p>
                      <a:pPr algn="ctr" fontAlgn="ctr"/>
                      <a:r>
                        <a:rPr lang="en-IN" sz="2000" dirty="0"/>
                        <a:t>13</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Level Of Detail (LOD) Expression</a:t>
                      </a:r>
                      <a:endParaRPr lang="en-IN" sz="2000" dirty="0">
                        <a:solidFill>
                          <a:srgbClr val="000000"/>
                        </a:solidFill>
                      </a:endParaRPr>
                    </a:p>
                    <a:p>
                      <a:pPr algn="just" fontAlgn="t"/>
                      <a:r>
                        <a:rPr lang="en-IN" sz="2000" dirty="0">
                          <a:solidFill>
                            <a:srgbClr val="000000"/>
                          </a:solidFill>
                        </a:rPr>
                        <a:t>A syntax that supports aggregation at dimensionalities other than the view level. With the level of detail expressions, you can attach one or more dimensions to any aggregate expression.</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03729">
                <a:tc>
                  <a:txBody>
                    <a:bodyPr/>
                    <a:lstStyle/>
                    <a:p>
                      <a:pPr algn="ctr" fontAlgn="ctr"/>
                      <a:r>
                        <a:rPr lang="en-IN" sz="2000" dirty="0"/>
                        <a:t>14</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Marks</a:t>
                      </a:r>
                      <a:endParaRPr lang="en-IN" sz="2000" dirty="0">
                        <a:solidFill>
                          <a:srgbClr val="000000"/>
                        </a:solidFill>
                      </a:endParaRPr>
                    </a:p>
                    <a:p>
                      <a:pPr algn="just" fontAlgn="t"/>
                      <a:r>
                        <a:rPr lang="en-IN" sz="2000" dirty="0">
                          <a:solidFill>
                            <a:srgbClr val="000000"/>
                          </a:solidFill>
                        </a:rPr>
                        <a:t>A part of the view that visually represents one or more rows in a data source. </a:t>
                      </a:r>
                      <a:r>
                        <a:rPr lang="en-IN" sz="2000" dirty="0">
                          <a:solidFill>
                            <a:srgbClr val="FF0000"/>
                          </a:solidFill>
                        </a:rPr>
                        <a:t>A mark can be, for example, a bar, line, or square. You can control the type, </a:t>
                      </a:r>
                      <a:r>
                        <a:rPr lang="en-IN" sz="2000" dirty="0" err="1">
                          <a:solidFill>
                            <a:srgbClr val="FF0000"/>
                          </a:solidFill>
                        </a:rPr>
                        <a:t>color</a:t>
                      </a:r>
                      <a:r>
                        <a:rPr lang="en-IN" sz="2000" dirty="0">
                          <a:solidFill>
                            <a:srgbClr val="FF0000"/>
                          </a:solidFill>
                        </a:rPr>
                        <a:t>, and size of marks.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6104">
                <a:tc>
                  <a:txBody>
                    <a:bodyPr/>
                    <a:lstStyle/>
                    <a:p>
                      <a:pPr algn="ctr" fontAlgn="ctr"/>
                      <a:r>
                        <a:rPr lang="en-IN" sz="2000" dirty="0"/>
                        <a:t>15</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Marks Card</a:t>
                      </a:r>
                      <a:endParaRPr lang="en-IN" sz="2000" dirty="0">
                        <a:solidFill>
                          <a:srgbClr val="000000"/>
                        </a:solidFill>
                      </a:endParaRPr>
                    </a:p>
                    <a:p>
                      <a:pPr algn="just" fontAlgn="t"/>
                      <a:r>
                        <a:rPr lang="en-IN" sz="2000" dirty="0">
                          <a:solidFill>
                            <a:srgbClr val="000000"/>
                          </a:solidFill>
                        </a:rPr>
                        <a:t>A card to the left of the view, where you can drag fields to control mark properties such as type, </a:t>
                      </a:r>
                      <a:r>
                        <a:rPr lang="en-IN" sz="2000" dirty="0" err="1">
                          <a:solidFill>
                            <a:srgbClr val="000000"/>
                          </a:solidFill>
                        </a:rPr>
                        <a:t>color</a:t>
                      </a:r>
                      <a:r>
                        <a:rPr lang="en-IN" sz="2000" dirty="0">
                          <a:solidFill>
                            <a:srgbClr val="000000"/>
                          </a:solidFill>
                        </a:rPr>
                        <a:t>, size, shape, label, </a:t>
                      </a:r>
                      <a:r>
                        <a:rPr lang="en-IN" sz="2000" dirty="0">
                          <a:solidFill>
                            <a:srgbClr val="FF0000"/>
                          </a:solidFill>
                        </a:rPr>
                        <a:t>tooltip, and detail.</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9512" y="44624"/>
          <a:ext cx="8712968" cy="6666909"/>
        </p:xfrm>
        <a:graphic>
          <a:graphicData uri="http://schemas.openxmlformats.org/drawingml/2006/table">
            <a:tbl>
              <a:tblPr/>
              <a:tblGrid>
                <a:gridCol w="648072"/>
                <a:gridCol w="8064896"/>
              </a:tblGrid>
              <a:tr h="1471845">
                <a:tc>
                  <a:txBody>
                    <a:bodyPr/>
                    <a:lstStyle/>
                    <a:p>
                      <a:pPr algn="ctr" fontAlgn="ctr"/>
                      <a:r>
                        <a:rPr lang="en-IN" sz="2000" dirty="0"/>
                        <a:t>16</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Pages Shelf</a:t>
                      </a:r>
                      <a:endParaRPr lang="en-IN" sz="2000" dirty="0">
                        <a:solidFill>
                          <a:srgbClr val="000000"/>
                        </a:solidFill>
                      </a:endParaRPr>
                    </a:p>
                    <a:p>
                      <a:pPr algn="just" fontAlgn="t"/>
                      <a:r>
                        <a:rPr lang="en-IN" sz="2000" dirty="0">
                          <a:solidFill>
                            <a:srgbClr val="000000"/>
                          </a:solidFill>
                        </a:rPr>
                        <a:t>A shelf to the left of the view that you can use to split a view into a sequence of pages based on the members and values in a </a:t>
                      </a:r>
                      <a:r>
                        <a:rPr lang="en-IN" sz="2000" dirty="0">
                          <a:solidFill>
                            <a:srgbClr val="FF0000"/>
                          </a:solidFill>
                        </a:rPr>
                        <a:t>discrete or continuous field</a:t>
                      </a:r>
                      <a:r>
                        <a:rPr lang="en-IN" sz="2000" dirty="0">
                          <a:solidFill>
                            <a:srgbClr val="000000"/>
                          </a:solidFill>
                        </a:rPr>
                        <a:t>. Adding a field to the Pages shelf is like adding a field to the Rows shelf, except that a new page is created for each new row.</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63680">
                <a:tc>
                  <a:txBody>
                    <a:bodyPr/>
                    <a:lstStyle/>
                    <a:p>
                      <a:pPr algn="ctr" fontAlgn="ctr"/>
                      <a:r>
                        <a:rPr lang="en-IN" sz="2000" dirty="0"/>
                        <a:t>17</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Rows Shelf</a:t>
                      </a:r>
                      <a:endParaRPr lang="en-IN" sz="2000" dirty="0">
                        <a:solidFill>
                          <a:srgbClr val="000000"/>
                        </a:solidFill>
                      </a:endParaRPr>
                    </a:p>
                    <a:p>
                      <a:pPr algn="just" fontAlgn="t"/>
                      <a:r>
                        <a:rPr lang="en-IN" sz="2000" dirty="0">
                          <a:solidFill>
                            <a:srgbClr val="000000"/>
                          </a:solidFill>
                        </a:rPr>
                        <a:t>A shelf at the top of the workbook that </a:t>
                      </a:r>
                      <a:r>
                        <a:rPr lang="en-IN" sz="2000" dirty="0">
                          <a:solidFill>
                            <a:srgbClr val="FF0000"/>
                          </a:solidFill>
                        </a:rPr>
                        <a:t>you can use to create the rows of a data table</a:t>
                      </a:r>
                      <a:r>
                        <a:rPr lang="en-IN" sz="2000" dirty="0">
                          <a:solidFill>
                            <a:srgbClr val="000000"/>
                          </a:solidFill>
                        </a:rPr>
                        <a:t>. The shelf accepts any number of dimensions and measures. When you place a dimension on the Rows shelf, Tableau creates headers for the members of that dimension. When you place a measure on the Rows shelf, Tableau creates quantitative axes for that measure.</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71845">
                <a:tc>
                  <a:txBody>
                    <a:bodyPr/>
                    <a:lstStyle/>
                    <a:p>
                      <a:pPr algn="ctr" fontAlgn="ctr"/>
                      <a:r>
                        <a:rPr lang="en-IN" sz="2000" dirty="0"/>
                        <a:t>18</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Shelves</a:t>
                      </a:r>
                      <a:endParaRPr lang="en-IN" sz="2000" dirty="0">
                        <a:solidFill>
                          <a:srgbClr val="000000"/>
                        </a:solidFill>
                      </a:endParaRPr>
                    </a:p>
                    <a:p>
                      <a:pPr algn="just" fontAlgn="t"/>
                      <a:r>
                        <a:rPr lang="en-IN" sz="2000" dirty="0">
                          <a:solidFill>
                            <a:srgbClr val="000000"/>
                          </a:solidFill>
                        </a:rPr>
                        <a:t>Named areas to the left and top of the view. You build views by placing fields onto the shelves. Some shelves are available only when you select certain mark types. For example, the Shape shelf is available only when you select the Shape mark type.</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8174">
                <a:tc>
                  <a:txBody>
                    <a:bodyPr/>
                    <a:lstStyle/>
                    <a:p>
                      <a:pPr algn="ctr" fontAlgn="ctr"/>
                      <a:r>
                        <a:rPr lang="en-IN" sz="2000" dirty="0"/>
                        <a:t>19</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Workbook</a:t>
                      </a:r>
                      <a:endParaRPr lang="en-IN" sz="2000" dirty="0">
                        <a:solidFill>
                          <a:srgbClr val="000000"/>
                        </a:solidFill>
                      </a:endParaRPr>
                    </a:p>
                    <a:p>
                      <a:pPr algn="just" fontAlgn="t"/>
                      <a:r>
                        <a:rPr lang="en-IN" sz="2000" dirty="0">
                          <a:solidFill>
                            <a:srgbClr val="FF0000"/>
                          </a:solidFill>
                        </a:rPr>
                        <a:t>A file with a </a:t>
                      </a:r>
                      <a:r>
                        <a:rPr lang="en-IN" sz="2000" b="1" dirty="0">
                          <a:solidFill>
                            <a:srgbClr val="FF0000"/>
                          </a:solidFill>
                        </a:rPr>
                        <a:t>.</a:t>
                      </a:r>
                      <a:r>
                        <a:rPr lang="en-IN" sz="2000" b="1" dirty="0" err="1">
                          <a:solidFill>
                            <a:srgbClr val="FF0000"/>
                          </a:solidFill>
                        </a:rPr>
                        <a:t>twb</a:t>
                      </a:r>
                      <a:r>
                        <a:rPr lang="en-IN" sz="2000" dirty="0">
                          <a:solidFill>
                            <a:srgbClr val="FF0000"/>
                          </a:solidFill>
                        </a:rPr>
                        <a:t> extension that contains one or more worksheets (and possibly also dashboards and stories).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8174">
                <a:tc>
                  <a:txBody>
                    <a:bodyPr/>
                    <a:lstStyle/>
                    <a:p>
                      <a:pPr algn="ctr" fontAlgn="ctr"/>
                      <a:r>
                        <a:rPr lang="en-IN" sz="2000" dirty="0"/>
                        <a:t>20</a:t>
                      </a:r>
                    </a:p>
                  </a:txBody>
                  <a:tcPr marL="6615" marR="6615" marT="6615" marB="661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rPr>
                        <a:t>Worksheet</a:t>
                      </a:r>
                      <a:endParaRPr lang="en-IN" sz="2000" dirty="0">
                        <a:solidFill>
                          <a:srgbClr val="000000"/>
                        </a:solidFill>
                      </a:endParaRPr>
                    </a:p>
                    <a:p>
                      <a:pPr algn="just" fontAlgn="t"/>
                      <a:r>
                        <a:rPr lang="en-IN" sz="2000" dirty="0">
                          <a:solidFill>
                            <a:srgbClr val="000000"/>
                          </a:solidFill>
                        </a:rPr>
                        <a:t>A sheet where you build views of your data by dragging fields onto shelves.</a:t>
                      </a:r>
                    </a:p>
                  </a:txBody>
                  <a:tcPr marL="6615" marR="6615" marT="6615" marB="66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Tableau Desktop</a:t>
            </a:r>
            <a:endParaRPr lang="en-IN" dirty="0"/>
          </a:p>
        </p:txBody>
      </p:sp>
      <p:sp>
        <p:nvSpPr>
          <p:cNvPr id="3" name="Content Placeholder 2"/>
          <p:cNvSpPr>
            <a:spLocks noGrp="1"/>
          </p:cNvSpPr>
          <p:nvPr>
            <p:ph sz="quarter" idx="1"/>
          </p:nvPr>
        </p:nvSpPr>
        <p:spPr/>
        <p:txBody>
          <a:bodyPr/>
          <a:lstStyle/>
          <a:p>
            <a:pPr algn="just"/>
            <a:r>
              <a:rPr lang="en-IN" dirty="0"/>
              <a:t>If you are an individual user, Tableau Desktop is the tool for you. It's an application that resides on your computer and is aimed at individual use. It is used for creating data visualizations, </a:t>
            </a:r>
            <a:r>
              <a:rPr lang="en-IN" b="1" dirty="0"/>
              <a:t>publishing</a:t>
            </a:r>
            <a:r>
              <a:rPr lang="en-IN" dirty="0"/>
              <a:t> data sources as well as workbooks to Tableau Server.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visualization Tools</a:t>
            </a:r>
            <a:endParaRPr lang="en-IN" dirty="0"/>
          </a:p>
        </p:txBody>
      </p:sp>
      <p:sp>
        <p:nvSpPr>
          <p:cNvPr id="3" name="Content Placeholder 2"/>
          <p:cNvSpPr>
            <a:spLocks noGrp="1"/>
          </p:cNvSpPr>
          <p:nvPr>
            <p:ph sz="quarter" idx="1"/>
          </p:nvPr>
        </p:nvSpPr>
        <p:spPr/>
        <p:txBody>
          <a:bodyPr>
            <a:normAutofit/>
          </a:bodyPr>
          <a:lstStyle/>
          <a:p>
            <a:pPr algn="just"/>
            <a:r>
              <a:rPr lang="en-IN" dirty="0" err="1" smtClean="0"/>
              <a:t>Plotly</a:t>
            </a:r>
            <a:r>
              <a:rPr lang="en-IN" dirty="0" smtClean="0"/>
              <a:t>:  </a:t>
            </a:r>
            <a:r>
              <a:rPr lang="en-IN" dirty="0" err="1"/>
              <a:t>Plotly</a:t>
            </a:r>
            <a:r>
              <a:rPr lang="en-IN" dirty="0"/>
              <a:t> can produce some very slick graphics. ...</a:t>
            </a:r>
          </a:p>
          <a:p>
            <a:pPr algn="just"/>
            <a:r>
              <a:rPr lang="en-IN" dirty="0" err="1" smtClean="0"/>
              <a:t>DataHero</a:t>
            </a:r>
            <a:r>
              <a:rPr lang="en-IN" dirty="0" smtClean="0"/>
              <a:t>: Anyone </a:t>
            </a:r>
            <a:r>
              <a:rPr lang="en-IN" dirty="0"/>
              <a:t>can use this to make sense of data from multiple services. ...</a:t>
            </a:r>
          </a:p>
          <a:p>
            <a:pPr algn="just"/>
            <a:r>
              <a:rPr lang="en-IN" dirty="0"/>
              <a:t>Chart.js. ...</a:t>
            </a:r>
          </a:p>
          <a:p>
            <a:pPr algn="just"/>
            <a:r>
              <a:rPr lang="en-IN" dirty="0"/>
              <a:t>Tableau. ...</a:t>
            </a:r>
          </a:p>
          <a:p>
            <a:pPr algn="just"/>
            <a:r>
              <a:rPr lang="en-IN" dirty="0"/>
              <a:t>Raw. ...</a:t>
            </a:r>
          </a:p>
          <a:p>
            <a:pPr algn="just"/>
            <a:r>
              <a:rPr lang="en-IN" dirty="0" err="1"/>
              <a:t>Dygraphs</a:t>
            </a:r>
            <a:r>
              <a:rPr lang="en-IN" dirty="0"/>
              <a:t>. ...</a:t>
            </a:r>
          </a:p>
          <a:p>
            <a:pPr algn="just"/>
            <a:r>
              <a:rPr lang="en-IN" dirty="0" err="1"/>
              <a:t>ZingChart</a:t>
            </a:r>
            <a:r>
              <a:rPr lang="en-IN" dirty="0"/>
              <a:t>. ...</a:t>
            </a:r>
          </a:p>
          <a:p>
            <a:pPr algn="just"/>
            <a:r>
              <a:rPr lang="en-IN" dirty="0" err="1"/>
              <a:t>InstantAtlas</a:t>
            </a:r>
            <a:r>
              <a:rPr lang="en-IN" dirty="0"/>
              <a:t>.</a:t>
            </a:r>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132856"/>
            <a:ext cx="8229600" cy="1143000"/>
          </a:xfrm>
        </p:spPr>
        <p:txBody>
          <a:bodyPr/>
          <a:lstStyle/>
          <a:p>
            <a:r>
              <a:rPr lang="en-IN" dirty="0" smtClean="0"/>
              <a:t>File Type in Tableau</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79512" y="332656"/>
          <a:ext cx="8784976" cy="6264696"/>
        </p:xfrm>
        <a:graphic>
          <a:graphicData uri="http://schemas.openxmlformats.org/drawingml/2006/table">
            <a:tbl>
              <a:tblPr/>
              <a:tblGrid>
                <a:gridCol w="2376264"/>
                <a:gridCol w="1368152"/>
                <a:gridCol w="5040560"/>
              </a:tblGrid>
              <a:tr h="290677">
                <a:tc>
                  <a:txBody>
                    <a:bodyPr/>
                    <a:lstStyle/>
                    <a:p>
                      <a:pPr algn="ctr" fontAlgn="ctr"/>
                      <a:r>
                        <a:rPr lang="en-IN" sz="1500" dirty="0"/>
                        <a:t>File Type</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500"/>
                        <a:t>File Extension</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500" dirty="0"/>
                        <a:t>Purpose</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341151">
                <a:tc>
                  <a:txBody>
                    <a:bodyPr/>
                    <a:lstStyle/>
                    <a:p>
                      <a:pPr algn="ctr" fontAlgn="ctr"/>
                      <a:r>
                        <a:rPr lang="en-IN" sz="1500" b="1" dirty="0"/>
                        <a:t>Tableau Workbook</a:t>
                      </a:r>
                      <a:endParaRPr lang="en-IN" sz="1500" dirty="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dirty="0"/>
                        <a:t>.</a:t>
                      </a:r>
                      <a:r>
                        <a:rPr lang="en-IN" sz="1500" dirty="0" err="1"/>
                        <a:t>twb</a:t>
                      </a:r>
                      <a:endParaRPr lang="en-IN" sz="1500" dirty="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dirty="0"/>
                        <a:t>It contains </a:t>
                      </a:r>
                      <a:r>
                        <a:rPr lang="en-IN" sz="1500" dirty="0">
                          <a:solidFill>
                            <a:srgbClr val="FF0000"/>
                          </a:solidFill>
                        </a:rPr>
                        <a:t>information on each sheet and dashboard that is present in a workbook. </a:t>
                      </a:r>
                      <a:r>
                        <a:rPr lang="en-IN" sz="1500" dirty="0"/>
                        <a:t>It has the details of the fields, which are used in each view and the formula applied to the aggregation of the measures. It also has the formatting and styles applied. It contains the data source connection information and any metadata information created for that connection.</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78533">
                <a:tc>
                  <a:txBody>
                    <a:bodyPr/>
                    <a:lstStyle/>
                    <a:p>
                      <a:pPr algn="ctr" fontAlgn="ctr"/>
                      <a:r>
                        <a:rPr lang="en-IN" sz="1500" b="1"/>
                        <a:t>Tableau Packaged Workbook</a:t>
                      </a:r>
                      <a:endParaRPr lang="en-IN" sz="150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a:t>.twbx</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dirty="0"/>
                        <a:t>This file format </a:t>
                      </a:r>
                      <a:r>
                        <a:rPr lang="en-IN" sz="1500" dirty="0">
                          <a:solidFill>
                            <a:srgbClr val="FF0000"/>
                          </a:solidFill>
                        </a:rPr>
                        <a:t>contains the details of a workbook as well as the local data </a:t>
                      </a:r>
                      <a:r>
                        <a:rPr lang="en-IN" sz="1500" dirty="0"/>
                        <a:t>that is used in the analysis. Its purpose is to share with other Tableau desktop or Tableau reader users, assuming it does not need data from the server.</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5914">
                <a:tc>
                  <a:txBody>
                    <a:bodyPr/>
                    <a:lstStyle/>
                    <a:p>
                      <a:pPr algn="ctr" fontAlgn="ctr"/>
                      <a:r>
                        <a:rPr lang="en-IN" sz="1500" b="1"/>
                        <a:t>Tableau Data Source</a:t>
                      </a:r>
                      <a:endParaRPr lang="en-IN" sz="150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a:t>.tds</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dirty="0"/>
                        <a:t>The </a:t>
                      </a:r>
                      <a:r>
                        <a:rPr lang="en-IN" sz="1500" dirty="0">
                          <a:solidFill>
                            <a:srgbClr val="FF0000"/>
                          </a:solidFill>
                        </a:rPr>
                        <a:t>details of the connection used to create the tableau report </a:t>
                      </a:r>
                      <a:r>
                        <a:rPr lang="en-IN" sz="1500" dirty="0"/>
                        <a:t>are stored in this file. In the connection details, it stores the source type (excel/relational/sap, etc.) as well as the data types of the columns.</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3296">
                <a:tc>
                  <a:txBody>
                    <a:bodyPr/>
                    <a:lstStyle/>
                    <a:p>
                      <a:pPr algn="ctr" fontAlgn="ctr"/>
                      <a:r>
                        <a:rPr lang="en-IN" sz="1500" b="1"/>
                        <a:t>Tableau Packaged Data source</a:t>
                      </a:r>
                      <a:endParaRPr lang="en-IN" sz="150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a:t>.tdsx</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a:t>This file is similar to the .tds file with the addition of data along with the connection details.</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78533">
                <a:tc>
                  <a:txBody>
                    <a:bodyPr/>
                    <a:lstStyle/>
                    <a:p>
                      <a:pPr algn="ctr" fontAlgn="ctr"/>
                      <a:r>
                        <a:rPr lang="en-IN" sz="1500" b="1"/>
                        <a:t>Tableau Data Extract</a:t>
                      </a:r>
                      <a:endParaRPr lang="en-IN" sz="150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dirty="0"/>
                        <a:t>.</a:t>
                      </a:r>
                      <a:r>
                        <a:rPr lang="en-IN" sz="1500" dirty="0" err="1"/>
                        <a:t>tde</a:t>
                      </a:r>
                      <a:endParaRPr lang="en-IN" sz="1500" dirty="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a:t>This file contains the data used in a .twb file in a highly compressed columnar data format. This helps in storage optimization. It also saves the aggregated calculations that are applied in the analysis. This file should be refreshed to get the updated data from the source.</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3296">
                <a:tc>
                  <a:txBody>
                    <a:bodyPr/>
                    <a:lstStyle/>
                    <a:p>
                      <a:pPr algn="ctr" fontAlgn="ctr"/>
                      <a:r>
                        <a:rPr lang="en-IN" sz="1500" b="1"/>
                        <a:t>Tableau Bookmark</a:t>
                      </a:r>
                      <a:endParaRPr lang="en-IN" sz="150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a:t>.tbm</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a:t>These files contain a single worksheet that is shared easily to be pasted into other workbooks.</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3296">
                <a:tc>
                  <a:txBody>
                    <a:bodyPr/>
                    <a:lstStyle/>
                    <a:p>
                      <a:pPr algn="ctr" fontAlgn="ctr"/>
                      <a:r>
                        <a:rPr lang="en-IN" sz="1500" b="1"/>
                        <a:t>Tableau Preferences</a:t>
                      </a:r>
                      <a:endParaRPr lang="en-IN" sz="1500"/>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IN" sz="1500"/>
                        <a:t>.tps</a:t>
                      </a:r>
                    </a:p>
                  </a:txBody>
                  <a:tcPr marL="12212" marR="12212" marT="12212" marB="12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500" dirty="0"/>
                        <a:t>This file stores the </a:t>
                      </a:r>
                      <a:r>
                        <a:rPr lang="en-IN" sz="1500" dirty="0" err="1"/>
                        <a:t>color</a:t>
                      </a:r>
                      <a:r>
                        <a:rPr lang="en-IN" sz="1500" dirty="0"/>
                        <a:t> preference used across all the workbooks. It is mainly used for consistent look and feel across the users.</a:t>
                      </a:r>
                    </a:p>
                  </a:txBody>
                  <a:tcPr marL="12212" marR="12212" marT="12212" marB="1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Joining data sources</a:t>
            </a:r>
            <a:br>
              <a:rPr lang="en-IN" dirty="0" smtClean="0"/>
            </a:br>
            <a:endParaRPr lang="en-IN" dirty="0"/>
          </a:p>
        </p:txBody>
      </p:sp>
      <p:sp>
        <p:nvSpPr>
          <p:cNvPr id="3" name="Content Placeholder 2"/>
          <p:cNvSpPr>
            <a:spLocks noGrp="1"/>
          </p:cNvSpPr>
          <p:nvPr>
            <p:ph sz="quarter" idx="1"/>
          </p:nvPr>
        </p:nvSpPr>
        <p:spPr/>
        <p:txBody>
          <a:bodyPr/>
          <a:lstStyle/>
          <a:p>
            <a:r>
              <a:rPr lang="en-IN" dirty="0"/>
              <a:t>In </a:t>
            </a:r>
            <a:r>
              <a:rPr lang="en-IN" b="1" dirty="0"/>
              <a:t>Tableau</a:t>
            </a:r>
            <a:r>
              <a:rPr lang="en-IN" dirty="0"/>
              <a:t> Desktop: On the Start page, under Connect, click a connector to connect to your </a:t>
            </a:r>
            <a:r>
              <a:rPr lang="en-IN" b="1" dirty="0"/>
              <a:t>data</a:t>
            </a:r>
            <a:r>
              <a:rPr lang="en-IN" dirty="0"/>
              <a:t>. ...</a:t>
            </a:r>
          </a:p>
          <a:p>
            <a:r>
              <a:rPr lang="en-IN" dirty="0"/>
              <a:t>Select the file, database, or schema, and then double-click or drag a table to the canvas.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9550" y="260648"/>
          <a:ext cx="8064897" cy="5477355"/>
        </p:xfrm>
        <a:graphic>
          <a:graphicData uri="http://schemas.openxmlformats.org/drawingml/2006/table">
            <a:tbl>
              <a:tblPr/>
              <a:tblGrid>
                <a:gridCol w="1224138"/>
                <a:gridCol w="5544616"/>
                <a:gridCol w="1296143"/>
              </a:tblGrid>
              <a:tr h="135956">
                <a:tc>
                  <a:txBody>
                    <a:bodyPr/>
                    <a:lstStyle/>
                    <a:p>
                      <a:pPr fontAlgn="t"/>
                      <a:r>
                        <a:rPr lang="en-IN" sz="1500" b="1" dirty="0"/>
                        <a:t>Join Type</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1" dirty="0"/>
                        <a:t>Result</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1" dirty="0"/>
                        <a:t>Description</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5796">
                <a:tc>
                  <a:txBody>
                    <a:bodyPr/>
                    <a:lstStyle/>
                    <a:p>
                      <a:pPr fontAlgn="t"/>
                      <a:r>
                        <a:rPr lang="en-IN" sz="1500" b="0" dirty="0"/>
                        <a:t>Inner</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0"/>
                        <a:t>When you use an inner join to combine tables, the result is a table that contains values that have matches in both tables.</a:t>
                      </a:r>
                    </a:p>
                    <a:p>
                      <a:pPr fontAlgn="t"/>
                      <a:r>
                        <a:rPr lang="en-IN" sz="1500" b="0"/>
                        <a:t> </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endParaRPr lang="en-IN" sz="1500" b="0" dirty="0"/>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155634">
                <a:tc>
                  <a:txBody>
                    <a:bodyPr/>
                    <a:lstStyle/>
                    <a:p>
                      <a:pPr fontAlgn="t"/>
                      <a:r>
                        <a:rPr lang="en-IN" sz="1500" b="0" dirty="0"/>
                        <a:t>Left</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0" dirty="0"/>
                        <a:t>When you use a left join to combine tables, the result is a table that contains all values from the left table and corresponding matches from the right table.</a:t>
                      </a:r>
                    </a:p>
                    <a:p>
                      <a:pPr fontAlgn="t"/>
                      <a:r>
                        <a:rPr lang="en-IN" sz="1500" b="0" dirty="0"/>
                        <a:t>When a value in the left table doesn't have a corresponding match in the right table, you see a null value in the data grid.</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endParaRPr lang="en-IN" sz="1500" b="0" dirty="0"/>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155634">
                <a:tc>
                  <a:txBody>
                    <a:bodyPr/>
                    <a:lstStyle/>
                    <a:p>
                      <a:pPr fontAlgn="t"/>
                      <a:r>
                        <a:rPr lang="en-IN" sz="1500" b="0"/>
                        <a:t>Right</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0" dirty="0"/>
                        <a:t>When you use a right join to combine tables, the result is a table that contains all values from the right table and corresponding matches from the left table.</a:t>
                      </a:r>
                    </a:p>
                    <a:p>
                      <a:pPr fontAlgn="t"/>
                      <a:r>
                        <a:rPr lang="en-IN" sz="1500" b="0" dirty="0"/>
                        <a:t>When a value in the right table doesn't have a corresponding match in the left table, you see a null value in the data grid.</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endParaRPr lang="en-IN" sz="1500" b="0"/>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849730">
                <a:tc>
                  <a:txBody>
                    <a:bodyPr/>
                    <a:lstStyle/>
                    <a:p>
                      <a:pPr fontAlgn="t"/>
                      <a:r>
                        <a:rPr lang="en-IN" sz="1500" b="0"/>
                        <a:t>Full outer</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0" dirty="0"/>
                        <a:t>When you use a full outer join to combine tables, the result is a table that contains all values from both tables.</a:t>
                      </a:r>
                    </a:p>
                    <a:p>
                      <a:pPr fontAlgn="t"/>
                      <a:r>
                        <a:rPr lang="en-IN" sz="1500" b="0" dirty="0"/>
                        <a:t>When a value from either table doesn't have a match with the other table, you see a null value in the data grid.</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endParaRPr lang="en-IN" sz="1500" b="0" dirty="0"/>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257601">
                <a:tc>
                  <a:txBody>
                    <a:bodyPr/>
                    <a:lstStyle/>
                    <a:p>
                      <a:pPr fontAlgn="t"/>
                      <a:r>
                        <a:rPr lang="en-IN" sz="1500" b="0" i="1"/>
                        <a:t>Union</a:t>
                      </a:r>
                      <a:endParaRPr lang="en-IN" sz="1500" b="0"/>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IN" sz="1500" b="0"/>
                        <a:t>Though union is not a type of join, union is another method for combining two or more tables by appending rows of data from one table to another. Ideally, the tables that you union have the same number of fields, and those fields have matching names and data types. For more information about union, see </a:t>
                      </a:r>
                      <a:r>
                        <a:rPr lang="en-IN" sz="1500" b="0" u="none" strike="noStrike">
                          <a:solidFill>
                            <a:srgbClr val="FF6D02"/>
                          </a:solidFill>
                          <a:hlinkClick r:id="rId2"/>
                        </a:rPr>
                        <a:t>Union Your Data</a:t>
                      </a:r>
                      <a:r>
                        <a:rPr lang="en-IN" sz="1500" b="0"/>
                        <a:t>.</a:t>
                      </a:r>
                    </a:p>
                  </a:txBody>
                  <a:tcPr marL="26562" marR="26562" marT="13281" marB="1328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marL="26562" marR="26562" marT="13281" marB="13281">
                    <a:lnL w="9525" cap="flat" cmpd="sng" algn="ctr">
                      <a:solidFill>
                        <a:srgbClr val="BBBBBB"/>
                      </a:solidFill>
                      <a:prstDash val="solid"/>
                      <a:round/>
                      <a:headEnd type="none" w="med" len="med"/>
                      <a:tailEnd type="none" w="med" len="med"/>
                    </a:lnL>
                    <a:lnT w="9525" cap="flat" cmpd="sng" algn="ctr">
                      <a:solidFill>
                        <a:srgbClr val="BBBBBB"/>
                      </a:solidFill>
                      <a:prstDash val="solid"/>
                      <a:round/>
                      <a:headEnd type="none" w="med" len="med"/>
                      <a:tailEnd type="none" w="med" len="med"/>
                    </a:lnT>
                  </a:tcPr>
                </a:tc>
              </a:tr>
            </a:tbl>
          </a:graphicData>
        </a:graphic>
      </p:graphicFrame>
      <p:pic>
        <p:nvPicPr>
          <p:cNvPr id="1025" name="Picture 1" descr="https://onlinehelp.tableau.com/current/pro/desktop/en-us/Img/join_type_inner.png"/>
          <p:cNvPicPr>
            <a:picLocks noChangeAspect="1" noChangeArrowheads="1"/>
          </p:cNvPicPr>
          <p:nvPr/>
        </p:nvPicPr>
        <p:blipFill>
          <a:blip r:embed="rId3" cstate="print"/>
          <a:srcRect/>
          <a:stretch>
            <a:fillRect/>
          </a:stretch>
        </p:blipFill>
        <p:spPr bwMode="auto">
          <a:xfrm>
            <a:off x="7452320" y="836712"/>
            <a:ext cx="361950" cy="228600"/>
          </a:xfrm>
          <a:prstGeom prst="rect">
            <a:avLst/>
          </a:prstGeom>
          <a:noFill/>
        </p:spPr>
      </p:pic>
      <p:pic>
        <p:nvPicPr>
          <p:cNvPr id="1026" name="Picture 2" descr="https://onlinehelp.tableau.com/current/pro/desktop/en-us/Img/join_type_left.png"/>
          <p:cNvPicPr>
            <a:picLocks noChangeAspect="1" noChangeArrowheads="1"/>
          </p:cNvPicPr>
          <p:nvPr/>
        </p:nvPicPr>
        <p:blipFill>
          <a:blip r:embed="rId4" cstate="print"/>
          <a:srcRect/>
          <a:stretch>
            <a:fillRect/>
          </a:stretch>
        </p:blipFill>
        <p:spPr bwMode="auto">
          <a:xfrm>
            <a:off x="7812360" y="1484784"/>
            <a:ext cx="361950" cy="228600"/>
          </a:xfrm>
          <a:prstGeom prst="rect">
            <a:avLst/>
          </a:prstGeom>
          <a:noFill/>
        </p:spPr>
      </p:pic>
      <p:pic>
        <p:nvPicPr>
          <p:cNvPr id="1027" name="Picture 3" descr="https://onlinehelp.tableau.com/current/pro/desktop/en-us/Img/join_type_right.png"/>
          <p:cNvPicPr>
            <a:picLocks noChangeAspect="1" noChangeArrowheads="1"/>
          </p:cNvPicPr>
          <p:nvPr/>
        </p:nvPicPr>
        <p:blipFill>
          <a:blip r:embed="rId5" cstate="print"/>
          <a:srcRect/>
          <a:stretch>
            <a:fillRect/>
          </a:stretch>
        </p:blipFill>
        <p:spPr bwMode="auto">
          <a:xfrm>
            <a:off x="7596336" y="2924944"/>
            <a:ext cx="361950" cy="228600"/>
          </a:xfrm>
          <a:prstGeom prst="rect">
            <a:avLst/>
          </a:prstGeom>
          <a:noFill/>
        </p:spPr>
      </p:pic>
      <p:pic>
        <p:nvPicPr>
          <p:cNvPr id="1028" name="Picture 4" descr="https://onlinehelp.tableau.com/current/pro/desktop/en-us/Img/join_type_fullouter.png"/>
          <p:cNvPicPr>
            <a:picLocks noChangeAspect="1" noChangeArrowheads="1"/>
          </p:cNvPicPr>
          <p:nvPr/>
        </p:nvPicPr>
        <p:blipFill>
          <a:blip r:embed="rId6" cstate="print"/>
          <a:srcRect/>
          <a:stretch>
            <a:fillRect/>
          </a:stretch>
        </p:blipFill>
        <p:spPr bwMode="auto">
          <a:xfrm>
            <a:off x="7452320" y="3933056"/>
            <a:ext cx="361950" cy="228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a:t>
            </a:r>
            <a:endParaRPr lang="en-IN" dirty="0"/>
          </a:p>
        </p:txBody>
      </p:sp>
      <p:sp>
        <p:nvSpPr>
          <p:cNvPr id="3" name="Content Placeholder 2"/>
          <p:cNvSpPr>
            <a:spLocks noGrp="1"/>
          </p:cNvSpPr>
          <p:nvPr>
            <p:ph sz="quarter" idx="1"/>
          </p:nvPr>
        </p:nvSpPr>
        <p:spPr/>
        <p:txBody>
          <a:bodyPr>
            <a:normAutofit/>
          </a:bodyPr>
          <a:lstStyle/>
          <a:p>
            <a:r>
              <a:rPr lang="en-IN" dirty="0"/>
              <a:t>Tableau can connect to all the popular data sources which are widely used. Tableau’s native connectors can connect to the following types of data sources.</a:t>
            </a:r>
          </a:p>
          <a:p>
            <a:r>
              <a:rPr lang="en-IN" b="1" dirty="0"/>
              <a:t>File Systems</a:t>
            </a:r>
            <a:r>
              <a:rPr lang="en-IN" dirty="0"/>
              <a:t> such as CSV, Excel, etc.</a:t>
            </a:r>
          </a:p>
          <a:p>
            <a:r>
              <a:rPr lang="en-IN" b="1" dirty="0"/>
              <a:t>Relational Systems</a:t>
            </a:r>
            <a:r>
              <a:rPr lang="en-IN" dirty="0"/>
              <a:t> such as Oracle, </a:t>
            </a:r>
            <a:r>
              <a:rPr lang="en-IN" dirty="0" err="1"/>
              <a:t>Sql</a:t>
            </a:r>
            <a:r>
              <a:rPr lang="en-IN" dirty="0"/>
              <a:t> Server, DB2, etc.</a:t>
            </a:r>
          </a:p>
          <a:p>
            <a:r>
              <a:rPr lang="en-IN" b="1" dirty="0"/>
              <a:t>Cloud Systems</a:t>
            </a:r>
            <a:r>
              <a:rPr lang="en-IN" dirty="0"/>
              <a:t> such as Windows Azure, Google </a:t>
            </a:r>
            <a:r>
              <a:rPr lang="en-IN" dirty="0" err="1"/>
              <a:t>BigQuery</a:t>
            </a:r>
            <a:r>
              <a:rPr lang="en-IN" dirty="0"/>
              <a:t>, etc.</a:t>
            </a:r>
          </a:p>
          <a:p>
            <a:r>
              <a:rPr lang="en-IN" b="1" dirty="0"/>
              <a:t>Other Sources</a:t>
            </a:r>
            <a:r>
              <a:rPr lang="en-IN" dirty="0"/>
              <a:t> using ODBC</a:t>
            </a:r>
          </a:p>
          <a:p>
            <a:r>
              <a:rPr lang="en-IN" dirty="0"/>
              <a:t>The following picture shows most of the data sources available through Tableau’s native data connectors.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 </a:t>
            </a:r>
            <a:r>
              <a:rPr lang="en-IN" sz="2000" dirty="0" smtClean="0"/>
              <a:t>Cont..</a:t>
            </a:r>
            <a:endParaRPr lang="en-IN" sz="2000" dirty="0"/>
          </a:p>
        </p:txBody>
      </p:sp>
      <p:sp>
        <p:nvSpPr>
          <p:cNvPr id="3" name="Content Placeholder 2"/>
          <p:cNvSpPr>
            <a:spLocks noGrp="1"/>
          </p:cNvSpPr>
          <p:nvPr>
            <p:ph sz="quarter" idx="1"/>
          </p:nvPr>
        </p:nvSpPr>
        <p:spPr/>
        <p:txBody>
          <a:bodyPr>
            <a:noAutofit/>
          </a:bodyPr>
          <a:lstStyle/>
          <a:p>
            <a:pPr algn="just"/>
            <a:r>
              <a:rPr lang="en-IN" sz="2000" b="1" dirty="0"/>
              <a:t>Connect Live</a:t>
            </a:r>
          </a:p>
          <a:p>
            <a:pPr lvl="1" algn="just"/>
            <a:r>
              <a:rPr lang="en-IN" sz="2000" dirty="0"/>
              <a:t>The Connect Live feature is </a:t>
            </a:r>
            <a:r>
              <a:rPr lang="en-IN" sz="2000" b="1" dirty="0"/>
              <a:t>used for real-time data analysis</a:t>
            </a:r>
            <a:r>
              <a:rPr lang="en-IN" sz="2000" dirty="0"/>
              <a:t>. In this case, </a:t>
            </a:r>
            <a:r>
              <a:rPr lang="en-IN" sz="2000" dirty="0">
                <a:solidFill>
                  <a:srgbClr val="FF0000"/>
                </a:solidFill>
              </a:rPr>
              <a:t>Tableau connects to real-time data source and keeps reading the data</a:t>
            </a:r>
            <a:r>
              <a:rPr lang="en-IN" sz="2000" dirty="0"/>
              <a:t>. Thus, the result of the analysis is up to the second, and the latest changes are reflected in the result. However, on the downside, it burdens the source system as it has to keep sending the data to Tableau.</a:t>
            </a:r>
          </a:p>
          <a:p>
            <a:pPr algn="just"/>
            <a:r>
              <a:rPr lang="en-IN" sz="2000" b="1" dirty="0"/>
              <a:t>In-Memory</a:t>
            </a:r>
          </a:p>
          <a:p>
            <a:pPr lvl="1" algn="just"/>
            <a:r>
              <a:rPr lang="en-IN" sz="2000" dirty="0" smtClean="0"/>
              <a:t>Tableau can also process data </a:t>
            </a:r>
            <a:r>
              <a:rPr lang="en-IN" sz="2000" b="1" dirty="0" smtClean="0"/>
              <a:t>in-memory by caching them in memory and not being connected to the source anymore while analyzing the data</a:t>
            </a:r>
            <a:r>
              <a:rPr lang="en-IN" sz="2000" dirty="0" smtClean="0"/>
              <a:t>. Of course, </a:t>
            </a:r>
            <a:r>
              <a:rPr lang="en-IN" sz="2000" dirty="0" smtClean="0">
                <a:solidFill>
                  <a:srgbClr val="FF0000"/>
                </a:solidFill>
              </a:rPr>
              <a:t>there will be a limit to the amount of data cached depending on the availability of memory</a:t>
            </a:r>
            <a:r>
              <a:rPr lang="en-IN" sz="2000" dirty="0" smtClean="0"/>
              <a:t>.</a:t>
            </a:r>
          </a:p>
          <a:p>
            <a:pPr algn="just"/>
            <a:r>
              <a:rPr lang="en-IN" sz="2000" b="1" dirty="0" smtClean="0"/>
              <a:t>Combine Data </a:t>
            </a:r>
            <a:r>
              <a:rPr lang="en-IN" sz="2000" b="1" dirty="0"/>
              <a:t>Sources</a:t>
            </a:r>
          </a:p>
          <a:p>
            <a:pPr lvl="1" algn="just"/>
            <a:r>
              <a:rPr lang="en-IN" sz="2000" dirty="0"/>
              <a:t>Tableau can connect to </a:t>
            </a:r>
            <a:r>
              <a:rPr lang="en-IN" sz="2000" b="1" dirty="0"/>
              <a:t>different data sources at the same time</a:t>
            </a:r>
            <a:r>
              <a:rPr lang="en-IN" sz="2000" dirty="0"/>
              <a:t>. For example, in a single workbook you can </a:t>
            </a:r>
            <a:r>
              <a:rPr lang="en-IN" sz="2000" dirty="0">
                <a:solidFill>
                  <a:srgbClr val="FF0000"/>
                </a:solidFill>
              </a:rPr>
              <a:t>connect to a flat file and a relational source by defining multiple connections</a:t>
            </a:r>
            <a:r>
              <a:rPr lang="en-IN" sz="2000" dirty="0"/>
              <a:t>. This is used in </a:t>
            </a:r>
            <a:r>
              <a:rPr lang="en-IN" sz="2000" dirty="0">
                <a:solidFill>
                  <a:srgbClr val="FF0000"/>
                </a:solidFill>
              </a:rPr>
              <a:t>data blending</a:t>
            </a:r>
            <a:r>
              <a:rPr lang="en-IN" sz="2000" dirty="0"/>
              <a:t>, which is a very unique feature in Tableau.</a:t>
            </a:r>
          </a:p>
          <a:p>
            <a:pPr algn="just">
              <a:buNone/>
            </a:pPr>
            <a:r>
              <a:rPr lang="en-IN" sz="2000" dirty="0" smtClean="0"/>
              <a:t/>
            </a:r>
            <a:br>
              <a:rPr lang="en-IN" sz="2000" dirty="0" smtClean="0"/>
            </a:br>
            <a:endParaRPr lang="en-IN"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115</TotalTime>
  <Words>1853</Words>
  <Application>Microsoft Office PowerPoint</Application>
  <PresentationFormat>On-screen Show (4:3)</PresentationFormat>
  <Paragraphs>158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Tableau</vt:lpstr>
      <vt:lpstr>Tableau Desktop</vt:lpstr>
      <vt:lpstr>Common visualization Tools</vt:lpstr>
      <vt:lpstr>File Type in Tableau</vt:lpstr>
      <vt:lpstr>Slide 5</vt:lpstr>
      <vt:lpstr>Joining data sources </vt:lpstr>
      <vt:lpstr>Slide 7</vt:lpstr>
      <vt:lpstr>Connect</vt:lpstr>
      <vt:lpstr>Connect Cont..</vt:lpstr>
      <vt:lpstr>Data Blending</vt:lpstr>
      <vt:lpstr>Slide 11</vt:lpstr>
      <vt:lpstr>Extracting data</vt:lpstr>
      <vt:lpstr>Extracting Data Cont...</vt:lpstr>
      <vt:lpstr>Data extracts vs. live connections</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7</cp:revision>
  <dcterms:created xsi:type="dcterms:W3CDTF">2019-01-22T04:47:38Z</dcterms:created>
  <dcterms:modified xsi:type="dcterms:W3CDTF">2019-01-22T06:43:15Z</dcterms:modified>
</cp:coreProperties>
</file>