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05D463-3A69-4AD2-8BBC-60B8DD78F03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D463-3A69-4AD2-8BBC-60B8DD78F03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D463-3A69-4AD2-8BBC-60B8DD78F03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D463-3A69-4AD2-8BBC-60B8DD78F03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05D463-3A69-4AD2-8BBC-60B8DD78F03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5D463-3A69-4AD2-8BBC-60B8DD78F03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5D463-3A69-4AD2-8BBC-60B8DD78F03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5D463-3A69-4AD2-8BBC-60B8DD78F03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5D463-3A69-4AD2-8BBC-60B8DD78F03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5D463-3A69-4AD2-8BBC-60B8DD78F03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13F0D0-6230-496F-960E-C0EDAC1798D3}" type="datetimeFigureOut">
              <a:rPr lang="en-IN" smtClean="0"/>
              <a:pPr/>
              <a:t>28-01-2019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605D463-3A69-4AD2-8BBC-60B8DD78F03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113F0D0-6230-496F-960E-C0EDAC1798D3}" type="datetimeFigureOut">
              <a:rPr lang="en-IN" smtClean="0"/>
              <a:pPr/>
              <a:t>28-01-2019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05D463-3A69-4AD2-8BBC-60B8DD78F03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smtClean="0"/>
              <a:t>Operators and Menus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le.JPG"/>
          <p:cNvPicPr>
            <a:picLocks noChangeAspect="1"/>
          </p:cNvPicPr>
          <p:nvPr/>
        </p:nvPicPr>
        <p:blipFill>
          <a:blip r:embed="rId2" cstate="print"/>
          <a:stretch>
            <a:fillRect/>
          </a:stretch>
        </p:blipFill>
        <p:spPr>
          <a:xfrm>
            <a:off x="323528" y="738187"/>
            <a:ext cx="8568952" cy="5381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Menu</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This </a:t>
            </a:r>
            <a:r>
              <a:rPr lang="en-IN" dirty="0" smtClean="0"/>
              <a:t>menu is used to create new data source to fetch the data for analysis and visualization. It also allows you to replace or upgrade the existing data source.</a:t>
            </a:r>
          </a:p>
          <a:p>
            <a:r>
              <a:rPr lang="en-IN" dirty="0" smtClean="0"/>
              <a:t>The important features in this menu are as follows −</a:t>
            </a:r>
          </a:p>
          <a:p>
            <a:r>
              <a:rPr lang="en-IN" b="1" dirty="0" smtClean="0"/>
              <a:t>New Data Source</a:t>
            </a:r>
            <a:r>
              <a:rPr lang="en-IN" dirty="0" smtClean="0"/>
              <a:t> allows to view all the types of connections available and choose from it.</a:t>
            </a:r>
          </a:p>
          <a:p>
            <a:r>
              <a:rPr lang="en-IN" b="1" dirty="0" smtClean="0"/>
              <a:t>Refresh All Extracts</a:t>
            </a:r>
            <a:r>
              <a:rPr lang="en-IN" dirty="0" smtClean="0"/>
              <a:t> refreshes the data from the source.</a:t>
            </a:r>
          </a:p>
          <a:p>
            <a:r>
              <a:rPr lang="en-IN" b="1" dirty="0" smtClean="0"/>
              <a:t>Edit Relationships</a:t>
            </a:r>
            <a:r>
              <a:rPr lang="en-IN" dirty="0" smtClean="0"/>
              <a:t> option defines the fields in more than one data source for linking.</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JPG"/>
          <p:cNvPicPr>
            <a:picLocks noChangeAspect="1"/>
          </p:cNvPicPr>
          <p:nvPr/>
        </p:nvPicPr>
        <p:blipFill>
          <a:blip r:embed="rId2" cstate="print"/>
          <a:stretch>
            <a:fillRect/>
          </a:stretch>
        </p:blipFill>
        <p:spPr>
          <a:xfrm>
            <a:off x="755576" y="723900"/>
            <a:ext cx="7848872" cy="541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Worksheet Menu</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This </a:t>
            </a:r>
            <a:r>
              <a:rPr lang="en-IN" dirty="0" smtClean="0"/>
              <a:t>menu is used to create a new worksheet along with various display features such as showing the title and captions, etc.</a:t>
            </a:r>
          </a:p>
          <a:p>
            <a:r>
              <a:rPr lang="en-IN" dirty="0" smtClean="0"/>
              <a:t>The important features in this menu are as follows −</a:t>
            </a:r>
          </a:p>
          <a:p>
            <a:r>
              <a:rPr lang="en-IN" b="1" dirty="0" smtClean="0"/>
              <a:t>Show Summary</a:t>
            </a:r>
            <a:r>
              <a:rPr lang="en-IN" dirty="0" smtClean="0"/>
              <a:t> allows to view the summary of the data used in the worksheet such as, count, etc.</a:t>
            </a:r>
          </a:p>
          <a:p>
            <a:r>
              <a:rPr lang="en-IN" dirty="0" smtClean="0"/>
              <a:t>Tooltip shows the tooltip when hovering above various data fields.</a:t>
            </a:r>
          </a:p>
          <a:p>
            <a:r>
              <a:rPr lang="en-IN" b="1" dirty="0" smtClean="0"/>
              <a:t>Run Update</a:t>
            </a:r>
            <a:r>
              <a:rPr lang="en-IN" dirty="0" smtClean="0"/>
              <a:t> option updates the worksheet data or filters used.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ksheet.JPG"/>
          <p:cNvPicPr>
            <a:picLocks noChangeAspect="1"/>
          </p:cNvPicPr>
          <p:nvPr/>
        </p:nvPicPr>
        <p:blipFill>
          <a:blip r:embed="rId2" cstate="print"/>
          <a:stretch>
            <a:fillRect/>
          </a:stretch>
        </p:blipFill>
        <p:spPr>
          <a:xfrm>
            <a:off x="611560" y="709612"/>
            <a:ext cx="7920879" cy="5438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Dashboard Menu</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This </a:t>
            </a:r>
            <a:r>
              <a:rPr lang="en-IN" dirty="0" smtClean="0"/>
              <a:t>menu is used to create a new dashboard along with various display features, such as showing the title and exporting the image, etc.</a:t>
            </a:r>
          </a:p>
          <a:p>
            <a:r>
              <a:rPr lang="en-IN" dirty="0" smtClean="0"/>
              <a:t>The important features in this menu are as follows −</a:t>
            </a:r>
          </a:p>
          <a:p>
            <a:r>
              <a:rPr lang="en-IN" b="1" dirty="0" smtClean="0"/>
              <a:t>Format</a:t>
            </a:r>
            <a:r>
              <a:rPr lang="en-IN" dirty="0" smtClean="0"/>
              <a:t> sets the layout in terms of colors and sections of the dashboard.</a:t>
            </a:r>
          </a:p>
          <a:p>
            <a:r>
              <a:rPr lang="en-IN" b="1" dirty="0" smtClean="0"/>
              <a:t>Actions</a:t>
            </a:r>
            <a:r>
              <a:rPr lang="en-IN" dirty="0" smtClean="0"/>
              <a:t> link the dashboard sheets to external URLs or other sheets.</a:t>
            </a:r>
          </a:p>
          <a:p>
            <a:r>
              <a:rPr lang="en-IN" b="1" dirty="0" smtClean="0"/>
              <a:t>Export Image</a:t>
            </a:r>
            <a:r>
              <a:rPr lang="en-IN" dirty="0" smtClean="0"/>
              <a:t> option exports an image of the Dashboard.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shboard.JPG"/>
          <p:cNvPicPr>
            <a:picLocks noChangeAspect="1"/>
          </p:cNvPicPr>
          <p:nvPr/>
        </p:nvPicPr>
        <p:blipFill>
          <a:blip r:embed="rId2" cstate="print"/>
          <a:stretch>
            <a:fillRect/>
          </a:stretch>
        </p:blipFill>
        <p:spPr>
          <a:xfrm>
            <a:off x="467544" y="260648"/>
            <a:ext cx="8064896" cy="58734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Story Menu</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This </a:t>
            </a:r>
            <a:r>
              <a:rPr lang="en-IN" dirty="0" smtClean="0"/>
              <a:t>menu is used to create a new story which has many sheets or dashboards with related data.</a:t>
            </a:r>
          </a:p>
          <a:p>
            <a:r>
              <a:rPr lang="en-IN" dirty="0" smtClean="0"/>
              <a:t>The important features in this menu are as follows −</a:t>
            </a:r>
          </a:p>
          <a:p>
            <a:r>
              <a:rPr lang="en-IN" b="1" dirty="0" smtClean="0"/>
              <a:t>Format</a:t>
            </a:r>
            <a:r>
              <a:rPr lang="en-IN" dirty="0" smtClean="0"/>
              <a:t> sets the layout in terms of colors and sections of the story.</a:t>
            </a:r>
          </a:p>
          <a:p>
            <a:r>
              <a:rPr lang="en-IN" b="1" dirty="0" smtClean="0"/>
              <a:t>Run Update</a:t>
            </a:r>
            <a:r>
              <a:rPr lang="en-IN" dirty="0" smtClean="0"/>
              <a:t> updates the story with the latest data from the source.</a:t>
            </a:r>
          </a:p>
          <a:p>
            <a:r>
              <a:rPr lang="en-IN" b="1" dirty="0" smtClean="0"/>
              <a:t>Export Image</a:t>
            </a:r>
            <a:r>
              <a:rPr lang="en-IN" dirty="0" smtClean="0"/>
              <a:t> option exports an image of the story.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y.JPG"/>
          <p:cNvPicPr>
            <a:picLocks noChangeAspect="1"/>
          </p:cNvPicPr>
          <p:nvPr/>
        </p:nvPicPr>
        <p:blipFill>
          <a:blip r:embed="rId2" cstate="print"/>
          <a:stretch>
            <a:fillRect/>
          </a:stretch>
        </p:blipFill>
        <p:spPr>
          <a:xfrm>
            <a:off x="539552" y="723900"/>
            <a:ext cx="8136904" cy="56574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Analysis Menu</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This </a:t>
            </a:r>
            <a:r>
              <a:rPr lang="en-IN" dirty="0" smtClean="0"/>
              <a:t>menu is used for analyzing the data present in the sheet. Tableau provides many outof-the-box features, such as calculating the percentage and performing a forecast, etc.</a:t>
            </a:r>
          </a:p>
          <a:p>
            <a:r>
              <a:rPr lang="en-IN" dirty="0" smtClean="0"/>
              <a:t>The important features in this menu are as follows −</a:t>
            </a:r>
          </a:p>
          <a:p>
            <a:r>
              <a:rPr lang="en-IN" b="1" dirty="0" smtClean="0"/>
              <a:t>Forecast</a:t>
            </a:r>
            <a:r>
              <a:rPr lang="en-IN" dirty="0" smtClean="0"/>
              <a:t> shows a forecast based on available data.</a:t>
            </a:r>
          </a:p>
          <a:p>
            <a:r>
              <a:rPr lang="en-IN" b="1" dirty="0" smtClean="0"/>
              <a:t>Trend Lines</a:t>
            </a:r>
            <a:r>
              <a:rPr lang="en-IN" dirty="0" smtClean="0"/>
              <a:t> shows the trend line for a series of data.</a:t>
            </a:r>
          </a:p>
          <a:p>
            <a:r>
              <a:rPr lang="en-IN" b="1" dirty="0" smtClean="0"/>
              <a:t>Create Calculated Field</a:t>
            </a:r>
            <a:r>
              <a:rPr lang="en-IN" dirty="0" smtClean="0"/>
              <a:t> option creates additional fields based on certain calculation on the existing fields.</a:t>
            </a:r>
          </a:p>
          <a:p>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An operator is a symbol that tells the compiler to perform specific mathematical or logical manipulations. Tableau has a number of operators used to create calculated fields and formulas.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alysis.JPG"/>
          <p:cNvPicPr>
            <a:picLocks noChangeAspect="1"/>
          </p:cNvPicPr>
          <p:nvPr/>
        </p:nvPicPr>
        <p:blipFill>
          <a:blip r:embed="rId2" cstate="print"/>
          <a:stretch>
            <a:fillRect/>
          </a:stretch>
        </p:blipFill>
        <p:spPr>
          <a:xfrm>
            <a:off x="395536" y="733425"/>
            <a:ext cx="8280920" cy="5391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Map Menu</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This </a:t>
            </a:r>
            <a:r>
              <a:rPr lang="en-IN" dirty="0" smtClean="0"/>
              <a:t>menu is used for building map views in Tableau. You can assign geographic roles to fields in your data.</a:t>
            </a:r>
          </a:p>
          <a:p>
            <a:r>
              <a:rPr lang="en-IN" dirty="0" smtClean="0"/>
              <a:t>The important features in this menu are as follows −</a:t>
            </a:r>
          </a:p>
          <a:p>
            <a:r>
              <a:rPr lang="en-IN" b="1" dirty="0" smtClean="0"/>
              <a:t>Map Layers</a:t>
            </a:r>
            <a:r>
              <a:rPr lang="en-IN" dirty="0" smtClean="0"/>
              <a:t> hides and shows map layers, such as street names, country borders, and adds data layers.</a:t>
            </a:r>
          </a:p>
          <a:p>
            <a:r>
              <a:rPr lang="en-IN" b="1" dirty="0" err="1" smtClean="0"/>
              <a:t>Geocoding</a:t>
            </a:r>
            <a:r>
              <a:rPr lang="en-IN" dirty="0" smtClean="0"/>
              <a:t> creates new geographic roles and assigns them to the geographic fields in your data.</a:t>
            </a:r>
          </a:p>
          <a:p>
            <a:r>
              <a:rPr lang="en-IN" dirty="0" smtClean="0"/>
              <a:t/>
            </a:r>
            <a:br>
              <a:rPr lang="en-IN" dirty="0" smtClean="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p.JPG"/>
          <p:cNvPicPr>
            <a:picLocks noChangeAspect="1"/>
          </p:cNvPicPr>
          <p:nvPr/>
        </p:nvPicPr>
        <p:blipFill>
          <a:blip r:embed="rId2" cstate="print"/>
          <a:stretch>
            <a:fillRect/>
          </a:stretch>
        </p:blipFill>
        <p:spPr>
          <a:xfrm>
            <a:off x="755576" y="733425"/>
            <a:ext cx="7992887" cy="53911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Format Menu</a:t>
            </a:r>
            <a:br>
              <a:rPr lang="en-IN" dirty="0" smtClean="0"/>
            </a:b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This </a:t>
            </a:r>
            <a:r>
              <a:rPr lang="en-IN" dirty="0" smtClean="0"/>
              <a:t>menu is used for applying the various formatting options to enhance the look and feel of the dashboards created. It provides features such as borders, colors, alignment of text, etc.</a:t>
            </a:r>
          </a:p>
          <a:p>
            <a:r>
              <a:rPr lang="en-IN" dirty="0" smtClean="0"/>
              <a:t>The important features in this menu are as follows −</a:t>
            </a:r>
          </a:p>
          <a:p>
            <a:r>
              <a:rPr lang="en-IN" b="1" dirty="0" smtClean="0"/>
              <a:t>Borders</a:t>
            </a:r>
            <a:r>
              <a:rPr lang="en-IN" dirty="0" smtClean="0"/>
              <a:t> applies borders to the fields displayed in the report.</a:t>
            </a:r>
          </a:p>
          <a:p>
            <a:r>
              <a:rPr lang="en-IN" b="1" dirty="0" smtClean="0"/>
              <a:t>Title &amp; Caption</a:t>
            </a:r>
            <a:r>
              <a:rPr lang="en-IN" dirty="0" smtClean="0"/>
              <a:t> assigns a title and caption to the reports.</a:t>
            </a:r>
          </a:p>
          <a:p>
            <a:r>
              <a:rPr lang="en-IN" b="1" dirty="0" smtClean="0"/>
              <a:t>Cell Size</a:t>
            </a:r>
            <a:r>
              <a:rPr lang="en-IN" dirty="0" smtClean="0"/>
              <a:t> customizes the size of the cells displaying the data.</a:t>
            </a:r>
          </a:p>
          <a:p>
            <a:r>
              <a:rPr lang="en-IN" b="1" dirty="0" smtClean="0"/>
              <a:t>Workbook Theme</a:t>
            </a:r>
            <a:r>
              <a:rPr lang="en-IN" dirty="0" smtClean="0"/>
              <a:t> applies a theme to the entire workbook.</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Server Menu</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Server </a:t>
            </a:r>
            <a:r>
              <a:rPr lang="en-IN" dirty="0" smtClean="0"/>
              <a:t>Menu is used to login to the Tableau server if you have access, and publish your results to be used by others. It is also used to access the workbooks published by others.</a:t>
            </a:r>
          </a:p>
          <a:p>
            <a:r>
              <a:rPr lang="en-IN" dirty="0" smtClean="0"/>
              <a:t>The important features in this menu are as follows −</a:t>
            </a:r>
          </a:p>
          <a:p>
            <a:r>
              <a:rPr lang="en-IN" b="1" dirty="0" smtClean="0"/>
              <a:t>Publish Workbook</a:t>
            </a:r>
            <a:r>
              <a:rPr lang="en-IN" dirty="0" smtClean="0"/>
              <a:t> publishes the workbook in the server to be used by others.</a:t>
            </a:r>
          </a:p>
          <a:p>
            <a:r>
              <a:rPr lang="en-IN" b="1" dirty="0" smtClean="0"/>
              <a:t>Publish Data Source</a:t>
            </a:r>
            <a:r>
              <a:rPr lang="en-IN" dirty="0" smtClean="0"/>
              <a:t> publishes the source data used in the workbook.</a:t>
            </a:r>
          </a:p>
          <a:p>
            <a:r>
              <a:rPr lang="en-IN" b="1" dirty="0" smtClean="0"/>
              <a:t>Create User Filters</a:t>
            </a:r>
            <a:r>
              <a:rPr lang="en-IN" dirty="0" smtClean="0"/>
              <a:t> creates filters on the worksheet to be applied by various users while accessing the report.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Operator</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General </a:t>
            </a:r>
            <a:r>
              <a:rPr lang="en-IN" dirty="0"/>
              <a:t>Operators</a:t>
            </a:r>
          </a:p>
          <a:p>
            <a:r>
              <a:rPr lang="en-IN" dirty="0"/>
              <a:t>Arithmetic Operators</a:t>
            </a:r>
          </a:p>
          <a:p>
            <a:r>
              <a:rPr lang="en-IN" dirty="0"/>
              <a:t>Relational Operators</a:t>
            </a:r>
          </a:p>
          <a:p>
            <a:r>
              <a:rPr lang="en-IN" dirty="0"/>
              <a:t>Logical Operators</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11560" y="1412776"/>
          <a:ext cx="7992888" cy="4824536"/>
        </p:xfrm>
        <a:graphic>
          <a:graphicData uri="http://schemas.openxmlformats.org/drawingml/2006/table">
            <a:tbl>
              <a:tblPr/>
              <a:tblGrid>
                <a:gridCol w="2664296"/>
                <a:gridCol w="2664296"/>
                <a:gridCol w="2664296"/>
              </a:tblGrid>
              <a:tr h="592487">
                <a:tc>
                  <a:txBody>
                    <a:bodyPr/>
                    <a:lstStyle/>
                    <a:p>
                      <a:pPr algn="ctr" fontAlgn="t"/>
                      <a:r>
                        <a:rPr lang="en-IN" dirty="0"/>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496909">
                <a:tc>
                  <a:txBody>
                    <a:bodyPr/>
                    <a:lstStyle/>
                    <a:p>
                      <a:pPr algn="ctr" fontAlgn="ctr"/>
                      <a:r>
                        <a:rPr lang="en-IN" b="1"/>
                        <a:t>+(addition)</a:t>
                      </a:r>
                      <a:endParaRPr lang="en-IN"/>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a:t>Adds two numbers. Concatenates two strings. Adds days to dates.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dirty="0">
                          <a:solidFill>
                            <a:srgbClr val="000000"/>
                          </a:solidFill>
                        </a:rPr>
                        <a:t>7 + 3</a:t>
                      </a:r>
                    </a:p>
                    <a:p>
                      <a:pPr algn="just" fontAlgn="t"/>
                      <a:r>
                        <a:rPr lang="en-IN" dirty="0">
                          <a:solidFill>
                            <a:srgbClr val="000000"/>
                          </a:solidFill>
                        </a:rPr>
                        <a:t>Profit + Sales</a:t>
                      </a:r>
                    </a:p>
                    <a:p>
                      <a:pPr algn="just" fontAlgn="t"/>
                      <a:r>
                        <a:rPr lang="en-IN" dirty="0">
                          <a:solidFill>
                            <a:srgbClr val="000000"/>
                          </a:solidFill>
                        </a:rPr>
                        <a:t>'</a:t>
                      </a:r>
                      <a:r>
                        <a:rPr lang="en-IN" dirty="0" err="1">
                          <a:solidFill>
                            <a:srgbClr val="000000"/>
                          </a:solidFill>
                        </a:rPr>
                        <a:t>abc</a:t>
                      </a:r>
                      <a:r>
                        <a:rPr lang="en-IN" dirty="0">
                          <a:solidFill>
                            <a:srgbClr val="000000"/>
                          </a:solidFill>
                        </a:rPr>
                        <a:t>' + 'def' = '</a:t>
                      </a:r>
                      <a:r>
                        <a:rPr lang="en-IN" dirty="0" err="1">
                          <a:solidFill>
                            <a:srgbClr val="000000"/>
                          </a:solidFill>
                        </a:rPr>
                        <a:t>abcdef</a:t>
                      </a:r>
                      <a:r>
                        <a:rPr lang="en-IN" dirty="0">
                          <a:solidFill>
                            <a:srgbClr val="000000"/>
                          </a:solidFill>
                        </a:rPr>
                        <a:t>'</a:t>
                      </a:r>
                    </a:p>
                    <a:p>
                      <a:pPr algn="just" fontAlgn="t"/>
                      <a:r>
                        <a:rPr lang="en-IN" dirty="0">
                          <a:solidFill>
                            <a:srgbClr val="000000"/>
                          </a:solidFill>
                        </a:rPr>
                        <a:t>#April 15, 2004# + 15 = #April 30,</a:t>
                      </a:r>
                    </a:p>
                    <a:p>
                      <a:pPr algn="just" fontAlgn="t"/>
                      <a:r>
                        <a:rPr lang="en-IN" dirty="0">
                          <a:solidFill>
                            <a:srgbClr val="000000"/>
                          </a:solidFill>
                        </a:rPr>
                        <a:t>2004#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5140">
                <a:tc>
                  <a:txBody>
                    <a:bodyPr/>
                    <a:lstStyle/>
                    <a:p>
                      <a:pPr algn="ctr" fontAlgn="ctr"/>
                      <a:r>
                        <a:rPr lang="en-IN" b="1"/>
                        <a:t>–(subtraction)</a:t>
                      </a:r>
                      <a:endParaRPr lang="en-IN"/>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a:t>Subtracts two numbers. Subtracts days from dates.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dirty="0">
                          <a:solidFill>
                            <a:srgbClr val="000000"/>
                          </a:solidFill>
                        </a:rPr>
                        <a:t>-(7+3) = -10</a:t>
                      </a:r>
                    </a:p>
                    <a:p>
                      <a:pPr algn="just" fontAlgn="t"/>
                      <a:r>
                        <a:rPr lang="en-IN" dirty="0">
                          <a:solidFill>
                            <a:srgbClr val="000000"/>
                          </a:solidFill>
                        </a:rPr>
                        <a:t>#April 16, 2004# - 15 = #April 1,</a:t>
                      </a:r>
                    </a:p>
                    <a:p>
                      <a:pPr algn="just" fontAlgn="t"/>
                      <a:r>
                        <a:rPr lang="en-IN" dirty="0">
                          <a:solidFill>
                            <a:srgbClr val="000000"/>
                          </a:solidFill>
                        </a:rPr>
                        <a:t>2004#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5"/>
          <p:cNvSpPr/>
          <p:nvPr/>
        </p:nvSpPr>
        <p:spPr>
          <a:xfrm>
            <a:off x="755576" y="404664"/>
            <a:ext cx="6696744" cy="400110"/>
          </a:xfrm>
          <a:prstGeom prst="rect">
            <a:avLst/>
          </a:prstGeom>
        </p:spPr>
        <p:txBody>
          <a:bodyPr wrap="square">
            <a:spAutoFit/>
          </a:bodyPr>
          <a:lstStyle/>
          <a:p>
            <a:r>
              <a:rPr lang="en-IN" sz="2000" dirty="0" smtClean="0"/>
              <a:t>General Operators</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Arithmetic Operators</a:t>
            </a:r>
            <a:br>
              <a:rPr lang="en-IN" dirty="0" smtClean="0"/>
            </a:br>
            <a:endParaRPr lang="en-IN" dirty="0"/>
          </a:p>
        </p:txBody>
      </p:sp>
      <p:graphicFrame>
        <p:nvGraphicFramePr>
          <p:cNvPr id="4" name="Table 3"/>
          <p:cNvGraphicFramePr>
            <a:graphicFrameLocks noGrp="1"/>
          </p:cNvGraphicFramePr>
          <p:nvPr/>
        </p:nvGraphicFramePr>
        <p:xfrm>
          <a:off x="395535" y="1950720"/>
          <a:ext cx="8568954" cy="4142576"/>
        </p:xfrm>
        <a:graphic>
          <a:graphicData uri="http://schemas.openxmlformats.org/drawingml/2006/table">
            <a:tbl>
              <a:tblPr/>
              <a:tblGrid>
                <a:gridCol w="2856318"/>
                <a:gridCol w="2856318"/>
                <a:gridCol w="2856318"/>
              </a:tblGrid>
              <a:tr h="597898">
                <a:tc>
                  <a:txBody>
                    <a:bodyPr/>
                    <a:lstStyle/>
                    <a:p>
                      <a:pPr algn="ctr" fontAlgn="t"/>
                      <a:r>
                        <a:rPr lang="en-IN" dirty="0"/>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82260">
                <a:tc>
                  <a:txBody>
                    <a:bodyPr/>
                    <a:lstStyle/>
                    <a:p>
                      <a:pPr fontAlgn="t"/>
                      <a:r>
                        <a:rPr lang="en-IN" b="1"/>
                        <a:t>*(Multiplication)</a:t>
                      </a:r>
                      <a:endParaRPr lang="en-IN"/>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Numeric multiplication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23*2 = 46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7898">
                <a:tc>
                  <a:txBody>
                    <a:bodyPr/>
                    <a:lstStyle/>
                    <a:p>
                      <a:pPr fontAlgn="t"/>
                      <a:r>
                        <a:rPr lang="en-IN" b="1"/>
                        <a:t>/(Division)</a:t>
                      </a:r>
                      <a:endParaRPr lang="en-IN"/>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Numeric division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45/2 = 22.5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2260">
                <a:tc>
                  <a:txBody>
                    <a:bodyPr/>
                    <a:lstStyle/>
                    <a:p>
                      <a:pPr fontAlgn="t"/>
                      <a:r>
                        <a:rPr lang="en-IN" b="1"/>
                        <a:t>%(modulo)</a:t>
                      </a:r>
                      <a:endParaRPr lang="en-IN"/>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Reminder of numeric division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13 % 2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2260">
                <a:tc>
                  <a:txBody>
                    <a:bodyPr/>
                    <a:lstStyle/>
                    <a:p>
                      <a:pPr fontAlgn="t"/>
                      <a:r>
                        <a:rPr lang="en-IN" b="1"/>
                        <a:t>^(power)</a:t>
                      </a:r>
                      <a:endParaRPr lang="en-IN"/>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t>Raised to the power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t>2^3 = 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Relational Operators</a:t>
            </a:r>
            <a:br>
              <a:rPr lang="en-IN" dirty="0" smtClean="0"/>
            </a:br>
            <a:endParaRPr lang="en-IN" dirty="0"/>
          </a:p>
        </p:txBody>
      </p:sp>
      <p:graphicFrame>
        <p:nvGraphicFramePr>
          <p:cNvPr id="4" name="Table 3"/>
          <p:cNvGraphicFramePr>
            <a:graphicFrameLocks noGrp="1"/>
          </p:cNvGraphicFramePr>
          <p:nvPr/>
        </p:nvGraphicFramePr>
        <p:xfrm>
          <a:off x="539552" y="1628800"/>
          <a:ext cx="7848873" cy="4195322"/>
        </p:xfrm>
        <a:graphic>
          <a:graphicData uri="http://schemas.openxmlformats.org/drawingml/2006/table">
            <a:tbl>
              <a:tblPr/>
              <a:tblGrid>
                <a:gridCol w="1296144"/>
                <a:gridCol w="3936438"/>
                <a:gridCol w="2616291"/>
              </a:tblGrid>
              <a:tr h="151319">
                <a:tc>
                  <a:txBody>
                    <a:bodyPr/>
                    <a:lstStyle/>
                    <a:p>
                      <a:pPr algn="ctr" fontAlgn="t"/>
                      <a:r>
                        <a:rPr lang="en-IN" sz="1500"/>
                        <a:t>Operator</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t>Description</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t>Example</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32255">
                <a:tc>
                  <a:txBody>
                    <a:bodyPr/>
                    <a:lstStyle/>
                    <a:p>
                      <a:pPr algn="ctr" fontAlgn="ctr"/>
                      <a:r>
                        <a:rPr lang="en-IN" sz="1500" b="1"/>
                        <a:t>= = or = (Equal to)</a:t>
                      </a:r>
                      <a:endParaRPr lang="en-IN" sz="1500"/>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500" dirty="0"/>
                        <a:t>Compares two numbers or two strings or two dates to be equal. Returns the Boolean value TRUE if they are, else returns false.</a:t>
                      </a:r>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t>‘Hello’ = ‘Hello’ 5 = 15/ 3</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2255">
                <a:tc>
                  <a:txBody>
                    <a:bodyPr/>
                    <a:lstStyle/>
                    <a:p>
                      <a:pPr algn="ctr" fontAlgn="ctr"/>
                      <a:r>
                        <a:rPr lang="en-IN" sz="1500" b="1"/>
                        <a:t>!= or &lt;&gt; (Not equal to)</a:t>
                      </a:r>
                      <a:endParaRPr lang="en-IN" sz="1500"/>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500"/>
                        <a:t>Compares two numbers or two strings or two dates to be unequal. Returns the Boolean value TRUE if they are, else returns false.</a:t>
                      </a:r>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t>‘Good’ &lt;&gt; ‘Bad’ 18 != 37 / 2</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24085">
                <a:tc>
                  <a:txBody>
                    <a:bodyPr/>
                    <a:lstStyle/>
                    <a:p>
                      <a:pPr algn="ctr" fontAlgn="ctr"/>
                      <a:r>
                        <a:rPr lang="en-IN" sz="1500" b="1"/>
                        <a:t>&gt; (Greater than)</a:t>
                      </a:r>
                      <a:endParaRPr lang="en-IN" sz="1500"/>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500" dirty="0"/>
                        <a:t>Compares two numbers or two strings or two dates where the first argument is greater than second. Returns the </a:t>
                      </a:r>
                      <a:r>
                        <a:rPr lang="en-IN" sz="1500" dirty="0" err="1"/>
                        <a:t>boolean</a:t>
                      </a:r>
                      <a:r>
                        <a:rPr lang="en-IN" sz="1500" dirty="0"/>
                        <a:t> value TRUE if it is the case, else returns false.</a:t>
                      </a:r>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t>[Profit] &gt; 20000 [Category] &gt; ‘Q’ [Ship date] &gt; #April 1, 2004#</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24085">
                <a:tc>
                  <a:txBody>
                    <a:bodyPr/>
                    <a:lstStyle/>
                    <a:p>
                      <a:pPr algn="ctr" fontAlgn="ctr"/>
                      <a:r>
                        <a:rPr lang="en-IN" sz="1500" b="1"/>
                        <a:t>&lt; (Less than)</a:t>
                      </a:r>
                      <a:endParaRPr lang="en-IN" sz="1500"/>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500"/>
                        <a:t>Compares two numbers or two strings or two dates where the first argument is smaller than second. Returns the boolean value TRUE if it is the case, else returns false.</a:t>
                      </a:r>
                    </a:p>
                  </a:txBody>
                  <a:tcPr marL="27021" marR="27021" marT="27021" marB="2702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dirty="0"/>
                        <a:t>[Profit] &lt; 20000 [Category] &lt; ‘Q’ [Ship date] &lt; #April 1, 2004#</a:t>
                      </a:r>
                    </a:p>
                  </a:txBody>
                  <a:tcPr marL="27021" marR="27021" marT="27021" marB="27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Logical Operators</a:t>
            </a:r>
            <a:br>
              <a:rPr lang="en-IN" smtClean="0"/>
            </a:br>
            <a:endParaRPr lang="en-IN"/>
          </a:p>
        </p:txBody>
      </p:sp>
      <p:graphicFrame>
        <p:nvGraphicFramePr>
          <p:cNvPr id="4" name="Table 3"/>
          <p:cNvGraphicFramePr>
            <a:graphicFrameLocks noGrp="1"/>
          </p:cNvGraphicFramePr>
          <p:nvPr/>
        </p:nvGraphicFramePr>
        <p:xfrm>
          <a:off x="395536" y="1556792"/>
          <a:ext cx="8208912" cy="4158550"/>
        </p:xfrm>
        <a:graphic>
          <a:graphicData uri="http://schemas.openxmlformats.org/drawingml/2006/table">
            <a:tbl>
              <a:tblPr/>
              <a:tblGrid>
                <a:gridCol w="1656184"/>
                <a:gridCol w="3816424"/>
                <a:gridCol w="2736304"/>
              </a:tblGrid>
              <a:tr h="232229">
                <a:tc>
                  <a:txBody>
                    <a:bodyPr/>
                    <a:lstStyle/>
                    <a:p>
                      <a:pPr algn="ctr" fontAlgn="t"/>
                      <a:r>
                        <a:rPr lang="en-IN" sz="1600"/>
                        <a:t>Operator</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t>Description</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t>Example</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426547">
                <a:tc>
                  <a:txBody>
                    <a:bodyPr/>
                    <a:lstStyle/>
                    <a:p>
                      <a:pPr algn="ctr" fontAlgn="ctr"/>
                      <a:r>
                        <a:rPr lang="en-IN" sz="1600" b="1"/>
                        <a:t>AND</a:t>
                      </a:r>
                      <a:endParaRPr lang="en-IN" sz="1600"/>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600" dirty="0"/>
                        <a:t>If the expressions or Boolean values present on both sides of AND operator is evaluated to be TRUE, then the result is TRUE. Else the result is FALSE.</a:t>
                      </a:r>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[Ship Date] &gt; #April 1, 2012# AND [Profit] &gt; 10000</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75837">
                <a:tc>
                  <a:txBody>
                    <a:bodyPr/>
                    <a:lstStyle/>
                    <a:p>
                      <a:pPr algn="ctr" fontAlgn="ctr"/>
                      <a:r>
                        <a:rPr lang="en-IN" sz="1600" b="1"/>
                        <a:t>OR</a:t>
                      </a:r>
                      <a:endParaRPr lang="en-IN" sz="1600"/>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600"/>
                        <a:t>If any one or both of the expressions or Boolean values present on both sides of AND operator is evaluated to be TRUE, then the result is TRUE. Else the result is FALSE.</a:t>
                      </a:r>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[Ship Date] &gt; #April 1, 2012# OR [Profit] &gt; 10000</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9388">
                <a:tc>
                  <a:txBody>
                    <a:bodyPr/>
                    <a:lstStyle/>
                    <a:p>
                      <a:pPr algn="ctr" fontAlgn="ctr"/>
                      <a:r>
                        <a:rPr lang="en-IN" sz="1600" b="1"/>
                        <a:t>NOT</a:t>
                      </a:r>
                      <a:endParaRPr lang="en-IN" sz="1600"/>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600"/>
                        <a:t>This operator negates the Boolean value of the expression present after it.</a:t>
                      </a:r>
                    </a:p>
                  </a:txBody>
                  <a:tcPr marL="41469" marR="41469" marT="41469" marB="414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NOT [Ship Date] &gt; #April 1, 2012#</a:t>
                      </a:r>
                    </a:p>
                  </a:txBody>
                  <a:tcPr marL="41469" marR="41469" marT="41469" marB="414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Menu</a:t>
            </a:r>
            <a:endParaRPr lang="en-IN" dirty="0"/>
          </a:p>
        </p:txBody>
      </p:sp>
      <p:pic>
        <p:nvPicPr>
          <p:cNvPr id="3" name="Picture 2" descr="Menu.JPG"/>
          <p:cNvPicPr>
            <a:picLocks noChangeAspect="1"/>
          </p:cNvPicPr>
          <p:nvPr/>
        </p:nvPicPr>
        <p:blipFill>
          <a:blip r:embed="rId2" cstate="print"/>
          <a:stretch>
            <a:fillRect/>
          </a:stretch>
        </p:blipFill>
        <p:spPr>
          <a:xfrm>
            <a:off x="611560" y="1518245"/>
            <a:ext cx="7632848" cy="47910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File Menu</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This </a:t>
            </a:r>
            <a:r>
              <a:rPr lang="en-IN" dirty="0" smtClean="0"/>
              <a:t>menu is used to create a new Tableau workbook and open existing workbooks from both the local system and Tableau server. The important features in this menu are −</a:t>
            </a:r>
          </a:p>
          <a:p>
            <a:r>
              <a:rPr lang="en-IN" b="1" dirty="0" smtClean="0"/>
              <a:t>Workbook Locale</a:t>
            </a:r>
            <a:r>
              <a:rPr lang="en-IN" dirty="0" smtClean="0"/>
              <a:t> sets the language to be used in the report.</a:t>
            </a:r>
          </a:p>
          <a:p>
            <a:r>
              <a:rPr lang="en-IN" b="1" dirty="0" smtClean="0"/>
              <a:t>Paste Sheets</a:t>
            </a:r>
            <a:r>
              <a:rPr lang="en-IN" dirty="0" smtClean="0"/>
              <a:t> pastes a sheet into the current workbook, which is copied from another workbook.</a:t>
            </a:r>
          </a:p>
          <a:p>
            <a:r>
              <a:rPr lang="en-IN" b="1" dirty="0" smtClean="0"/>
              <a:t>Export Packaged Workbook</a:t>
            </a:r>
            <a:r>
              <a:rPr lang="en-IN" dirty="0" smtClean="0"/>
              <a:t> option is used to create a packaged workbook, which will be shared with other users.</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TotalTime>
  <Words>896</Words>
  <Application>Microsoft Office PowerPoint</Application>
  <PresentationFormat>On-screen Show (4:3)</PresentationFormat>
  <Paragraphs>124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Operators and Menus </vt:lpstr>
      <vt:lpstr>Slide 2</vt:lpstr>
      <vt:lpstr>Types of Operator </vt:lpstr>
      <vt:lpstr>Slide 4</vt:lpstr>
      <vt:lpstr>Arithmetic Operators </vt:lpstr>
      <vt:lpstr>Relational Operators </vt:lpstr>
      <vt:lpstr>Logical Operators </vt:lpstr>
      <vt:lpstr>Menu</vt:lpstr>
      <vt:lpstr>File Menu </vt:lpstr>
      <vt:lpstr>Slide 10</vt:lpstr>
      <vt:lpstr>Data Menu </vt:lpstr>
      <vt:lpstr>Slide 12</vt:lpstr>
      <vt:lpstr>Worksheet Menu </vt:lpstr>
      <vt:lpstr>Slide 14</vt:lpstr>
      <vt:lpstr>Dashboard Menu </vt:lpstr>
      <vt:lpstr>Slide 16</vt:lpstr>
      <vt:lpstr>Story Menu </vt:lpstr>
      <vt:lpstr>Slide 18</vt:lpstr>
      <vt:lpstr>Analysis Menu </vt:lpstr>
      <vt:lpstr>Slide 20</vt:lpstr>
      <vt:lpstr>Map Menu </vt:lpstr>
      <vt:lpstr>Slide 22</vt:lpstr>
      <vt:lpstr>Format Menu </vt:lpstr>
      <vt:lpstr>Server Menu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7</cp:revision>
  <dcterms:created xsi:type="dcterms:W3CDTF">2019-01-28T04:43:04Z</dcterms:created>
  <dcterms:modified xsi:type="dcterms:W3CDTF">2019-01-28T06:34:14Z</dcterms:modified>
</cp:coreProperties>
</file>