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066800"/>
            <a:ext cx="19621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7340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066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Here to Add Title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fld id="{58A2B3DA-21F4-45C9-9E1C-901108EE546F}" type="slidenum">
              <a:rPr lang="en-IN" smtClean="0"/>
              <a:pPr/>
              <a:t>‹#›</a:t>
            </a:fld>
            <a:endParaRPr lang="en-IN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87388" y="152400"/>
          <a:ext cx="1903412" cy="609600"/>
        </p:xfrm>
        <a:graphic>
          <a:graphicData uri="http://schemas.openxmlformats.org/presentationml/2006/ole">
            <p:oleObj spid="_x0000_s9218" name="Clip" r:id="rId15" imgW="3180952" imgH="1019048" progId="">
              <p:embed/>
            </p:oleObj>
          </a:graphicData>
        </a:graphic>
      </p:graphicFrame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4286250" y="304800"/>
            <a:ext cx="4532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>
              <a:defRPr/>
            </a:pPr>
            <a:r>
              <a:rPr lang="en-US" sz="1600" b="1">
                <a:latin typeface="Arial" charset="0"/>
              </a:rPr>
              <a:t> Engineering H192  - Computer Programming</a:t>
            </a: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3048000" y="6169025"/>
            <a:ext cx="3213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>
              <a:defRPr/>
            </a:pPr>
            <a:r>
              <a:rPr lang="en-US" sz="1200" b="1">
                <a:latin typeface="Arial" charset="0"/>
              </a:rPr>
              <a:t>Gateway Engineering Education Coalition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Tableau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b="0" dirty="0" smtClean="0"/>
              <a:t>Data fields are made from the columns in your data source. Each field is automatically assigned a data type (such as integer, string, date), and a role: Discrete Dimension or Continuous Measure (more common), or Continuous Dimension or Discrete Measure (less common).</a:t>
            </a:r>
          </a:p>
          <a:p>
            <a:pPr algn="just"/>
            <a:r>
              <a:rPr lang="en-IN" b="0" i="1" dirty="0" smtClean="0">
                <a:solidFill>
                  <a:srgbClr val="FF0000"/>
                </a:solidFill>
              </a:rPr>
              <a:t>Dimensions</a:t>
            </a:r>
            <a:r>
              <a:rPr lang="en-IN" b="0" dirty="0" smtClean="0">
                <a:solidFill>
                  <a:srgbClr val="FF0000"/>
                </a:solidFill>
              </a:rPr>
              <a:t> contain qualitative values </a:t>
            </a:r>
            <a:r>
              <a:rPr lang="en-IN" b="0" dirty="0" smtClean="0"/>
              <a:t>(such as names, dates, or geographical data). You can use dimensions to categorize, segment, and reveal the details in your data. Dimensions </a:t>
            </a:r>
            <a:r>
              <a:rPr lang="en-IN" b="0" dirty="0" smtClean="0">
                <a:solidFill>
                  <a:srgbClr val="0070C0"/>
                </a:solidFill>
              </a:rPr>
              <a:t>affect the level of detail in the view.</a:t>
            </a:r>
          </a:p>
          <a:p>
            <a:pPr algn="just"/>
            <a:r>
              <a:rPr lang="en-IN" b="0" i="1" dirty="0" smtClean="0">
                <a:solidFill>
                  <a:srgbClr val="FF0000"/>
                </a:solidFill>
              </a:rPr>
              <a:t>Measures</a:t>
            </a:r>
            <a:r>
              <a:rPr lang="en-IN" b="0" dirty="0" smtClean="0">
                <a:solidFill>
                  <a:srgbClr val="FF0000"/>
                </a:solidFill>
              </a:rPr>
              <a:t> contain numeric, quantitative values that you can measure.</a:t>
            </a:r>
            <a:r>
              <a:rPr lang="en-IN" b="0" dirty="0" smtClean="0"/>
              <a:t> Measures </a:t>
            </a:r>
            <a:r>
              <a:rPr lang="en-IN" b="0" dirty="0" smtClean="0">
                <a:solidFill>
                  <a:srgbClr val="0070C0"/>
                </a:solidFill>
              </a:rPr>
              <a:t>can be aggregated</a:t>
            </a:r>
            <a:r>
              <a:rPr lang="en-IN" b="0" dirty="0" smtClean="0"/>
              <a:t>. When you drag a measure into the view, Tableau applies an aggregation to that measure (by default).</a:t>
            </a:r>
          </a:p>
          <a:p>
            <a:pPr algn="just"/>
            <a:endParaRPr lang="en-IN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Blue versus green fields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b="0" dirty="0" smtClean="0"/>
              <a:t>Tableau represents data differently in the view depending on whether the field is discrete (blue), or continuous (green). </a:t>
            </a:r>
            <a:r>
              <a:rPr lang="en-IN" b="0" i="1" dirty="0" smtClean="0">
                <a:solidFill>
                  <a:schemeClr val="accent6">
                    <a:lumMod val="75000"/>
                  </a:schemeClr>
                </a:solidFill>
              </a:rPr>
              <a:t>Continuous</a:t>
            </a:r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IN" b="0" i="1" dirty="0" smtClean="0">
                <a:solidFill>
                  <a:schemeClr val="accent6">
                    <a:lumMod val="75000"/>
                  </a:schemeClr>
                </a:solidFill>
              </a:rPr>
              <a:t>discrete</a:t>
            </a:r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 are mathematical terms. Continuous means "forming an unbroken whole, without interruption"; discrete means "individually separate and distinct."</a:t>
            </a:r>
          </a:p>
          <a:p>
            <a:pPr algn="just">
              <a:lnSpc>
                <a:spcPct val="170000"/>
              </a:lnSpc>
            </a:pPr>
            <a:r>
              <a:rPr lang="en-IN" b="0" dirty="0" smtClean="0">
                <a:solidFill>
                  <a:srgbClr val="00B050"/>
                </a:solidFill>
              </a:rPr>
              <a:t>Green measures and dimensions are continuous. </a:t>
            </a:r>
            <a:r>
              <a:rPr lang="en-IN" b="0" dirty="0" smtClean="0"/>
              <a:t>Continuous field values are treated as an infinite range. Generally, continuous fields add axes to the view.</a:t>
            </a:r>
          </a:p>
          <a:p>
            <a:pPr algn="just">
              <a:lnSpc>
                <a:spcPct val="170000"/>
              </a:lnSpc>
            </a:pPr>
            <a:r>
              <a:rPr lang="en-IN" b="0" dirty="0" smtClean="0">
                <a:solidFill>
                  <a:srgbClr val="0070C0"/>
                </a:solidFill>
              </a:rPr>
              <a:t>Blue measures and dimensions are discrete. </a:t>
            </a:r>
            <a:r>
              <a:rPr lang="en-IN" b="0" dirty="0" smtClean="0"/>
              <a:t>Discrete values are treated as finite. Generally, discrete fields add headers to the view.</a:t>
            </a:r>
          </a:p>
          <a:p>
            <a:pPr algn="just">
              <a:lnSpc>
                <a:spcPct val="170000"/>
              </a:lnSpc>
            </a:pPr>
            <a:endParaRPr lang="en-IN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2286000"/>
          <a:ext cx="7920880" cy="3890784"/>
        </p:xfrm>
        <a:graphic>
          <a:graphicData uri="http://schemas.openxmlformats.org/drawingml/2006/table">
            <a:tbl>
              <a:tblPr/>
              <a:tblGrid>
                <a:gridCol w="5605404"/>
                <a:gridCol w="2315476"/>
              </a:tblGrid>
              <a:tr h="689816">
                <a:tc>
                  <a:txBody>
                    <a:bodyPr/>
                    <a:lstStyle/>
                    <a:p>
                      <a:r>
                        <a:rPr lang="en-IN" b="1" dirty="0"/>
                        <a:t>Discrete Dimensions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1336">
                <a:tc>
                  <a:txBody>
                    <a:bodyPr/>
                    <a:lstStyle/>
                    <a:p>
                      <a:r>
                        <a:rPr lang="en-IN" b="1" dirty="0"/>
                        <a:t>Continuous Dimensions</a:t>
                      </a:r>
                      <a:r>
                        <a:rPr lang="en-IN" dirty="0"/>
                        <a:t> (dimensions with a data type of String or Boolean cannot be continuous)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9816">
                <a:tc>
                  <a:txBody>
                    <a:bodyPr/>
                    <a:lstStyle/>
                    <a:p>
                      <a:r>
                        <a:rPr lang="en-IN" b="1"/>
                        <a:t>Discrete Measures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9816">
                <a:tc>
                  <a:txBody>
                    <a:bodyPr/>
                    <a:lstStyle/>
                    <a:p>
                      <a:r>
                        <a:rPr lang="en-IN" b="1"/>
                        <a:t>Continuous Measures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5" name="Picture 1" descr="https://onlinehelp.tableau.com/current/pro/desktop/en-us/Img/discrete_di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276872"/>
            <a:ext cx="1409700" cy="720080"/>
          </a:xfrm>
          <a:prstGeom prst="rect">
            <a:avLst/>
          </a:prstGeom>
          <a:noFill/>
        </p:spPr>
      </p:pic>
      <p:pic>
        <p:nvPicPr>
          <p:cNvPr id="1026" name="Picture 2" descr="https://onlinehelp.tableau.com/current/pro/desktop/en-us/Img/continuous_di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429000"/>
            <a:ext cx="1409700" cy="732656"/>
          </a:xfrm>
          <a:prstGeom prst="rect">
            <a:avLst/>
          </a:prstGeom>
          <a:noFill/>
        </p:spPr>
      </p:pic>
      <p:pic>
        <p:nvPicPr>
          <p:cNvPr id="1027" name="Picture 3" descr="https://onlinehelp.tableau.com/current/pro/desktop/en-us/Img/discrete_mea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8644" y="4797152"/>
            <a:ext cx="1409700" cy="435099"/>
          </a:xfrm>
          <a:prstGeom prst="rect">
            <a:avLst/>
          </a:prstGeom>
          <a:noFill/>
        </p:spPr>
      </p:pic>
      <p:pic>
        <p:nvPicPr>
          <p:cNvPr id="1028" name="Picture 4" descr="https://onlinehelp.tableau.com/current/pro/desktop/en-us/Img/continuous_me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0652" y="5733256"/>
            <a:ext cx="1409700" cy="43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2" y="908720"/>
            <a:ext cx="8715375" cy="5616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1_Blank Presentation 9">
      <a:dk1>
        <a:srgbClr val="000000"/>
      </a:dk1>
      <a:lt1>
        <a:srgbClr val="FFFFFF"/>
      </a:lt1>
      <a:dk2>
        <a:srgbClr val="0000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3399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000000"/>
        </a:dk1>
        <a:lt1>
          <a:srgbClr val="FFFFFF"/>
        </a:lt1>
        <a:dk2>
          <a:srgbClr val="0000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126</TotalTime>
  <Words>163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Theme1</vt:lpstr>
      <vt:lpstr>Clip</vt:lpstr>
      <vt:lpstr>Tableau</vt:lpstr>
      <vt:lpstr>Data fields</vt:lpstr>
      <vt:lpstr>Blue versus green fields </vt:lpstr>
      <vt:lpstr>Cont...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dell</dc:creator>
  <cp:lastModifiedBy>dell</cp:lastModifiedBy>
  <cp:revision>3</cp:revision>
  <dcterms:created xsi:type="dcterms:W3CDTF">2019-02-05T03:42:00Z</dcterms:created>
  <dcterms:modified xsi:type="dcterms:W3CDTF">2019-08-01T06:45:18Z</dcterms:modified>
</cp:coreProperties>
</file>