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98" r:id="rId3"/>
    <p:sldId id="314" r:id="rId4"/>
    <p:sldId id="315" r:id="rId5"/>
    <p:sldId id="316" r:id="rId6"/>
    <p:sldId id="327" r:id="rId7"/>
    <p:sldId id="328" r:id="rId8"/>
    <p:sldId id="321" r:id="rId9"/>
    <p:sldId id="329" r:id="rId10"/>
    <p:sldId id="330" r:id="rId11"/>
    <p:sldId id="331" r:id="rId12"/>
    <p:sldId id="332" r:id="rId13"/>
    <p:sldId id="333" r:id="rId14"/>
    <p:sldId id="334" r:id="rId15"/>
    <p:sldId id="317" r:id="rId16"/>
    <p:sldId id="326" r:id="rId17"/>
    <p:sldId id="322" r:id="rId18"/>
    <p:sldId id="323" r:id="rId19"/>
    <p:sldId id="324" r:id="rId20"/>
    <p:sldId id="325" r:id="rId21"/>
    <p:sldId id="335" r:id="rId22"/>
    <p:sldId id="336" r:id="rId23"/>
    <p:sldId id="337" r:id="rId24"/>
    <p:sldId id="338" r:id="rId25"/>
    <p:sldId id="339" r:id="rId26"/>
    <p:sldId id="313" r:id="rId27"/>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4"/>
    <p:restoredTop sz="94434"/>
  </p:normalViewPr>
  <p:slideViewPr>
    <p:cSldViewPr showGuides="1">
      <p:cViewPr varScale="1">
        <p:scale>
          <a:sx n="69" d="100"/>
          <a:sy n="69" d="100"/>
        </p:scale>
        <p:origin x="-14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3CB1AA2-268D-456C-9166-CE1CA153F5FB}"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90523A3-066F-434A-ABB6-C9DCCB1FF7FA}"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Date Placeholder 18"/>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344D23E-8E9A-45D0-BA32-85AC42B2A073}"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9" name="Footer Placeholder 7"/>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10" name="Slide Number Placeholder 10"/>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en-IN" altLang="en-US" dirty="0">
                <a:latin typeface="Verdana" panose="020B0604030504040204" pitchFamily="34" charset="0"/>
              </a:rPr>
            </a:fld>
            <a:endParaRPr lang="en-IN" altLang="en-US"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IN"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550C7A2-5B00-4101-9C9F-AFEB0E2A2283}"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9"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10" name="Slide Number Placeholder 3"/>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en-IN" altLang="en-US" dirty="0">
                <a:latin typeface="Verdana" panose="020B0604030504040204" pitchFamily="34" charset="0"/>
              </a:rPr>
            </a:fld>
            <a:endParaRPr lang="en-IN" altLang="en-US" dirty="0">
              <a:latin typeface="Verdana" panose="020B060403050404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ound Single Corner Rectangle 7"/>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206A018-9D49-4ECA-9818-B92A56DAC737}"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US"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10"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11" name="Slide Number Placeholder 6"/>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en-IN" altLang="en-US" dirty="0">
                <a:latin typeface="Verdana" panose="020B0604030504040204" pitchFamily="34" charset="0"/>
              </a:rPr>
            </a:fld>
            <a:endParaRPr lang="en-IN" altLang="en-US" dirty="0">
              <a:latin typeface="Verdana" panose="020B060403050404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r>
              <a:rPr lang="en-US" smtClean="0"/>
              <a:t>Click to edit Master title style</a:t>
            </a:r>
            <a:endParaRPr lang="en-US"/>
          </a:p>
        </p:txBody>
      </p:sp>
      <p:sp>
        <p:nvSpPr>
          <p:cNvPr id="1027" name="Text Placeholder 3"/>
          <p:cNvSpPr>
            <a:spLocks noGrp="1"/>
          </p:cNvSpPr>
          <p:nvPr>
            <p:ph type="body" idx="1"/>
          </p:nvPr>
        </p:nvSpPr>
        <p:spPr>
          <a:xfrm>
            <a:off x="503238" y="530225"/>
            <a:ext cx="8183562" cy="4187825"/>
          </a:xfrm>
          <a:prstGeom prst="rect">
            <a:avLst/>
          </a:prstGeom>
          <a:noFill/>
          <a:ln w="9525">
            <a:noFill/>
          </a:ln>
        </p:spPr>
        <p:txBody>
          <a:bodyPr lIns="182880" tIns="9144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973FEA7-0883-42FA-B851-E430C2C55C3A}" type="datetimeFigureOut">
              <a:rPr kumimoji="0" lang="en-US" sz="1000" b="0" i="0" u="none" strike="noStrike" kern="1200" cap="none" spc="0" normalizeH="0" baseline="0" noProof="0">
                <a:ln>
                  <a:noFill/>
                </a:ln>
                <a:solidFill>
                  <a:schemeClr val="bg2">
                    <a:shade val="50000"/>
                  </a:schemeClr>
                </a:solidFill>
                <a:effectLst/>
                <a:uLnTx/>
                <a:uFillTx/>
                <a:latin typeface="+mn-lt"/>
                <a:ea typeface="+mn-ea"/>
                <a:cs typeface="+mn-cs"/>
              </a:rPr>
            </a:fld>
            <a:endParaRPr kumimoji="0" lang="en-IN" sz="1000" b="0" i="0" u="none" strike="noStrike" kern="1200" cap="none" spc="0" normalizeH="0" baseline="0" noProof="0" dirty="0">
              <a:ln>
                <a:noFill/>
              </a:ln>
              <a:solidFill>
                <a:schemeClr val="bg2">
                  <a:shade val="50000"/>
                </a:scheme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000" b="0" i="0" u="none" strike="noStrike" kern="1200" cap="none" spc="0" normalizeH="0" baseline="0" noProof="0">
              <a:ln>
                <a:noFill/>
              </a:ln>
              <a:solidFill>
                <a:schemeClr val="bg2">
                  <a:shade val="50000"/>
                </a:scheme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lstStyle>
            <a:lvl1pPr algn="r">
              <a:defRPr sz="1000">
                <a:solidFill>
                  <a:srgbClr val="14335A"/>
                </a:solidFill>
                <a:latin typeface="Verdana" panose="020B0604030504040204" pitchFamily="34" charset="0"/>
              </a:defRPr>
            </a:lvl1pPr>
          </a:lstStyle>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0" fontAlgn="base" hangingPunct="0">
        <a:spcBef>
          <a:spcPct val="0"/>
        </a:spcBef>
        <a:spcAft>
          <a:spcPct val="0"/>
        </a:spcAft>
        <a:defRPr sz="3600" b="1" kern="1200">
          <a:solidFill>
            <a:srgbClr val="6594DA"/>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6594DA"/>
          </a:solidFill>
          <a:latin typeface="Verdana" panose="020B0604030504040204" pitchFamily="34" charset="0"/>
        </a:defRPr>
      </a:lvl2pPr>
      <a:lvl3pPr algn="l" rtl="0" eaLnBrk="0" fontAlgn="base" hangingPunct="0">
        <a:spcBef>
          <a:spcPct val="0"/>
        </a:spcBef>
        <a:spcAft>
          <a:spcPct val="0"/>
        </a:spcAft>
        <a:defRPr sz="3600" b="1">
          <a:solidFill>
            <a:srgbClr val="6594DA"/>
          </a:solidFill>
          <a:latin typeface="Verdana" panose="020B0604030504040204" pitchFamily="34" charset="0"/>
        </a:defRPr>
      </a:lvl3pPr>
      <a:lvl4pPr algn="l" rtl="0" eaLnBrk="0" fontAlgn="base" hangingPunct="0">
        <a:spcBef>
          <a:spcPct val="0"/>
        </a:spcBef>
        <a:spcAft>
          <a:spcPct val="0"/>
        </a:spcAft>
        <a:defRPr sz="3600" b="1">
          <a:solidFill>
            <a:srgbClr val="6594DA"/>
          </a:solidFill>
          <a:latin typeface="Verdana" panose="020B0604030504040204" pitchFamily="34" charset="0"/>
        </a:defRPr>
      </a:lvl4pPr>
      <a:lvl5pPr algn="l" rtl="0" eaLnBrk="0" fontAlgn="base" hangingPunct="0">
        <a:spcBef>
          <a:spcPct val="0"/>
        </a:spcBef>
        <a:spcAft>
          <a:spcPct val="0"/>
        </a:spcAft>
        <a:defRPr sz="3600" b="1">
          <a:solidFill>
            <a:srgbClr val="6594DA"/>
          </a:solidFill>
          <a:latin typeface="Verdana" panose="020B0604030504040204" pitchFamily="34" charset="0"/>
        </a:defRPr>
      </a:lvl5pPr>
      <a:lvl6pPr marL="457200" algn="l" rtl="0" fontAlgn="base">
        <a:spcBef>
          <a:spcPct val="0"/>
        </a:spcBef>
        <a:spcAft>
          <a:spcPct val="0"/>
        </a:spcAft>
        <a:defRPr sz="3600" b="1">
          <a:solidFill>
            <a:srgbClr val="6594DA"/>
          </a:solidFill>
          <a:latin typeface="Verdana" panose="020B0604030504040204" pitchFamily="34" charset="0"/>
        </a:defRPr>
      </a:lvl6pPr>
      <a:lvl7pPr marL="914400" algn="l" rtl="0" fontAlgn="base">
        <a:spcBef>
          <a:spcPct val="0"/>
        </a:spcBef>
        <a:spcAft>
          <a:spcPct val="0"/>
        </a:spcAft>
        <a:defRPr sz="3600" b="1">
          <a:solidFill>
            <a:srgbClr val="6594DA"/>
          </a:solidFill>
          <a:latin typeface="Verdana" panose="020B0604030504040204" pitchFamily="34" charset="0"/>
        </a:defRPr>
      </a:lvl7pPr>
      <a:lvl8pPr marL="1371600" algn="l" rtl="0" fontAlgn="base">
        <a:spcBef>
          <a:spcPct val="0"/>
        </a:spcBef>
        <a:spcAft>
          <a:spcPct val="0"/>
        </a:spcAft>
        <a:defRPr sz="3600" b="1">
          <a:solidFill>
            <a:srgbClr val="6594DA"/>
          </a:solidFill>
          <a:latin typeface="Verdana" panose="020B0604030504040204" pitchFamily="34" charset="0"/>
        </a:defRPr>
      </a:lvl8pPr>
      <a:lvl9pPr marL="1828800" algn="l" rtl="0" fontAlgn="base">
        <a:spcBef>
          <a:spcPct val="0"/>
        </a:spcBef>
        <a:spcAft>
          <a:spcPct val="0"/>
        </a:spcAft>
        <a:defRPr sz="3600" b="1">
          <a:solidFill>
            <a:srgbClr val="6594DA"/>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FF3D39"/>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FF3D39"/>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BEFF4B"/>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500" y="2205038"/>
            <a:ext cx="8183563" cy="1560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en-US" sz="3600" b="1" i="0" u="none" strike="noStrike" kern="1200" cap="none" spc="0" normalizeH="0" baseline="0" noProof="0" dirty="0" smtClean="0">
                <a:ln>
                  <a:noFill/>
                </a:ln>
                <a:solidFill>
                  <a:schemeClr val="bg2">
                    <a:lumMod val="60000"/>
                    <a:lumOff val="40000"/>
                  </a:schemeClr>
                </a:solidFill>
                <a:effectLst>
                  <a:outerShdw blurRad="53975" dist="22860" dir="5400000" algn="tl" rotWithShape="0">
                    <a:srgbClr val="000000">
                      <a:alpha val="55000"/>
                    </a:srgbClr>
                  </a:outerShdw>
                </a:effectLst>
                <a:uLnTx/>
                <a:uFillTx/>
                <a:latin typeface="+mj-lt"/>
                <a:ea typeface="+mj-ea"/>
                <a:cs typeface="+mj-cs"/>
              </a:rPr>
            </a:br>
            <a:r>
              <a:rPr kumimoji="0" lang="en-US" sz="3600" b="1" i="0" u="none" strike="noStrike" kern="1200" cap="none" spc="0" normalizeH="0" baseline="0" noProof="0" dirty="0" smtClean="0">
                <a:ln>
                  <a:noFill/>
                </a:ln>
                <a:solidFill>
                  <a:schemeClr val="bg2">
                    <a:lumMod val="60000"/>
                    <a:lumOff val="40000"/>
                  </a:schemeClr>
                </a:solidFill>
                <a:effectLst>
                  <a:outerShdw blurRad="53975" dist="22860" dir="5400000" algn="tl" rotWithShape="0">
                    <a:srgbClr val="000000">
                      <a:alpha val="55000"/>
                    </a:srgbClr>
                  </a:outerShdw>
                </a:effectLst>
                <a:uLnTx/>
                <a:uFillTx/>
                <a:latin typeface="+mj-lt"/>
                <a:ea typeface="+mj-ea"/>
                <a:cs typeface="+mj-cs"/>
              </a:rPr>
              <a:t>NUMBER AND RANKING TEST</a:t>
            </a:r>
            <a:br>
              <a:rPr kumimoji="0" lang="en-US" sz="3600" b="1" i="0" u="none" strike="noStrike" kern="1200" cap="none" spc="0" normalizeH="0" baseline="0" noProof="0" dirty="0" smtClean="0">
                <a:ln>
                  <a:noFill/>
                </a:ln>
                <a:solidFill>
                  <a:schemeClr val="bg2">
                    <a:lumMod val="60000"/>
                    <a:lumOff val="40000"/>
                  </a:schemeClr>
                </a:solidFill>
                <a:effectLst>
                  <a:outerShdw blurRad="53975" dist="22860" dir="5400000" algn="tl" rotWithShape="0">
                    <a:srgbClr val="000000">
                      <a:alpha val="55000"/>
                    </a:srgbClr>
                  </a:outerShdw>
                </a:effectLst>
                <a:uLnTx/>
                <a:uFillTx/>
                <a:latin typeface="+mj-lt"/>
                <a:ea typeface="+mj-ea"/>
                <a:cs typeface="+mj-cs"/>
              </a:rPr>
            </a:br>
            <a:endParaRPr kumimoji="0" lang="en-US" sz="3600" b="1" i="0" u="none" strike="noStrike" kern="1200" cap="none" spc="0" normalizeH="0" baseline="0" noProof="0" dirty="0">
              <a:ln>
                <a:noFill/>
              </a:ln>
              <a:solidFill>
                <a:schemeClr val="bg2">
                  <a:lumMod val="60000"/>
                  <a:lumOff val="4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r>
              <a:rPr sz="2400" dirty="0">
                <a:solidFill>
                  <a:schemeClr val="bg1"/>
                </a:solidFill>
              </a:rPr>
              <a:t>6. If it is possible to form a number which is a perfect square of a two digit odd number using the second, fourth, seventh digits of the number 739142658 using each only once, which of the following is the second digit of that two-digit odd number?</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4</a:t>
            </a:r>
            <a:endParaRPr sz="2400" dirty="0">
              <a:solidFill>
                <a:schemeClr val="bg1"/>
              </a:solidFill>
            </a:endParaRPr>
          </a:p>
          <a:p>
            <a:pPr marL="0" indent="0">
              <a:buNone/>
            </a:pPr>
            <a:r>
              <a:rPr sz="2400" dirty="0">
                <a:solidFill>
                  <a:schemeClr val="bg1"/>
                </a:solidFill>
              </a:rPr>
              <a:t>b) 7</a:t>
            </a:r>
            <a:endParaRPr sz="2400" dirty="0">
              <a:solidFill>
                <a:schemeClr val="bg1"/>
              </a:solidFill>
            </a:endParaRPr>
          </a:p>
          <a:p>
            <a:pPr marL="0" indent="0">
              <a:buNone/>
            </a:pPr>
            <a:r>
              <a:rPr sz="2400" dirty="0">
                <a:solidFill>
                  <a:schemeClr val="bg1"/>
                </a:solidFill>
              </a:rPr>
              <a:t>c) 3</a:t>
            </a:r>
            <a:endParaRPr sz="2400" dirty="0">
              <a:solidFill>
                <a:schemeClr val="bg1"/>
              </a:solidFill>
            </a:endParaRPr>
          </a:p>
          <a:p>
            <a:pPr marL="0" indent="0">
              <a:buNone/>
            </a:pPr>
            <a:r>
              <a:rPr sz="2400" dirty="0">
                <a:solidFill>
                  <a:schemeClr val="bg1"/>
                </a:solidFill>
              </a:rPr>
              <a:t>d) None</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d</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2">
                                            <p:txEl>
                                              <p:charRg st="0" end="250"/>
                                            </p:txEl>
                                          </p:spTgt>
                                        </p:tgtEl>
                                        <p:attrNameLst>
                                          <p:attrName>style.visibility</p:attrName>
                                        </p:attrNameLst>
                                      </p:cBhvr>
                                      <p:to>
                                        <p:strVal val="visible"/>
                                      </p:to>
                                    </p:set>
                                    <p:animEffect transition="in" filter="wipe(down)">
                                      <p:cBhvr>
                                        <p:cTn id="7" dur="500"/>
                                        <p:tgtEl>
                                          <p:spTgt spid="15362">
                                            <p:txEl>
                                              <p:charRg st="0" end="2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2">
                                            <p:txEl>
                                              <p:charRg st="251" end="256"/>
                                            </p:txEl>
                                          </p:spTgt>
                                        </p:tgtEl>
                                        <p:attrNameLst>
                                          <p:attrName>style.visibility</p:attrName>
                                        </p:attrNameLst>
                                      </p:cBhvr>
                                      <p:to>
                                        <p:strVal val="visible"/>
                                      </p:to>
                                    </p:set>
                                    <p:animEffect transition="in" filter="wipe(down)">
                                      <p:cBhvr>
                                        <p:cTn id="12" dur="500"/>
                                        <p:tgtEl>
                                          <p:spTgt spid="15362">
                                            <p:txEl>
                                              <p:charRg st="251" end="2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362">
                                            <p:txEl>
                                              <p:charRg st="256" end="261"/>
                                            </p:txEl>
                                          </p:spTgt>
                                        </p:tgtEl>
                                        <p:attrNameLst>
                                          <p:attrName>style.visibility</p:attrName>
                                        </p:attrNameLst>
                                      </p:cBhvr>
                                      <p:to>
                                        <p:strVal val="visible"/>
                                      </p:to>
                                    </p:set>
                                    <p:animEffect transition="in" filter="wipe(down)">
                                      <p:cBhvr>
                                        <p:cTn id="17" dur="500"/>
                                        <p:tgtEl>
                                          <p:spTgt spid="15362">
                                            <p:txEl>
                                              <p:charRg st="256" end="2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362">
                                            <p:txEl>
                                              <p:charRg st="261" end="266"/>
                                            </p:txEl>
                                          </p:spTgt>
                                        </p:tgtEl>
                                        <p:attrNameLst>
                                          <p:attrName>style.visibility</p:attrName>
                                        </p:attrNameLst>
                                      </p:cBhvr>
                                      <p:to>
                                        <p:strVal val="visible"/>
                                      </p:to>
                                    </p:set>
                                    <p:animEffect transition="in" filter="wipe(down)">
                                      <p:cBhvr>
                                        <p:cTn id="22" dur="500"/>
                                        <p:tgtEl>
                                          <p:spTgt spid="15362">
                                            <p:txEl>
                                              <p:charRg st="261" end="2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362">
                                            <p:txEl>
                                              <p:charRg st="266" end="274"/>
                                            </p:txEl>
                                          </p:spTgt>
                                        </p:tgtEl>
                                        <p:attrNameLst>
                                          <p:attrName>style.visibility</p:attrName>
                                        </p:attrNameLst>
                                      </p:cBhvr>
                                      <p:to>
                                        <p:strVal val="visible"/>
                                      </p:to>
                                    </p:set>
                                    <p:animEffect transition="in" filter="wipe(down)">
                                      <p:cBhvr>
                                        <p:cTn id="27" dur="500"/>
                                        <p:tgtEl>
                                          <p:spTgt spid="15362">
                                            <p:txEl>
                                              <p:charRg st="266" end="27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362">
                                            <p:txEl>
                                              <p:charRg st="275" end="282"/>
                                            </p:txEl>
                                          </p:spTgt>
                                        </p:tgtEl>
                                        <p:attrNameLst>
                                          <p:attrName>style.visibility</p:attrName>
                                        </p:attrNameLst>
                                      </p:cBhvr>
                                      <p:to>
                                        <p:strVal val="visible"/>
                                      </p:to>
                                    </p:set>
                                    <p:animEffect transition="in" filter="wipe(down)">
                                      <p:cBhvr>
                                        <p:cTn id="32" dur="500"/>
                                        <p:tgtEl>
                                          <p:spTgt spid="15362">
                                            <p:txEl>
                                              <p:charRg st="275" end="2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r>
              <a:rPr sz="2400" dirty="0">
                <a:solidFill>
                  <a:schemeClr val="bg1"/>
                </a:solidFill>
              </a:rPr>
              <a:t>7. The positions of the first and sixth digits in the number 5109238674 are interchanged. Similarly the positions of the second and the seventh digits are interchanged and so on . which of the following will be the third digit from the right end after the after the rearrangement?</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9</a:t>
            </a:r>
            <a:endParaRPr sz="2400" dirty="0">
              <a:solidFill>
                <a:schemeClr val="bg1"/>
              </a:solidFill>
            </a:endParaRPr>
          </a:p>
          <a:p>
            <a:pPr marL="0" indent="0">
              <a:buNone/>
            </a:pPr>
            <a:r>
              <a:rPr sz="2400" dirty="0">
                <a:solidFill>
                  <a:schemeClr val="bg1"/>
                </a:solidFill>
              </a:rPr>
              <a:t>b) 0</a:t>
            </a:r>
            <a:endParaRPr sz="2400" dirty="0">
              <a:solidFill>
                <a:schemeClr val="bg1"/>
              </a:solidFill>
            </a:endParaRPr>
          </a:p>
          <a:p>
            <a:pPr marL="0" indent="0">
              <a:buNone/>
            </a:pPr>
            <a:r>
              <a:rPr sz="2400" dirty="0">
                <a:solidFill>
                  <a:schemeClr val="bg1"/>
                </a:solidFill>
              </a:rPr>
              <a:t>c) 6</a:t>
            </a:r>
            <a:endParaRPr sz="2400" dirty="0">
              <a:solidFill>
                <a:schemeClr val="bg1"/>
              </a:solidFill>
            </a:endParaRPr>
          </a:p>
          <a:p>
            <a:pPr marL="0" indent="0">
              <a:buNone/>
            </a:pPr>
            <a:r>
              <a:rPr sz="2400" dirty="0">
                <a:solidFill>
                  <a:schemeClr val="bg1"/>
                </a:solidFill>
              </a:rPr>
              <a:t>d) 3</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6">
                                            <p:txEl>
                                              <p:charRg st="0" end="281"/>
                                            </p:txEl>
                                          </p:spTgt>
                                        </p:tgtEl>
                                        <p:attrNameLst>
                                          <p:attrName>style.visibility</p:attrName>
                                        </p:attrNameLst>
                                      </p:cBhvr>
                                      <p:to>
                                        <p:strVal val="visible"/>
                                      </p:to>
                                    </p:set>
                                    <p:animEffect transition="in" filter="wipe(down)">
                                      <p:cBhvr>
                                        <p:cTn id="7" dur="500"/>
                                        <p:tgtEl>
                                          <p:spTgt spid="16386">
                                            <p:txEl>
                                              <p:charRg st="0" end="2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6">
                                            <p:txEl>
                                              <p:charRg st="282" end="287"/>
                                            </p:txEl>
                                          </p:spTgt>
                                        </p:tgtEl>
                                        <p:attrNameLst>
                                          <p:attrName>style.visibility</p:attrName>
                                        </p:attrNameLst>
                                      </p:cBhvr>
                                      <p:to>
                                        <p:strVal val="visible"/>
                                      </p:to>
                                    </p:set>
                                    <p:animEffect transition="in" filter="wipe(down)">
                                      <p:cBhvr>
                                        <p:cTn id="12" dur="500"/>
                                        <p:tgtEl>
                                          <p:spTgt spid="16386">
                                            <p:txEl>
                                              <p:charRg st="282" end="2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86">
                                            <p:txEl>
                                              <p:charRg st="287" end="292"/>
                                            </p:txEl>
                                          </p:spTgt>
                                        </p:tgtEl>
                                        <p:attrNameLst>
                                          <p:attrName>style.visibility</p:attrName>
                                        </p:attrNameLst>
                                      </p:cBhvr>
                                      <p:to>
                                        <p:strVal val="visible"/>
                                      </p:to>
                                    </p:set>
                                    <p:animEffect transition="in" filter="wipe(down)">
                                      <p:cBhvr>
                                        <p:cTn id="17" dur="500"/>
                                        <p:tgtEl>
                                          <p:spTgt spid="16386">
                                            <p:txEl>
                                              <p:charRg st="287" end="2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86">
                                            <p:txEl>
                                              <p:charRg st="292" end="297"/>
                                            </p:txEl>
                                          </p:spTgt>
                                        </p:tgtEl>
                                        <p:attrNameLst>
                                          <p:attrName>style.visibility</p:attrName>
                                        </p:attrNameLst>
                                      </p:cBhvr>
                                      <p:to>
                                        <p:strVal val="visible"/>
                                      </p:to>
                                    </p:set>
                                    <p:animEffect transition="in" filter="wipe(down)">
                                      <p:cBhvr>
                                        <p:cTn id="22" dur="500"/>
                                        <p:tgtEl>
                                          <p:spTgt spid="16386">
                                            <p:txEl>
                                              <p:charRg st="292" end="2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386">
                                            <p:txEl>
                                              <p:charRg st="297" end="302"/>
                                            </p:txEl>
                                          </p:spTgt>
                                        </p:tgtEl>
                                        <p:attrNameLst>
                                          <p:attrName>style.visibility</p:attrName>
                                        </p:attrNameLst>
                                      </p:cBhvr>
                                      <p:to>
                                        <p:strVal val="visible"/>
                                      </p:to>
                                    </p:set>
                                    <p:animEffect transition="in" filter="wipe(down)">
                                      <p:cBhvr>
                                        <p:cTn id="27" dur="500"/>
                                        <p:tgtEl>
                                          <p:spTgt spid="16386">
                                            <p:txEl>
                                              <p:charRg st="297" end="3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386">
                                            <p:txEl>
                                              <p:charRg st="303" end="310"/>
                                            </p:txEl>
                                          </p:spTgt>
                                        </p:tgtEl>
                                        <p:attrNameLst>
                                          <p:attrName>style.visibility</p:attrName>
                                        </p:attrNameLst>
                                      </p:cBhvr>
                                      <p:to>
                                        <p:strVal val="visible"/>
                                      </p:to>
                                    </p:set>
                                    <p:animEffect transition="in" filter="wipe(down)">
                                      <p:cBhvr>
                                        <p:cTn id="32" dur="500"/>
                                        <p:tgtEl>
                                          <p:spTgt spid="16386">
                                            <p:txEl>
                                              <p:charRg st="303"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2"/>
          <p:cNvSpPr>
            <a:spLocks noGrp="1"/>
          </p:cNvSpPr>
          <p:nvPr>
            <p:ph idx="1"/>
          </p:nvPr>
        </p:nvSpPr>
        <p:spPr>
          <a:xfrm>
            <a:off x="503238" y="530225"/>
            <a:ext cx="8183562" cy="5778500"/>
          </a:xfrm>
          <a:ln/>
        </p:spPr>
        <p:txBody>
          <a:bodyPr vert="horz" wrap="square" lIns="182880" tIns="91440" rIns="91440" bIns="45720" anchor="t" anchorCtr="0"/>
          <a:p>
            <a:pPr marL="0" indent="0">
              <a:buNone/>
            </a:pPr>
            <a:r>
              <a:rPr sz="2400" dirty="0">
                <a:solidFill>
                  <a:schemeClr val="bg1"/>
                </a:solidFill>
              </a:rPr>
              <a:t>8. How many such digits are there in the number 7346285 which are as far away from the beginning of the number, as they will be when arranged in ascending order within the number?</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None</a:t>
            </a:r>
            <a:endParaRPr sz="2400" dirty="0">
              <a:solidFill>
                <a:schemeClr val="bg1"/>
              </a:solidFill>
            </a:endParaRPr>
          </a:p>
          <a:p>
            <a:pPr marL="0" indent="0">
              <a:buNone/>
            </a:pPr>
            <a:r>
              <a:rPr sz="2400" dirty="0">
                <a:solidFill>
                  <a:schemeClr val="bg1"/>
                </a:solidFill>
              </a:rPr>
              <a:t>b) One</a:t>
            </a:r>
            <a:endParaRPr sz="2400" dirty="0">
              <a:solidFill>
                <a:schemeClr val="bg1"/>
              </a:solidFill>
            </a:endParaRPr>
          </a:p>
          <a:p>
            <a:pPr marL="0" indent="0">
              <a:buNone/>
            </a:pPr>
            <a:r>
              <a:rPr sz="2400" dirty="0">
                <a:solidFill>
                  <a:schemeClr val="bg1"/>
                </a:solidFill>
              </a:rPr>
              <a:t>c) Two</a:t>
            </a:r>
            <a:endParaRPr sz="2400" dirty="0">
              <a:solidFill>
                <a:schemeClr val="bg1"/>
              </a:solidFill>
            </a:endParaRPr>
          </a:p>
          <a:p>
            <a:pPr marL="0" indent="0">
              <a:buNone/>
            </a:pPr>
            <a:r>
              <a:rPr sz="2400" dirty="0">
                <a:solidFill>
                  <a:schemeClr val="bg1"/>
                </a:solidFill>
              </a:rPr>
              <a:t>d) Three</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c</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0">
                                            <p:txEl>
                                              <p:charRg st="0" end="180"/>
                                            </p:txEl>
                                          </p:spTgt>
                                        </p:tgtEl>
                                        <p:attrNameLst>
                                          <p:attrName>style.visibility</p:attrName>
                                        </p:attrNameLst>
                                      </p:cBhvr>
                                      <p:to>
                                        <p:strVal val="visible"/>
                                      </p:to>
                                    </p:set>
                                    <p:animEffect transition="in" filter="wipe(down)">
                                      <p:cBhvr>
                                        <p:cTn id="7" dur="500"/>
                                        <p:tgtEl>
                                          <p:spTgt spid="17410">
                                            <p:txEl>
                                              <p:charRg st="0" end="1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0">
                                            <p:txEl>
                                              <p:charRg st="181" end="189"/>
                                            </p:txEl>
                                          </p:spTgt>
                                        </p:tgtEl>
                                        <p:attrNameLst>
                                          <p:attrName>style.visibility</p:attrName>
                                        </p:attrNameLst>
                                      </p:cBhvr>
                                      <p:to>
                                        <p:strVal val="visible"/>
                                      </p:to>
                                    </p:set>
                                    <p:animEffect transition="in" filter="wipe(down)">
                                      <p:cBhvr>
                                        <p:cTn id="12" dur="500"/>
                                        <p:tgtEl>
                                          <p:spTgt spid="17410">
                                            <p:txEl>
                                              <p:charRg st="181" end="1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0">
                                            <p:txEl>
                                              <p:charRg st="189" end="196"/>
                                            </p:txEl>
                                          </p:spTgt>
                                        </p:tgtEl>
                                        <p:attrNameLst>
                                          <p:attrName>style.visibility</p:attrName>
                                        </p:attrNameLst>
                                      </p:cBhvr>
                                      <p:to>
                                        <p:strVal val="visible"/>
                                      </p:to>
                                    </p:set>
                                    <p:animEffect transition="in" filter="wipe(down)">
                                      <p:cBhvr>
                                        <p:cTn id="17" dur="500"/>
                                        <p:tgtEl>
                                          <p:spTgt spid="17410">
                                            <p:txEl>
                                              <p:charRg st="189" end="1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410">
                                            <p:txEl>
                                              <p:charRg st="196" end="203"/>
                                            </p:txEl>
                                          </p:spTgt>
                                        </p:tgtEl>
                                        <p:attrNameLst>
                                          <p:attrName>style.visibility</p:attrName>
                                        </p:attrNameLst>
                                      </p:cBhvr>
                                      <p:to>
                                        <p:strVal val="visible"/>
                                      </p:to>
                                    </p:set>
                                    <p:animEffect transition="in" filter="wipe(down)">
                                      <p:cBhvr>
                                        <p:cTn id="22" dur="500"/>
                                        <p:tgtEl>
                                          <p:spTgt spid="17410">
                                            <p:txEl>
                                              <p:charRg st="196" end="2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0">
                                            <p:txEl>
                                              <p:charRg st="203" end="212"/>
                                            </p:txEl>
                                          </p:spTgt>
                                        </p:tgtEl>
                                        <p:attrNameLst>
                                          <p:attrName>style.visibility</p:attrName>
                                        </p:attrNameLst>
                                      </p:cBhvr>
                                      <p:to>
                                        <p:strVal val="visible"/>
                                      </p:to>
                                    </p:set>
                                    <p:animEffect transition="in" filter="wipe(down)">
                                      <p:cBhvr>
                                        <p:cTn id="27" dur="500"/>
                                        <p:tgtEl>
                                          <p:spTgt spid="17410">
                                            <p:txEl>
                                              <p:charRg st="203" end="2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410">
                                            <p:txEl>
                                              <p:charRg st="213" end="220"/>
                                            </p:txEl>
                                          </p:spTgt>
                                        </p:tgtEl>
                                        <p:attrNameLst>
                                          <p:attrName>style.visibility</p:attrName>
                                        </p:attrNameLst>
                                      </p:cBhvr>
                                      <p:to>
                                        <p:strVal val="visible"/>
                                      </p:to>
                                    </p:set>
                                    <p:animEffect transition="in" filter="wipe(down)">
                                      <p:cBhvr>
                                        <p:cTn id="32" dur="500"/>
                                        <p:tgtEl>
                                          <p:spTgt spid="17410">
                                            <p:txEl>
                                              <p:charRg st="213"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Content Placeholder 2"/>
          <p:cNvSpPr>
            <a:spLocks noGrp="1"/>
          </p:cNvSpPr>
          <p:nvPr>
            <p:ph idx="1"/>
          </p:nvPr>
        </p:nvSpPr>
        <p:spPr>
          <a:xfrm>
            <a:off x="503238" y="530225"/>
            <a:ext cx="8183562" cy="5994400"/>
          </a:xfrm>
          <a:ln/>
        </p:spPr>
        <p:txBody>
          <a:bodyPr vert="horz" wrap="square" lIns="182880" tIns="91440" rIns="91440" bIns="45720" anchor="t" anchorCtr="0"/>
          <a:p>
            <a:pPr marL="0" indent="0">
              <a:buNone/>
            </a:pPr>
            <a:r>
              <a:rPr sz="2400" dirty="0">
                <a:solidFill>
                  <a:schemeClr val="bg1"/>
                </a:solidFill>
              </a:rPr>
              <a:t>9. How many numbers amo</a:t>
            </a:r>
            <a:r>
              <a:rPr lang="en-US" sz="2400" dirty="0">
                <a:solidFill>
                  <a:schemeClr val="bg1"/>
                </a:solidFill>
              </a:rPr>
              <a:t>n</a:t>
            </a:r>
            <a:r>
              <a:rPr sz="2400" dirty="0">
                <a:solidFill>
                  <a:schemeClr val="bg1"/>
                </a:solidFill>
              </a:rPr>
              <a:t>gst the numbers 9 to 54 are there which are exactly divisible by 9 but not by 3 ?</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5</a:t>
            </a:r>
            <a:endParaRPr sz="2400" dirty="0">
              <a:solidFill>
                <a:schemeClr val="bg1"/>
              </a:solidFill>
            </a:endParaRPr>
          </a:p>
          <a:p>
            <a:pPr marL="0" indent="0">
              <a:buNone/>
            </a:pPr>
            <a:r>
              <a:rPr sz="2400" dirty="0">
                <a:solidFill>
                  <a:schemeClr val="bg1"/>
                </a:solidFill>
              </a:rPr>
              <a:t>b) 6</a:t>
            </a:r>
            <a:endParaRPr sz="2400" dirty="0">
              <a:solidFill>
                <a:schemeClr val="bg1"/>
              </a:solidFill>
            </a:endParaRPr>
          </a:p>
          <a:p>
            <a:pPr marL="0" indent="0">
              <a:buNone/>
            </a:pPr>
            <a:r>
              <a:rPr sz="2400" dirty="0">
                <a:solidFill>
                  <a:schemeClr val="bg1"/>
                </a:solidFill>
              </a:rPr>
              <a:t>c) 0</a:t>
            </a:r>
            <a:endParaRPr sz="2400" dirty="0">
              <a:solidFill>
                <a:schemeClr val="bg1"/>
              </a:solidFill>
            </a:endParaRPr>
          </a:p>
          <a:p>
            <a:pPr marL="0" indent="0">
              <a:buNone/>
            </a:pPr>
            <a:r>
              <a:rPr sz="2400" dirty="0">
                <a:solidFill>
                  <a:schemeClr val="bg1"/>
                </a:solidFill>
              </a:rPr>
              <a:t>d) 9</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c</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4">
                                            <p:txEl>
                                              <p:charRg st="0" end="105"/>
                                            </p:txEl>
                                          </p:spTgt>
                                        </p:tgtEl>
                                        <p:attrNameLst>
                                          <p:attrName>style.visibility</p:attrName>
                                        </p:attrNameLst>
                                      </p:cBhvr>
                                      <p:to>
                                        <p:strVal val="visible"/>
                                      </p:to>
                                    </p:set>
                                    <p:animEffect transition="in" filter="wipe(down)">
                                      <p:cBhvr>
                                        <p:cTn id="7" dur="500"/>
                                        <p:tgtEl>
                                          <p:spTgt spid="18434">
                                            <p:txEl>
                                              <p:charRg st="0" end="10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34">
                                            <p:txEl>
                                              <p:charRg st="106" end="111"/>
                                            </p:txEl>
                                          </p:spTgt>
                                        </p:tgtEl>
                                        <p:attrNameLst>
                                          <p:attrName>style.visibility</p:attrName>
                                        </p:attrNameLst>
                                      </p:cBhvr>
                                      <p:to>
                                        <p:strVal val="visible"/>
                                      </p:to>
                                    </p:set>
                                    <p:animEffect transition="in" filter="wipe(down)">
                                      <p:cBhvr>
                                        <p:cTn id="12" dur="500"/>
                                        <p:tgtEl>
                                          <p:spTgt spid="18434">
                                            <p:txEl>
                                              <p:charRg st="106" end="1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34">
                                            <p:txEl>
                                              <p:charRg st="111" end="116"/>
                                            </p:txEl>
                                          </p:spTgt>
                                        </p:tgtEl>
                                        <p:attrNameLst>
                                          <p:attrName>style.visibility</p:attrName>
                                        </p:attrNameLst>
                                      </p:cBhvr>
                                      <p:to>
                                        <p:strVal val="visible"/>
                                      </p:to>
                                    </p:set>
                                    <p:animEffect transition="in" filter="wipe(down)">
                                      <p:cBhvr>
                                        <p:cTn id="17" dur="500"/>
                                        <p:tgtEl>
                                          <p:spTgt spid="18434">
                                            <p:txEl>
                                              <p:charRg st="111" end="1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434">
                                            <p:txEl>
                                              <p:charRg st="116" end="121"/>
                                            </p:txEl>
                                          </p:spTgt>
                                        </p:tgtEl>
                                        <p:attrNameLst>
                                          <p:attrName>style.visibility</p:attrName>
                                        </p:attrNameLst>
                                      </p:cBhvr>
                                      <p:to>
                                        <p:strVal val="visible"/>
                                      </p:to>
                                    </p:set>
                                    <p:animEffect transition="in" filter="wipe(down)">
                                      <p:cBhvr>
                                        <p:cTn id="22" dur="500"/>
                                        <p:tgtEl>
                                          <p:spTgt spid="18434">
                                            <p:txEl>
                                              <p:charRg st="116" end="12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434">
                                            <p:txEl>
                                              <p:charRg st="121" end="126"/>
                                            </p:txEl>
                                          </p:spTgt>
                                        </p:tgtEl>
                                        <p:attrNameLst>
                                          <p:attrName>style.visibility</p:attrName>
                                        </p:attrNameLst>
                                      </p:cBhvr>
                                      <p:to>
                                        <p:strVal val="visible"/>
                                      </p:to>
                                    </p:set>
                                    <p:animEffect transition="in" filter="wipe(down)">
                                      <p:cBhvr>
                                        <p:cTn id="27" dur="500"/>
                                        <p:tgtEl>
                                          <p:spTgt spid="18434">
                                            <p:txEl>
                                              <p:charRg st="121"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34">
                                            <p:txEl>
                                              <p:charRg st="127" end="134"/>
                                            </p:txEl>
                                          </p:spTgt>
                                        </p:tgtEl>
                                        <p:attrNameLst>
                                          <p:attrName>style.visibility</p:attrName>
                                        </p:attrNameLst>
                                      </p:cBhvr>
                                      <p:to>
                                        <p:strVal val="visible"/>
                                      </p:to>
                                    </p:set>
                                    <p:animEffect transition="in" filter="wipe(down)">
                                      <p:cBhvr>
                                        <p:cTn id="32" dur="500"/>
                                        <p:tgtEl>
                                          <p:spTgt spid="18434">
                                            <p:txEl>
                                              <p:charRg st="127"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Content Placeholder 2"/>
          <p:cNvSpPr>
            <a:spLocks noGrp="1"/>
          </p:cNvSpPr>
          <p:nvPr>
            <p:ph idx="1"/>
          </p:nvPr>
        </p:nvSpPr>
        <p:spPr>
          <a:xfrm>
            <a:off x="503238" y="530225"/>
            <a:ext cx="8183562" cy="5994400"/>
          </a:xfrm>
          <a:ln/>
        </p:spPr>
        <p:txBody>
          <a:bodyPr vert="horz" wrap="square" lIns="182880" tIns="91440" rIns="91440" bIns="45720" anchor="t" anchorCtr="0"/>
          <a:p>
            <a:pPr marL="0" indent="0">
              <a:buNone/>
            </a:pPr>
            <a:r>
              <a:rPr sz="2400" dirty="0">
                <a:solidFill>
                  <a:schemeClr val="bg1"/>
                </a:solidFill>
              </a:rPr>
              <a:t>Ranking Test:</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Such questions consist generally the ranks of a person both from the top and from the bottom are given. Now, there may be questions like, how many persons/things are there or rank of other person/things.</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58">
                                            <p:txEl>
                                              <p:charRg st="0" end="14"/>
                                            </p:txEl>
                                          </p:spTgt>
                                        </p:tgtEl>
                                        <p:attrNameLst>
                                          <p:attrName>style.visibility</p:attrName>
                                        </p:attrNameLst>
                                      </p:cBhvr>
                                      <p:to>
                                        <p:strVal val="visible"/>
                                      </p:to>
                                    </p:set>
                                    <p:animEffect transition="in" filter="wipe(down)">
                                      <p:cBhvr>
                                        <p:cTn id="7" dur="500"/>
                                        <p:tgtEl>
                                          <p:spTgt spid="19458">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58">
                                            <p:txEl>
                                              <p:charRg st="15" end="219"/>
                                            </p:txEl>
                                          </p:spTgt>
                                        </p:tgtEl>
                                        <p:attrNameLst>
                                          <p:attrName>style.visibility</p:attrName>
                                        </p:attrNameLst>
                                      </p:cBhvr>
                                      <p:to>
                                        <p:strVal val="visible"/>
                                      </p:to>
                                    </p:set>
                                    <p:animEffect transition="in" filter="wipe(down)">
                                      <p:cBhvr>
                                        <p:cTn id="12" dur="500"/>
                                        <p:tgtEl>
                                          <p:spTgt spid="19458">
                                            <p:txEl>
                                              <p:charRg st="15"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Content Placeholder 2"/>
          <p:cNvSpPr>
            <a:spLocks noGrp="1"/>
          </p:cNvSpPr>
          <p:nvPr>
            <p:ph idx="1"/>
          </p:nvPr>
        </p:nvSpPr>
        <p:spPr>
          <a:xfrm>
            <a:off x="503238" y="530225"/>
            <a:ext cx="8183562" cy="5994400"/>
          </a:xfrm>
          <a:ln/>
        </p:spPr>
        <p:txBody>
          <a:bodyPr vert="horz" wrap="square" lIns="182880" tIns="91440" rIns="91440" bIns="45720" anchor="t" anchorCtr="0"/>
          <a:p>
            <a:pPr marL="0" indent="0">
              <a:buNone/>
            </a:pPr>
            <a:r>
              <a:rPr sz="2400" dirty="0">
                <a:solidFill>
                  <a:schemeClr val="bg1"/>
                </a:solidFill>
              </a:rPr>
              <a:t>Practice questions:</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1. In a row of boys, If A who is 10th from the left and B who is 9th from the right interchange their positions, A becomes 15th from the left. How many boys are there in the row ?</a:t>
            </a:r>
            <a:endParaRPr sz="2400" dirty="0">
              <a:solidFill>
                <a:schemeClr val="bg1"/>
              </a:solidFill>
            </a:endParaRPr>
          </a:p>
          <a:p>
            <a:pPr marL="0" indent="0">
              <a:buNone/>
            </a:pPr>
            <a:r>
              <a:rPr lang="pt-BR" altLang="x-none" sz="2400" dirty="0">
                <a:solidFill>
                  <a:schemeClr val="bg1"/>
                </a:solidFill>
              </a:rPr>
              <a:t>a)	23</a:t>
            </a:r>
            <a:endParaRPr lang="pt-BR" altLang="x-none" sz="2400" dirty="0">
              <a:solidFill>
                <a:schemeClr val="bg1"/>
              </a:solidFill>
            </a:endParaRPr>
          </a:p>
          <a:p>
            <a:pPr marL="0" indent="0">
              <a:buNone/>
            </a:pPr>
            <a:r>
              <a:rPr lang="pt-BR" altLang="x-none" sz="2400" dirty="0">
                <a:solidFill>
                  <a:schemeClr val="bg1"/>
                </a:solidFill>
              </a:rPr>
              <a:t>b)	31</a:t>
            </a:r>
            <a:endParaRPr lang="pt-BR" altLang="x-none" sz="2400" dirty="0">
              <a:solidFill>
                <a:schemeClr val="bg1"/>
              </a:solidFill>
            </a:endParaRPr>
          </a:p>
          <a:p>
            <a:pPr marL="0" indent="0">
              <a:buNone/>
            </a:pPr>
            <a:r>
              <a:rPr lang="pt-BR" altLang="x-none" sz="2400" dirty="0">
                <a:solidFill>
                  <a:schemeClr val="bg1"/>
                </a:solidFill>
              </a:rPr>
              <a:t>c)	27</a:t>
            </a:r>
            <a:endParaRPr lang="pt-BR" altLang="x-none" sz="2400" dirty="0">
              <a:solidFill>
                <a:schemeClr val="bg1"/>
              </a:solidFill>
            </a:endParaRPr>
          </a:p>
          <a:p>
            <a:pPr marL="0" indent="0">
              <a:buNone/>
            </a:pPr>
            <a:r>
              <a:rPr lang="pt-BR" altLang="x-none" sz="2400" dirty="0">
                <a:solidFill>
                  <a:schemeClr val="bg1"/>
                </a:solidFill>
              </a:rPr>
              <a:t>d)	28</a:t>
            </a:r>
            <a:endParaRPr lang="pt-BR" altLang="x-none" sz="2400" dirty="0">
              <a:solidFill>
                <a:schemeClr val="bg1"/>
              </a:solidFill>
            </a:endParaRPr>
          </a:p>
          <a:p>
            <a:pPr marL="0" indent="0">
              <a:buNone/>
            </a:pPr>
            <a:endParaRPr lang="pt-BR" altLang="x-none" sz="2400" dirty="0">
              <a:solidFill>
                <a:schemeClr val="bg1"/>
              </a:solidFill>
            </a:endParaRPr>
          </a:p>
          <a:p>
            <a:pPr marL="0" indent="0">
              <a:buNone/>
            </a:pPr>
            <a:r>
              <a:rPr lang="pt-BR" altLang="x-none" sz="2400" dirty="0">
                <a:solidFill>
                  <a:schemeClr val="bg1"/>
                </a:solidFill>
              </a:rPr>
              <a:t>Ans: a	</a:t>
            </a:r>
            <a:endParaRPr lang="pt-BR" altLang="x-none"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2">
                                            <p:txEl>
                                              <p:charRg st="0" end="20"/>
                                            </p:txEl>
                                          </p:spTgt>
                                        </p:tgtEl>
                                        <p:attrNameLst>
                                          <p:attrName>style.visibility</p:attrName>
                                        </p:attrNameLst>
                                      </p:cBhvr>
                                      <p:to>
                                        <p:strVal val="visible"/>
                                      </p:to>
                                    </p:set>
                                    <p:animEffect transition="in" filter="wipe(down)">
                                      <p:cBhvr>
                                        <p:cTn id="7" dur="500"/>
                                        <p:tgtEl>
                                          <p:spTgt spid="20482">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82">
                                            <p:txEl>
                                              <p:charRg st="21" end="201"/>
                                            </p:txEl>
                                          </p:spTgt>
                                        </p:tgtEl>
                                        <p:attrNameLst>
                                          <p:attrName>style.visibility</p:attrName>
                                        </p:attrNameLst>
                                      </p:cBhvr>
                                      <p:to>
                                        <p:strVal val="visible"/>
                                      </p:to>
                                    </p:set>
                                    <p:animEffect transition="in" filter="wipe(down)">
                                      <p:cBhvr>
                                        <p:cTn id="12" dur="500"/>
                                        <p:tgtEl>
                                          <p:spTgt spid="20482">
                                            <p:txEl>
                                              <p:charRg st="21" end="20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482">
                                            <p:txEl>
                                              <p:charRg st="201" end="207"/>
                                            </p:txEl>
                                          </p:spTgt>
                                        </p:tgtEl>
                                        <p:attrNameLst>
                                          <p:attrName>style.visibility</p:attrName>
                                        </p:attrNameLst>
                                      </p:cBhvr>
                                      <p:to>
                                        <p:strVal val="visible"/>
                                      </p:to>
                                    </p:set>
                                    <p:animEffect transition="in" filter="wipe(down)">
                                      <p:cBhvr>
                                        <p:cTn id="17" dur="500"/>
                                        <p:tgtEl>
                                          <p:spTgt spid="20482">
                                            <p:txEl>
                                              <p:charRg st="201" end="20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482">
                                            <p:txEl>
                                              <p:charRg st="207" end="213"/>
                                            </p:txEl>
                                          </p:spTgt>
                                        </p:tgtEl>
                                        <p:attrNameLst>
                                          <p:attrName>style.visibility</p:attrName>
                                        </p:attrNameLst>
                                      </p:cBhvr>
                                      <p:to>
                                        <p:strVal val="visible"/>
                                      </p:to>
                                    </p:set>
                                    <p:animEffect transition="in" filter="wipe(down)">
                                      <p:cBhvr>
                                        <p:cTn id="22" dur="500"/>
                                        <p:tgtEl>
                                          <p:spTgt spid="20482">
                                            <p:txEl>
                                              <p:charRg st="207" end="2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482">
                                            <p:txEl>
                                              <p:charRg st="213" end="219"/>
                                            </p:txEl>
                                          </p:spTgt>
                                        </p:tgtEl>
                                        <p:attrNameLst>
                                          <p:attrName>style.visibility</p:attrName>
                                        </p:attrNameLst>
                                      </p:cBhvr>
                                      <p:to>
                                        <p:strVal val="visible"/>
                                      </p:to>
                                    </p:set>
                                    <p:animEffect transition="in" filter="wipe(down)">
                                      <p:cBhvr>
                                        <p:cTn id="27" dur="500"/>
                                        <p:tgtEl>
                                          <p:spTgt spid="20482">
                                            <p:txEl>
                                              <p:charRg st="213" end="2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482">
                                            <p:txEl>
                                              <p:charRg st="219" end="225"/>
                                            </p:txEl>
                                          </p:spTgt>
                                        </p:tgtEl>
                                        <p:attrNameLst>
                                          <p:attrName>style.visibility</p:attrName>
                                        </p:attrNameLst>
                                      </p:cBhvr>
                                      <p:to>
                                        <p:strVal val="visible"/>
                                      </p:to>
                                    </p:set>
                                    <p:animEffect transition="in" filter="wipe(down)">
                                      <p:cBhvr>
                                        <p:cTn id="32" dur="500"/>
                                        <p:tgtEl>
                                          <p:spTgt spid="20482">
                                            <p:txEl>
                                              <p:charRg st="219" end="2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482">
                                            <p:txEl>
                                              <p:charRg st="226" end="234"/>
                                            </p:txEl>
                                          </p:spTgt>
                                        </p:tgtEl>
                                        <p:attrNameLst>
                                          <p:attrName>style.visibility</p:attrName>
                                        </p:attrNameLst>
                                      </p:cBhvr>
                                      <p:to>
                                        <p:strVal val="visible"/>
                                      </p:to>
                                    </p:set>
                                    <p:animEffect transition="in" filter="wipe(down)">
                                      <p:cBhvr>
                                        <p:cTn id="37" dur="500"/>
                                        <p:tgtEl>
                                          <p:spTgt spid="20482">
                                            <p:txEl>
                                              <p:charRg st="226"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Content Placeholder 2"/>
          <p:cNvSpPr>
            <a:spLocks noGrp="1"/>
          </p:cNvSpPr>
          <p:nvPr>
            <p:ph idx="1"/>
          </p:nvPr>
        </p:nvSpPr>
        <p:spPr>
          <a:xfrm>
            <a:off x="503238" y="530225"/>
            <a:ext cx="8183562" cy="5994400"/>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2. Nitin ranks 18th in a class of 49 students. What is rank from the last ?</a:t>
            </a:r>
            <a:endParaRPr sz="2400" dirty="0">
              <a:solidFill>
                <a:schemeClr val="bg1"/>
              </a:solidFill>
            </a:endParaRPr>
          </a:p>
          <a:p>
            <a:pPr marL="0" indent="0">
              <a:buNone/>
            </a:pPr>
            <a:r>
              <a:rPr sz="2400" dirty="0">
                <a:solidFill>
                  <a:schemeClr val="bg1"/>
                </a:solidFill>
              </a:rPr>
              <a:t>a)	18</a:t>
            </a:r>
            <a:endParaRPr sz="2400" dirty="0">
              <a:solidFill>
                <a:schemeClr val="bg1"/>
              </a:solidFill>
            </a:endParaRPr>
          </a:p>
          <a:p>
            <a:pPr marL="0" indent="0">
              <a:buNone/>
            </a:pPr>
            <a:r>
              <a:rPr sz="2400" dirty="0">
                <a:solidFill>
                  <a:schemeClr val="bg1"/>
                </a:solidFill>
              </a:rPr>
              <a:t>b)	19</a:t>
            </a:r>
            <a:endParaRPr sz="2400" dirty="0">
              <a:solidFill>
                <a:schemeClr val="bg1"/>
              </a:solidFill>
            </a:endParaRPr>
          </a:p>
          <a:p>
            <a:pPr marL="0" indent="0">
              <a:buNone/>
            </a:pPr>
            <a:r>
              <a:rPr sz="2400" dirty="0">
                <a:solidFill>
                  <a:schemeClr val="bg1"/>
                </a:solidFill>
              </a:rPr>
              <a:t>c)	31</a:t>
            </a:r>
            <a:endParaRPr sz="2400" dirty="0">
              <a:solidFill>
                <a:schemeClr val="bg1"/>
              </a:solidFill>
            </a:endParaRPr>
          </a:p>
          <a:p>
            <a:pPr marL="0" indent="0">
              <a:buNone/>
            </a:pPr>
            <a:r>
              <a:rPr sz="2400" dirty="0">
                <a:solidFill>
                  <a:schemeClr val="bg1"/>
                </a:solidFill>
              </a:rPr>
              <a:t>d)	32</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d</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6">
                                            <p:txEl>
                                              <p:charRg st="1" end="77"/>
                                            </p:txEl>
                                          </p:spTgt>
                                        </p:tgtEl>
                                        <p:attrNameLst>
                                          <p:attrName>style.visibility</p:attrName>
                                        </p:attrNameLst>
                                      </p:cBhvr>
                                      <p:to>
                                        <p:strVal val="visible"/>
                                      </p:to>
                                    </p:set>
                                    <p:animEffect transition="in" filter="wipe(down)">
                                      <p:cBhvr>
                                        <p:cTn id="7" dur="500"/>
                                        <p:tgtEl>
                                          <p:spTgt spid="21506">
                                            <p:txEl>
                                              <p:charRg st="1" end="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6">
                                            <p:txEl>
                                              <p:charRg st="77" end="83"/>
                                            </p:txEl>
                                          </p:spTgt>
                                        </p:tgtEl>
                                        <p:attrNameLst>
                                          <p:attrName>style.visibility</p:attrName>
                                        </p:attrNameLst>
                                      </p:cBhvr>
                                      <p:to>
                                        <p:strVal val="visible"/>
                                      </p:to>
                                    </p:set>
                                    <p:animEffect transition="in" filter="wipe(down)">
                                      <p:cBhvr>
                                        <p:cTn id="12" dur="500"/>
                                        <p:tgtEl>
                                          <p:spTgt spid="21506">
                                            <p:txEl>
                                              <p:charRg st="77"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506">
                                            <p:txEl>
                                              <p:charRg st="83" end="89"/>
                                            </p:txEl>
                                          </p:spTgt>
                                        </p:tgtEl>
                                        <p:attrNameLst>
                                          <p:attrName>style.visibility</p:attrName>
                                        </p:attrNameLst>
                                      </p:cBhvr>
                                      <p:to>
                                        <p:strVal val="visible"/>
                                      </p:to>
                                    </p:set>
                                    <p:animEffect transition="in" filter="wipe(down)">
                                      <p:cBhvr>
                                        <p:cTn id="17" dur="500"/>
                                        <p:tgtEl>
                                          <p:spTgt spid="21506">
                                            <p:txEl>
                                              <p:charRg st="83"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06">
                                            <p:txEl>
                                              <p:charRg st="89" end="95"/>
                                            </p:txEl>
                                          </p:spTgt>
                                        </p:tgtEl>
                                        <p:attrNameLst>
                                          <p:attrName>style.visibility</p:attrName>
                                        </p:attrNameLst>
                                      </p:cBhvr>
                                      <p:to>
                                        <p:strVal val="visible"/>
                                      </p:to>
                                    </p:set>
                                    <p:animEffect transition="in" filter="wipe(down)">
                                      <p:cBhvr>
                                        <p:cTn id="22" dur="500"/>
                                        <p:tgtEl>
                                          <p:spTgt spid="21506">
                                            <p:txEl>
                                              <p:charRg st="89"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506">
                                            <p:txEl>
                                              <p:charRg st="95" end="101"/>
                                            </p:txEl>
                                          </p:spTgt>
                                        </p:tgtEl>
                                        <p:attrNameLst>
                                          <p:attrName>style.visibility</p:attrName>
                                        </p:attrNameLst>
                                      </p:cBhvr>
                                      <p:to>
                                        <p:strVal val="visible"/>
                                      </p:to>
                                    </p:set>
                                    <p:animEffect transition="in" filter="wipe(down)">
                                      <p:cBhvr>
                                        <p:cTn id="27" dur="500"/>
                                        <p:tgtEl>
                                          <p:spTgt spid="21506">
                                            <p:txEl>
                                              <p:charRg st="95"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506">
                                            <p:txEl>
                                              <p:charRg st="102" end="109"/>
                                            </p:txEl>
                                          </p:spTgt>
                                        </p:tgtEl>
                                        <p:attrNameLst>
                                          <p:attrName>style.visibility</p:attrName>
                                        </p:attrNameLst>
                                      </p:cBhvr>
                                      <p:to>
                                        <p:strVal val="visible"/>
                                      </p:to>
                                    </p:set>
                                    <p:animEffect transition="in" filter="wipe(down)">
                                      <p:cBhvr>
                                        <p:cTn id="32" dur="500"/>
                                        <p:tgtEl>
                                          <p:spTgt spid="21506">
                                            <p:txEl>
                                              <p:charRg st="102"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Content Placeholder 2"/>
          <p:cNvSpPr>
            <a:spLocks noGrp="1"/>
          </p:cNvSpPr>
          <p:nvPr>
            <p:ph idx="1"/>
          </p:nvPr>
        </p:nvSpPr>
        <p:spPr>
          <a:xfrm>
            <a:off x="503238" y="530225"/>
            <a:ext cx="8183562" cy="5922963"/>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3. A class of boys stands in a single line, One boy is 19th in order from both the ends, How many boys are there in the class ?</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36</a:t>
            </a:r>
            <a:endParaRPr sz="2400" dirty="0">
              <a:solidFill>
                <a:schemeClr val="bg1"/>
              </a:solidFill>
            </a:endParaRPr>
          </a:p>
          <a:p>
            <a:pPr marL="0" indent="0">
              <a:buNone/>
            </a:pPr>
            <a:r>
              <a:rPr sz="2400" dirty="0">
                <a:solidFill>
                  <a:schemeClr val="bg1"/>
                </a:solidFill>
              </a:rPr>
              <a:t>b)	37</a:t>
            </a:r>
            <a:endParaRPr sz="2400" dirty="0">
              <a:solidFill>
                <a:schemeClr val="bg1"/>
              </a:solidFill>
            </a:endParaRPr>
          </a:p>
          <a:p>
            <a:pPr marL="0" indent="0">
              <a:buNone/>
            </a:pPr>
            <a:r>
              <a:rPr sz="2400" dirty="0">
                <a:solidFill>
                  <a:schemeClr val="bg1"/>
                </a:solidFill>
              </a:rPr>
              <a:t>c)	38</a:t>
            </a:r>
            <a:endParaRPr sz="2400" dirty="0">
              <a:solidFill>
                <a:schemeClr val="bg1"/>
              </a:solidFill>
            </a:endParaRPr>
          </a:p>
          <a:p>
            <a:pPr marL="0" indent="0">
              <a:buNone/>
            </a:pPr>
            <a:r>
              <a:rPr sz="2400" dirty="0">
                <a:solidFill>
                  <a:schemeClr val="bg1"/>
                </a:solidFill>
              </a:rPr>
              <a:t>d)	39</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0">
                                            <p:txEl>
                                              <p:charRg st="1" end="129"/>
                                            </p:txEl>
                                          </p:spTgt>
                                        </p:tgtEl>
                                        <p:attrNameLst>
                                          <p:attrName>style.visibility</p:attrName>
                                        </p:attrNameLst>
                                      </p:cBhvr>
                                      <p:to>
                                        <p:strVal val="visible"/>
                                      </p:to>
                                    </p:set>
                                    <p:animEffect transition="in" filter="wipe(down)">
                                      <p:cBhvr>
                                        <p:cTn id="7" dur="500"/>
                                        <p:tgtEl>
                                          <p:spTgt spid="22530">
                                            <p:txEl>
                                              <p:charRg st="1" end="1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0">
                                            <p:txEl>
                                              <p:charRg st="130" end="136"/>
                                            </p:txEl>
                                          </p:spTgt>
                                        </p:tgtEl>
                                        <p:attrNameLst>
                                          <p:attrName>style.visibility</p:attrName>
                                        </p:attrNameLst>
                                      </p:cBhvr>
                                      <p:to>
                                        <p:strVal val="visible"/>
                                      </p:to>
                                    </p:set>
                                    <p:animEffect transition="in" filter="wipe(down)">
                                      <p:cBhvr>
                                        <p:cTn id="12" dur="500"/>
                                        <p:tgtEl>
                                          <p:spTgt spid="22530">
                                            <p:txEl>
                                              <p:charRg st="130" end="1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530">
                                            <p:txEl>
                                              <p:charRg st="136" end="142"/>
                                            </p:txEl>
                                          </p:spTgt>
                                        </p:tgtEl>
                                        <p:attrNameLst>
                                          <p:attrName>style.visibility</p:attrName>
                                        </p:attrNameLst>
                                      </p:cBhvr>
                                      <p:to>
                                        <p:strVal val="visible"/>
                                      </p:to>
                                    </p:set>
                                    <p:animEffect transition="in" filter="wipe(down)">
                                      <p:cBhvr>
                                        <p:cTn id="17" dur="500"/>
                                        <p:tgtEl>
                                          <p:spTgt spid="22530">
                                            <p:txEl>
                                              <p:charRg st="136"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530">
                                            <p:txEl>
                                              <p:charRg st="142" end="148"/>
                                            </p:txEl>
                                          </p:spTgt>
                                        </p:tgtEl>
                                        <p:attrNameLst>
                                          <p:attrName>style.visibility</p:attrName>
                                        </p:attrNameLst>
                                      </p:cBhvr>
                                      <p:to>
                                        <p:strVal val="visible"/>
                                      </p:to>
                                    </p:set>
                                    <p:animEffect transition="in" filter="wipe(down)">
                                      <p:cBhvr>
                                        <p:cTn id="22" dur="500"/>
                                        <p:tgtEl>
                                          <p:spTgt spid="22530">
                                            <p:txEl>
                                              <p:charRg st="142" end="14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530">
                                            <p:txEl>
                                              <p:charRg st="148" end="154"/>
                                            </p:txEl>
                                          </p:spTgt>
                                        </p:tgtEl>
                                        <p:attrNameLst>
                                          <p:attrName>style.visibility</p:attrName>
                                        </p:attrNameLst>
                                      </p:cBhvr>
                                      <p:to>
                                        <p:strVal val="visible"/>
                                      </p:to>
                                    </p:set>
                                    <p:animEffect transition="in" filter="wipe(down)">
                                      <p:cBhvr>
                                        <p:cTn id="27" dur="500"/>
                                        <p:tgtEl>
                                          <p:spTgt spid="22530">
                                            <p:txEl>
                                              <p:charRg st="148" end="1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530">
                                            <p:txEl>
                                              <p:charRg st="155" end="162"/>
                                            </p:txEl>
                                          </p:spTgt>
                                        </p:tgtEl>
                                        <p:attrNameLst>
                                          <p:attrName>style.visibility</p:attrName>
                                        </p:attrNameLst>
                                      </p:cBhvr>
                                      <p:to>
                                        <p:strVal val="visible"/>
                                      </p:to>
                                    </p:set>
                                    <p:animEffect transition="in" filter="wipe(down)">
                                      <p:cBhvr>
                                        <p:cTn id="32" dur="500"/>
                                        <p:tgtEl>
                                          <p:spTgt spid="22530">
                                            <p:txEl>
                                              <p:charRg st="155"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Content Placeholder 2"/>
          <p:cNvSpPr>
            <a:spLocks noGrp="1"/>
          </p:cNvSpPr>
          <p:nvPr>
            <p:ph idx="1"/>
          </p:nvPr>
        </p:nvSpPr>
        <p:spPr>
          <a:xfrm>
            <a:off x="503238" y="530225"/>
            <a:ext cx="8183562" cy="5922963"/>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4. A class of boys stands in a single line. One boy is nineteenth in order from both the ends. How many boys are there in the class?</a:t>
            </a:r>
            <a:endParaRPr sz="2400" dirty="0">
              <a:solidFill>
                <a:schemeClr val="bg1"/>
              </a:solidFill>
            </a:endParaRPr>
          </a:p>
          <a:p>
            <a:pPr marL="0" indent="0">
              <a:buNone/>
            </a:pPr>
            <a:r>
              <a:rPr sz="2400" dirty="0">
                <a:solidFill>
                  <a:schemeClr val="bg1"/>
                </a:solidFill>
              </a:rPr>
              <a:t>(a) 27 </a:t>
            </a:r>
            <a:endParaRPr sz="2400" dirty="0">
              <a:solidFill>
                <a:schemeClr val="bg1"/>
              </a:solidFill>
            </a:endParaRPr>
          </a:p>
          <a:p>
            <a:pPr marL="0" indent="0">
              <a:buNone/>
            </a:pPr>
            <a:r>
              <a:rPr sz="2400" dirty="0">
                <a:solidFill>
                  <a:schemeClr val="bg1"/>
                </a:solidFill>
              </a:rPr>
              <a:t>(b) 37</a:t>
            </a:r>
            <a:endParaRPr sz="2400" dirty="0">
              <a:solidFill>
                <a:schemeClr val="bg1"/>
              </a:solidFill>
            </a:endParaRPr>
          </a:p>
          <a:p>
            <a:pPr marL="0" indent="0">
              <a:buNone/>
            </a:pPr>
            <a:r>
              <a:rPr sz="2400" dirty="0">
                <a:solidFill>
                  <a:schemeClr val="bg1"/>
                </a:solidFill>
              </a:rPr>
              <a:t>(c) 38 </a:t>
            </a:r>
            <a:endParaRPr sz="2400" dirty="0">
              <a:solidFill>
                <a:schemeClr val="bg1"/>
              </a:solidFill>
            </a:endParaRPr>
          </a:p>
          <a:p>
            <a:pPr marL="0" indent="0">
              <a:buNone/>
            </a:pPr>
            <a:r>
              <a:rPr sz="2400" dirty="0">
                <a:solidFill>
                  <a:schemeClr val="bg1"/>
                </a:solidFill>
              </a:rPr>
              <a:t>(d) 39</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4">
                                            <p:txEl>
                                              <p:charRg st="1" end="134"/>
                                            </p:txEl>
                                          </p:spTgt>
                                        </p:tgtEl>
                                        <p:attrNameLst>
                                          <p:attrName>style.visibility</p:attrName>
                                        </p:attrNameLst>
                                      </p:cBhvr>
                                      <p:to>
                                        <p:strVal val="visible"/>
                                      </p:to>
                                    </p:set>
                                    <p:animEffect transition="in" filter="wipe(down)">
                                      <p:cBhvr>
                                        <p:cTn id="7" dur="500"/>
                                        <p:tgtEl>
                                          <p:spTgt spid="23554">
                                            <p:txEl>
                                              <p:charRg st="1" end="1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4">
                                            <p:txEl>
                                              <p:charRg st="134" end="142"/>
                                            </p:txEl>
                                          </p:spTgt>
                                        </p:tgtEl>
                                        <p:attrNameLst>
                                          <p:attrName>style.visibility</p:attrName>
                                        </p:attrNameLst>
                                      </p:cBhvr>
                                      <p:to>
                                        <p:strVal val="visible"/>
                                      </p:to>
                                    </p:set>
                                    <p:animEffect transition="in" filter="wipe(down)">
                                      <p:cBhvr>
                                        <p:cTn id="12" dur="500"/>
                                        <p:tgtEl>
                                          <p:spTgt spid="23554">
                                            <p:txEl>
                                              <p:charRg st="134" end="1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554">
                                            <p:txEl>
                                              <p:charRg st="142" end="149"/>
                                            </p:txEl>
                                          </p:spTgt>
                                        </p:tgtEl>
                                        <p:attrNameLst>
                                          <p:attrName>style.visibility</p:attrName>
                                        </p:attrNameLst>
                                      </p:cBhvr>
                                      <p:to>
                                        <p:strVal val="visible"/>
                                      </p:to>
                                    </p:set>
                                    <p:animEffect transition="in" filter="wipe(down)">
                                      <p:cBhvr>
                                        <p:cTn id="17" dur="500"/>
                                        <p:tgtEl>
                                          <p:spTgt spid="23554">
                                            <p:txEl>
                                              <p:charRg st="142"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554">
                                            <p:txEl>
                                              <p:charRg st="149" end="157"/>
                                            </p:txEl>
                                          </p:spTgt>
                                        </p:tgtEl>
                                        <p:attrNameLst>
                                          <p:attrName>style.visibility</p:attrName>
                                        </p:attrNameLst>
                                      </p:cBhvr>
                                      <p:to>
                                        <p:strVal val="visible"/>
                                      </p:to>
                                    </p:set>
                                    <p:animEffect transition="in" filter="wipe(down)">
                                      <p:cBhvr>
                                        <p:cTn id="22" dur="500"/>
                                        <p:tgtEl>
                                          <p:spTgt spid="23554">
                                            <p:txEl>
                                              <p:charRg st="149" end="1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554">
                                            <p:txEl>
                                              <p:charRg st="157" end="164"/>
                                            </p:txEl>
                                          </p:spTgt>
                                        </p:tgtEl>
                                        <p:attrNameLst>
                                          <p:attrName>style.visibility</p:attrName>
                                        </p:attrNameLst>
                                      </p:cBhvr>
                                      <p:to>
                                        <p:strVal val="visible"/>
                                      </p:to>
                                    </p:set>
                                    <p:animEffect transition="in" filter="wipe(down)">
                                      <p:cBhvr>
                                        <p:cTn id="27" dur="500"/>
                                        <p:tgtEl>
                                          <p:spTgt spid="23554">
                                            <p:txEl>
                                              <p:charRg st="157" end="1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554">
                                            <p:txEl>
                                              <p:charRg st="165" end="172"/>
                                            </p:txEl>
                                          </p:spTgt>
                                        </p:tgtEl>
                                        <p:attrNameLst>
                                          <p:attrName>style.visibility</p:attrName>
                                        </p:attrNameLst>
                                      </p:cBhvr>
                                      <p:to>
                                        <p:strVal val="visible"/>
                                      </p:to>
                                    </p:set>
                                    <p:animEffect transition="in" filter="wipe(down)">
                                      <p:cBhvr>
                                        <p:cTn id="32" dur="500"/>
                                        <p:tgtEl>
                                          <p:spTgt spid="23554">
                                            <p:txEl>
                                              <p:charRg st="165"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Content Placeholder 2"/>
          <p:cNvSpPr>
            <a:spLocks noGrp="1"/>
          </p:cNvSpPr>
          <p:nvPr>
            <p:ph idx="1"/>
          </p:nvPr>
        </p:nvSpPr>
        <p:spPr>
          <a:xfrm>
            <a:off x="503238" y="530225"/>
            <a:ext cx="8183562" cy="5851525"/>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5. Anu and Vinay are ranked seventh and eleventh respectively from the top in a class of 31 students. What will be their respective ranks from the bottom in the class?</a:t>
            </a:r>
            <a:endParaRPr sz="2400" dirty="0">
              <a:solidFill>
                <a:schemeClr val="bg1"/>
              </a:solidFill>
            </a:endParaRPr>
          </a:p>
          <a:p>
            <a:pPr marL="0" indent="0">
              <a:buNone/>
            </a:pPr>
            <a:r>
              <a:rPr sz="2400" dirty="0">
                <a:solidFill>
                  <a:schemeClr val="bg1"/>
                </a:solidFill>
              </a:rPr>
              <a:t>(a) 20th and 24th </a:t>
            </a:r>
            <a:endParaRPr sz="2400" dirty="0">
              <a:solidFill>
                <a:schemeClr val="bg1"/>
              </a:solidFill>
            </a:endParaRPr>
          </a:p>
          <a:p>
            <a:pPr marL="0" indent="0">
              <a:buNone/>
            </a:pPr>
            <a:r>
              <a:rPr sz="2400" dirty="0">
                <a:solidFill>
                  <a:schemeClr val="bg1"/>
                </a:solidFill>
              </a:rPr>
              <a:t>(b) 24th and 20th </a:t>
            </a:r>
            <a:endParaRPr sz="2400" dirty="0">
              <a:solidFill>
                <a:schemeClr val="bg1"/>
              </a:solidFill>
            </a:endParaRPr>
          </a:p>
          <a:p>
            <a:pPr marL="0" indent="0">
              <a:buNone/>
            </a:pPr>
            <a:r>
              <a:rPr sz="2400" dirty="0">
                <a:solidFill>
                  <a:schemeClr val="bg1"/>
                </a:solidFill>
              </a:rPr>
              <a:t>(c) 25th and 21st </a:t>
            </a:r>
            <a:endParaRPr sz="2400" dirty="0">
              <a:solidFill>
                <a:schemeClr val="bg1"/>
              </a:solidFill>
            </a:endParaRPr>
          </a:p>
          <a:p>
            <a:pPr marL="0" indent="0">
              <a:buNone/>
            </a:pPr>
            <a:r>
              <a:rPr sz="2400" dirty="0">
                <a:solidFill>
                  <a:schemeClr val="bg1"/>
                </a:solidFill>
              </a:rPr>
              <a:t>(d) None of these</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C</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8">
                                            <p:txEl>
                                              <p:charRg st="1" end="169"/>
                                            </p:txEl>
                                          </p:spTgt>
                                        </p:tgtEl>
                                        <p:attrNameLst>
                                          <p:attrName>style.visibility</p:attrName>
                                        </p:attrNameLst>
                                      </p:cBhvr>
                                      <p:to>
                                        <p:strVal val="visible"/>
                                      </p:to>
                                    </p:set>
                                    <p:animEffect transition="in" filter="wipe(down)">
                                      <p:cBhvr>
                                        <p:cTn id="7" dur="500"/>
                                        <p:tgtEl>
                                          <p:spTgt spid="24578">
                                            <p:txEl>
                                              <p:charRg st="1" end="1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78">
                                            <p:txEl>
                                              <p:charRg st="169" end="188"/>
                                            </p:txEl>
                                          </p:spTgt>
                                        </p:tgtEl>
                                        <p:attrNameLst>
                                          <p:attrName>style.visibility</p:attrName>
                                        </p:attrNameLst>
                                      </p:cBhvr>
                                      <p:to>
                                        <p:strVal val="visible"/>
                                      </p:to>
                                    </p:set>
                                    <p:animEffect transition="in" filter="wipe(down)">
                                      <p:cBhvr>
                                        <p:cTn id="12" dur="500"/>
                                        <p:tgtEl>
                                          <p:spTgt spid="24578">
                                            <p:txEl>
                                              <p:charRg st="169" end="1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78">
                                            <p:txEl>
                                              <p:charRg st="188" end="207"/>
                                            </p:txEl>
                                          </p:spTgt>
                                        </p:tgtEl>
                                        <p:attrNameLst>
                                          <p:attrName>style.visibility</p:attrName>
                                        </p:attrNameLst>
                                      </p:cBhvr>
                                      <p:to>
                                        <p:strVal val="visible"/>
                                      </p:to>
                                    </p:set>
                                    <p:animEffect transition="in" filter="wipe(down)">
                                      <p:cBhvr>
                                        <p:cTn id="17" dur="500"/>
                                        <p:tgtEl>
                                          <p:spTgt spid="24578">
                                            <p:txEl>
                                              <p:charRg st="188" end="20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78">
                                            <p:txEl>
                                              <p:charRg st="207" end="226"/>
                                            </p:txEl>
                                          </p:spTgt>
                                        </p:tgtEl>
                                        <p:attrNameLst>
                                          <p:attrName>style.visibility</p:attrName>
                                        </p:attrNameLst>
                                      </p:cBhvr>
                                      <p:to>
                                        <p:strVal val="visible"/>
                                      </p:to>
                                    </p:set>
                                    <p:animEffect transition="in" filter="wipe(down)">
                                      <p:cBhvr>
                                        <p:cTn id="22" dur="500"/>
                                        <p:tgtEl>
                                          <p:spTgt spid="24578">
                                            <p:txEl>
                                              <p:charRg st="207" end="2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578">
                                            <p:txEl>
                                              <p:charRg st="226" end="244"/>
                                            </p:txEl>
                                          </p:spTgt>
                                        </p:tgtEl>
                                        <p:attrNameLst>
                                          <p:attrName>style.visibility</p:attrName>
                                        </p:attrNameLst>
                                      </p:cBhvr>
                                      <p:to>
                                        <p:strVal val="visible"/>
                                      </p:to>
                                    </p:set>
                                    <p:animEffect transition="in" filter="wipe(down)">
                                      <p:cBhvr>
                                        <p:cTn id="27" dur="500"/>
                                        <p:tgtEl>
                                          <p:spTgt spid="24578">
                                            <p:txEl>
                                              <p:charRg st="226" end="2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78">
                                            <p:txEl>
                                              <p:charRg st="245" end="252"/>
                                            </p:txEl>
                                          </p:spTgt>
                                        </p:tgtEl>
                                        <p:attrNameLst>
                                          <p:attrName>style.visibility</p:attrName>
                                        </p:attrNameLst>
                                      </p:cBhvr>
                                      <p:to>
                                        <p:strVal val="visible"/>
                                      </p:to>
                                    </p:set>
                                    <p:animEffect transition="in" filter="wipe(down)">
                                      <p:cBhvr>
                                        <p:cTn id="32" dur="500"/>
                                        <p:tgtEl>
                                          <p:spTgt spid="24578">
                                            <p:txEl>
                                              <p:charRg st="245"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3238" y="530225"/>
            <a:ext cx="8183563" cy="6067425"/>
          </a:xfrm>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In this chapter, we deal with questions which are followed with a sequence consisting numbers and ranking. </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We have to find answers on the basis of given condition. </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The importance of such types of questions cannot be over-emphasized as their presence in a test of reasoning is almost certain. </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Though no explanations are required as how to attempt these questions in exams.</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6. In a class of 42 students, Mahesh’s rank is 16th from the bottom. What is his rank from the top?</a:t>
            </a:r>
            <a:endParaRPr sz="2400" dirty="0">
              <a:solidFill>
                <a:schemeClr val="bg1"/>
              </a:solidFill>
            </a:endParaRPr>
          </a:p>
          <a:p>
            <a:pPr marL="0" indent="0">
              <a:buNone/>
            </a:pPr>
            <a:r>
              <a:rPr sz="2400" dirty="0">
                <a:solidFill>
                  <a:schemeClr val="bg1"/>
                </a:solidFill>
              </a:rPr>
              <a:t>(a) 25th </a:t>
            </a:r>
            <a:endParaRPr sz="2400" dirty="0">
              <a:solidFill>
                <a:schemeClr val="bg1"/>
              </a:solidFill>
            </a:endParaRPr>
          </a:p>
          <a:p>
            <a:pPr marL="0" indent="0">
              <a:buNone/>
            </a:pPr>
            <a:r>
              <a:rPr sz="2400" dirty="0">
                <a:solidFill>
                  <a:schemeClr val="bg1"/>
                </a:solidFill>
              </a:rPr>
              <a:t>(b) 26th </a:t>
            </a:r>
            <a:endParaRPr sz="2400" dirty="0">
              <a:solidFill>
                <a:schemeClr val="bg1"/>
              </a:solidFill>
            </a:endParaRPr>
          </a:p>
          <a:p>
            <a:pPr marL="0" indent="0">
              <a:buNone/>
            </a:pPr>
            <a:r>
              <a:rPr sz="2400" dirty="0">
                <a:solidFill>
                  <a:schemeClr val="bg1"/>
                </a:solidFill>
              </a:rPr>
              <a:t>(c) 24th </a:t>
            </a:r>
            <a:endParaRPr sz="2400" dirty="0">
              <a:solidFill>
                <a:schemeClr val="bg1"/>
              </a:solidFill>
            </a:endParaRPr>
          </a:p>
          <a:p>
            <a:pPr marL="0" indent="0">
              <a:buNone/>
            </a:pPr>
            <a:r>
              <a:rPr sz="2400" dirty="0">
                <a:solidFill>
                  <a:schemeClr val="bg1"/>
                </a:solidFill>
              </a:rPr>
              <a:t>(d) 27th</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d</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2">
                                            <p:txEl>
                                              <p:charRg st="1" end="101"/>
                                            </p:txEl>
                                          </p:spTgt>
                                        </p:tgtEl>
                                        <p:attrNameLst>
                                          <p:attrName>style.visibility</p:attrName>
                                        </p:attrNameLst>
                                      </p:cBhvr>
                                      <p:to>
                                        <p:strVal val="visible"/>
                                      </p:to>
                                    </p:set>
                                    <p:animEffect transition="in" filter="wipe(down)">
                                      <p:cBhvr>
                                        <p:cTn id="7" dur="500"/>
                                        <p:tgtEl>
                                          <p:spTgt spid="25602">
                                            <p:txEl>
                                              <p:charRg st="1" end="10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602">
                                            <p:txEl>
                                              <p:charRg st="101" end="111"/>
                                            </p:txEl>
                                          </p:spTgt>
                                        </p:tgtEl>
                                        <p:attrNameLst>
                                          <p:attrName>style.visibility</p:attrName>
                                        </p:attrNameLst>
                                      </p:cBhvr>
                                      <p:to>
                                        <p:strVal val="visible"/>
                                      </p:to>
                                    </p:set>
                                    <p:animEffect transition="in" filter="wipe(down)">
                                      <p:cBhvr>
                                        <p:cTn id="12" dur="500"/>
                                        <p:tgtEl>
                                          <p:spTgt spid="25602">
                                            <p:txEl>
                                              <p:charRg st="101" end="1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602">
                                            <p:txEl>
                                              <p:charRg st="111" end="121"/>
                                            </p:txEl>
                                          </p:spTgt>
                                        </p:tgtEl>
                                        <p:attrNameLst>
                                          <p:attrName>style.visibility</p:attrName>
                                        </p:attrNameLst>
                                      </p:cBhvr>
                                      <p:to>
                                        <p:strVal val="visible"/>
                                      </p:to>
                                    </p:set>
                                    <p:animEffect transition="in" filter="wipe(down)">
                                      <p:cBhvr>
                                        <p:cTn id="17" dur="500"/>
                                        <p:tgtEl>
                                          <p:spTgt spid="25602">
                                            <p:txEl>
                                              <p:charRg st="111"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602">
                                            <p:txEl>
                                              <p:charRg st="121" end="131"/>
                                            </p:txEl>
                                          </p:spTgt>
                                        </p:tgtEl>
                                        <p:attrNameLst>
                                          <p:attrName>style.visibility</p:attrName>
                                        </p:attrNameLst>
                                      </p:cBhvr>
                                      <p:to>
                                        <p:strVal val="visible"/>
                                      </p:to>
                                    </p:set>
                                    <p:animEffect transition="in" filter="wipe(down)">
                                      <p:cBhvr>
                                        <p:cTn id="22" dur="500"/>
                                        <p:tgtEl>
                                          <p:spTgt spid="25602">
                                            <p:txEl>
                                              <p:charRg st="121"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602">
                                            <p:txEl>
                                              <p:charRg st="131" end="140"/>
                                            </p:txEl>
                                          </p:spTgt>
                                        </p:tgtEl>
                                        <p:attrNameLst>
                                          <p:attrName>style.visibility</p:attrName>
                                        </p:attrNameLst>
                                      </p:cBhvr>
                                      <p:to>
                                        <p:strVal val="visible"/>
                                      </p:to>
                                    </p:set>
                                    <p:animEffect transition="in" filter="wipe(down)">
                                      <p:cBhvr>
                                        <p:cTn id="27" dur="500"/>
                                        <p:tgtEl>
                                          <p:spTgt spid="25602">
                                            <p:txEl>
                                              <p:charRg st="131" end="14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602">
                                            <p:txEl>
                                              <p:charRg st="141" end="148"/>
                                            </p:txEl>
                                          </p:spTgt>
                                        </p:tgtEl>
                                        <p:attrNameLst>
                                          <p:attrName>style.visibility</p:attrName>
                                        </p:attrNameLst>
                                      </p:cBhvr>
                                      <p:to>
                                        <p:strVal val="visible"/>
                                      </p:to>
                                    </p:set>
                                    <p:animEffect transition="in" filter="wipe(down)">
                                      <p:cBhvr>
                                        <p:cTn id="32" dur="500"/>
                                        <p:tgtEl>
                                          <p:spTgt spid="25602">
                                            <p:txEl>
                                              <p:charRg st="141"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7. In a row of boys, A is 13th from the left and D is 17th from the right. If in this row A is 11th from the right then what is the positions of D from the left?</a:t>
            </a:r>
            <a:endParaRPr sz="2400" dirty="0">
              <a:solidFill>
                <a:schemeClr val="bg1"/>
              </a:solidFill>
            </a:endParaRPr>
          </a:p>
          <a:p>
            <a:pPr marL="0" indent="0">
              <a:buNone/>
            </a:pPr>
            <a:r>
              <a:rPr sz="2400" dirty="0">
                <a:solidFill>
                  <a:schemeClr val="bg1"/>
                </a:solidFill>
              </a:rPr>
              <a:t>a) 6th</a:t>
            </a:r>
            <a:endParaRPr sz="2400" dirty="0">
              <a:solidFill>
                <a:schemeClr val="bg1"/>
              </a:solidFill>
            </a:endParaRPr>
          </a:p>
          <a:p>
            <a:pPr marL="0" indent="0">
              <a:buNone/>
            </a:pPr>
            <a:r>
              <a:rPr sz="2400" dirty="0">
                <a:solidFill>
                  <a:schemeClr val="bg1"/>
                </a:solidFill>
              </a:rPr>
              <a:t>b) 7th</a:t>
            </a:r>
            <a:endParaRPr sz="2400" dirty="0">
              <a:solidFill>
                <a:schemeClr val="bg1"/>
              </a:solidFill>
            </a:endParaRPr>
          </a:p>
          <a:p>
            <a:pPr marL="0" indent="0">
              <a:buNone/>
            </a:pPr>
            <a:r>
              <a:rPr sz="2400" dirty="0">
                <a:solidFill>
                  <a:schemeClr val="bg1"/>
                </a:solidFill>
              </a:rPr>
              <a:t>c) 10th</a:t>
            </a:r>
            <a:endParaRPr sz="2400" dirty="0">
              <a:solidFill>
                <a:schemeClr val="bg1"/>
              </a:solidFill>
            </a:endParaRPr>
          </a:p>
          <a:p>
            <a:pPr marL="0" indent="0">
              <a:buNone/>
            </a:pPr>
            <a:r>
              <a:rPr sz="2400" dirty="0">
                <a:solidFill>
                  <a:schemeClr val="bg1"/>
                </a:solidFill>
              </a:rPr>
              <a:t>d) 14th</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xEl>
                                              <p:charRg st="1" end="163"/>
                                            </p:txEl>
                                          </p:spTgt>
                                        </p:tgtEl>
                                        <p:attrNameLst>
                                          <p:attrName>style.visibility</p:attrName>
                                        </p:attrNameLst>
                                      </p:cBhvr>
                                      <p:to>
                                        <p:strVal val="visible"/>
                                      </p:to>
                                    </p:set>
                                    <p:animEffect transition="in" filter="wipe(down)">
                                      <p:cBhvr>
                                        <p:cTn id="7" dur="500"/>
                                        <p:tgtEl>
                                          <p:spTgt spid="26626">
                                            <p:txEl>
                                              <p:charRg st="1" end="1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6">
                                            <p:txEl>
                                              <p:charRg st="163" end="170"/>
                                            </p:txEl>
                                          </p:spTgt>
                                        </p:tgtEl>
                                        <p:attrNameLst>
                                          <p:attrName>style.visibility</p:attrName>
                                        </p:attrNameLst>
                                      </p:cBhvr>
                                      <p:to>
                                        <p:strVal val="visible"/>
                                      </p:to>
                                    </p:set>
                                    <p:animEffect transition="in" filter="wipe(down)">
                                      <p:cBhvr>
                                        <p:cTn id="12" dur="500"/>
                                        <p:tgtEl>
                                          <p:spTgt spid="26626">
                                            <p:txEl>
                                              <p:charRg st="163" end="1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26">
                                            <p:txEl>
                                              <p:charRg st="170" end="177"/>
                                            </p:txEl>
                                          </p:spTgt>
                                        </p:tgtEl>
                                        <p:attrNameLst>
                                          <p:attrName>style.visibility</p:attrName>
                                        </p:attrNameLst>
                                      </p:cBhvr>
                                      <p:to>
                                        <p:strVal val="visible"/>
                                      </p:to>
                                    </p:set>
                                    <p:animEffect transition="in" filter="wipe(down)">
                                      <p:cBhvr>
                                        <p:cTn id="17" dur="500"/>
                                        <p:tgtEl>
                                          <p:spTgt spid="26626">
                                            <p:txEl>
                                              <p:charRg st="170" end="1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26">
                                            <p:txEl>
                                              <p:charRg st="177" end="185"/>
                                            </p:txEl>
                                          </p:spTgt>
                                        </p:tgtEl>
                                        <p:attrNameLst>
                                          <p:attrName>style.visibility</p:attrName>
                                        </p:attrNameLst>
                                      </p:cBhvr>
                                      <p:to>
                                        <p:strVal val="visible"/>
                                      </p:to>
                                    </p:set>
                                    <p:animEffect transition="in" filter="wipe(down)">
                                      <p:cBhvr>
                                        <p:cTn id="22" dur="500"/>
                                        <p:tgtEl>
                                          <p:spTgt spid="26626">
                                            <p:txEl>
                                              <p:charRg st="177" end="1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626">
                                            <p:txEl>
                                              <p:charRg st="185" end="193"/>
                                            </p:txEl>
                                          </p:spTgt>
                                        </p:tgtEl>
                                        <p:attrNameLst>
                                          <p:attrName>style.visibility</p:attrName>
                                        </p:attrNameLst>
                                      </p:cBhvr>
                                      <p:to>
                                        <p:strVal val="visible"/>
                                      </p:to>
                                    </p:set>
                                    <p:animEffect transition="in" filter="wipe(down)">
                                      <p:cBhvr>
                                        <p:cTn id="27" dur="500"/>
                                        <p:tgtEl>
                                          <p:spTgt spid="26626">
                                            <p:txEl>
                                              <p:charRg st="185" end="19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626">
                                            <p:txEl>
                                              <p:charRg st="194" end="201"/>
                                            </p:txEl>
                                          </p:spTgt>
                                        </p:tgtEl>
                                        <p:attrNameLst>
                                          <p:attrName>style.visibility</p:attrName>
                                        </p:attrNameLst>
                                      </p:cBhvr>
                                      <p:to>
                                        <p:strVal val="visible"/>
                                      </p:to>
                                    </p:set>
                                    <p:animEffect transition="in" filter="wipe(down)">
                                      <p:cBhvr>
                                        <p:cTn id="32" dur="500"/>
                                        <p:tgtEl>
                                          <p:spTgt spid="26626">
                                            <p:txEl>
                                              <p:charRg st="194" end="2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8. In a row of thirty boys, R is fourth from the right end and W is tenth from the left end . How many boys are there between R and W?</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15</a:t>
            </a:r>
            <a:endParaRPr sz="2400" dirty="0">
              <a:solidFill>
                <a:schemeClr val="bg1"/>
              </a:solidFill>
            </a:endParaRPr>
          </a:p>
          <a:p>
            <a:pPr marL="0" indent="0">
              <a:buNone/>
            </a:pPr>
            <a:r>
              <a:rPr sz="2400" dirty="0">
                <a:solidFill>
                  <a:schemeClr val="bg1"/>
                </a:solidFill>
              </a:rPr>
              <a:t>(b) 16</a:t>
            </a:r>
            <a:endParaRPr sz="2400" dirty="0">
              <a:solidFill>
                <a:schemeClr val="bg1"/>
              </a:solidFill>
            </a:endParaRPr>
          </a:p>
          <a:p>
            <a:pPr marL="0" indent="0">
              <a:buNone/>
            </a:pPr>
            <a:r>
              <a:rPr sz="2400" dirty="0">
                <a:solidFill>
                  <a:schemeClr val="bg1"/>
                </a:solidFill>
              </a:rPr>
              <a:t>(c) 17 </a:t>
            </a:r>
            <a:endParaRPr sz="2400" dirty="0">
              <a:solidFill>
                <a:schemeClr val="bg1"/>
              </a:solidFill>
            </a:endParaRPr>
          </a:p>
          <a:p>
            <a:pPr marL="0" indent="0">
              <a:buNone/>
            </a:pPr>
            <a:r>
              <a:rPr sz="2400" dirty="0">
                <a:solidFill>
                  <a:schemeClr val="bg1"/>
                </a:solidFill>
              </a:rPr>
              <a:t>(d) Cannot be determined</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
                                            <p:txEl>
                                              <p:charRg st="1" end="136"/>
                                            </p:txEl>
                                          </p:spTgt>
                                        </p:tgtEl>
                                        <p:attrNameLst>
                                          <p:attrName>style.visibility</p:attrName>
                                        </p:attrNameLst>
                                      </p:cBhvr>
                                      <p:to>
                                        <p:strVal val="visible"/>
                                      </p:to>
                                    </p:set>
                                    <p:animEffect transition="in" filter="wipe(down)">
                                      <p:cBhvr>
                                        <p:cTn id="7" dur="500"/>
                                        <p:tgtEl>
                                          <p:spTgt spid="27650">
                                            <p:txEl>
                                              <p:charRg st="1" end="1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650">
                                            <p:txEl>
                                              <p:charRg st="137" end="144"/>
                                            </p:txEl>
                                          </p:spTgt>
                                        </p:tgtEl>
                                        <p:attrNameLst>
                                          <p:attrName>style.visibility</p:attrName>
                                        </p:attrNameLst>
                                      </p:cBhvr>
                                      <p:to>
                                        <p:strVal val="visible"/>
                                      </p:to>
                                    </p:set>
                                    <p:animEffect transition="in" filter="wipe(down)">
                                      <p:cBhvr>
                                        <p:cTn id="12" dur="500"/>
                                        <p:tgtEl>
                                          <p:spTgt spid="27650">
                                            <p:txEl>
                                              <p:charRg st="137" end="1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650">
                                            <p:txEl>
                                              <p:charRg st="144" end="151"/>
                                            </p:txEl>
                                          </p:spTgt>
                                        </p:tgtEl>
                                        <p:attrNameLst>
                                          <p:attrName>style.visibility</p:attrName>
                                        </p:attrNameLst>
                                      </p:cBhvr>
                                      <p:to>
                                        <p:strVal val="visible"/>
                                      </p:to>
                                    </p:set>
                                    <p:animEffect transition="in" filter="wipe(down)">
                                      <p:cBhvr>
                                        <p:cTn id="17" dur="500"/>
                                        <p:tgtEl>
                                          <p:spTgt spid="27650">
                                            <p:txEl>
                                              <p:charRg st="144"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50">
                                            <p:txEl>
                                              <p:charRg st="151" end="159"/>
                                            </p:txEl>
                                          </p:spTgt>
                                        </p:tgtEl>
                                        <p:attrNameLst>
                                          <p:attrName>style.visibility</p:attrName>
                                        </p:attrNameLst>
                                      </p:cBhvr>
                                      <p:to>
                                        <p:strVal val="visible"/>
                                      </p:to>
                                    </p:set>
                                    <p:animEffect transition="in" filter="wipe(down)">
                                      <p:cBhvr>
                                        <p:cTn id="22" dur="500"/>
                                        <p:tgtEl>
                                          <p:spTgt spid="27650">
                                            <p:txEl>
                                              <p:charRg st="151"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650">
                                            <p:txEl>
                                              <p:charRg st="159" end="184"/>
                                            </p:txEl>
                                          </p:spTgt>
                                        </p:tgtEl>
                                        <p:attrNameLst>
                                          <p:attrName>style.visibility</p:attrName>
                                        </p:attrNameLst>
                                      </p:cBhvr>
                                      <p:to>
                                        <p:strVal val="visible"/>
                                      </p:to>
                                    </p:set>
                                    <p:animEffect transition="in" filter="wipe(down)">
                                      <p:cBhvr>
                                        <p:cTn id="27" dur="500"/>
                                        <p:tgtEl>
                                          <p:spTgt spid="27650">
                                            <p:txEl>
                                              <p:charRg st="159" end="18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650">
                                            <p:txEl>
                                              <p:charRg st="185" end="192"/>
                                            </p:txEl>
                                          </p:spTgt>
                                        </p:tgtEl>
                                        <p:attrNameLst>
                                          <p:attrName>style.visibility</p:attrName>
                                        </p:attrNameLst>
                                      </p:cBhvr>
                                      <p:to>
                                        <p:strVal val="visible"/>
                                      </p:to>
                                    </p:set>
                                    <p:animEffect transition="in" filter="wipe(down)">
                                      <p:cBhvr>
                                        <p:cTn id="32" dur="500"/>
                                        <p:tgtEl>
                                          <p:spTgt spid="27650">
                                            <p:txEl>
                                              <p:charRg st="185"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Content Placeholder 2"/>
          <p:cNvSpPr>
            <a:spLocks noGrp="1"/>
          </p:cNvSpPr>
          <p:nvPr>
            <p:ph idx="1"/>
          </p:nvPr>
        </p:nvSpPr>
        <p:spPr>
          <a:xfrm>
            <a:off x="503238" y="530225"/>
            <a:ext cx="8183562" cy="6138863"/>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9. There are five books of different thickness. A is thicker than C and B is thicker than D. E is not as thick as B, but is thicker than C. D is not as thick as C. Which is the thinnest book?</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E</a:t>
            </a:r>
            <a:endParaRPr sz="2400" dirty="0">
              <a:solidFill>
                <a:schemeClr val="bg1"/>
              </a:solidFill>
            </a:endParaRPr>
          </a:p>
          <a:p>
            <a:pPr marL="0" indent="0">
              <a:buNone/>
            </a:pPr>
            <a:r>
              <a:rPr sz="2400" dirty="0">
                <a:solidFill>
                  <a:schemeClr val="bg1"/>
                </a:solidFill>
              </a:rPr>
              <a:t>(b) D</a:t>
            </a:r>
            <a:endParaRPr sz="2400" dirty="0">
              <a:solidFill>
                <a:schemeClr val="bg1"/>
              </a:solidFill>
            </a:endParaRPr>
          </a:p>
          <a:p>
            <a:pPr marL="0" indent="0">
              <a:buNone/>
            </a:pPr>
            <a:r>
              <a:rPr sz="2400" dirty="0">
                <a:solidFill>
                  <a:schemeClr val="bg1"/>
                </a:solidFill>
              </a:rPr>
              <a:t>(c) B </a:t>
            </a:r>
            <a:endParaRPr sz="2400" dirty="0">
              <a:solidFill>
                <a:schemeClr val="bg1"/>
              </a:solidFill>
            </a:endParaRPr>
          </a:p>
          <a:p>
            <a:pPr marL="0" indent="0">
              <a:buNone/>
            </a:pPr>
            <a:r>
              <a:rPr sz="2400" dirty="0">
                <a:solidFill>
                  <a:schemeClr val="bg1"/>
                </a:solidFill>
              </a:rPr>
              <a:t>(d) C</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a:p>
            <a:pPr marL="0" indent="0">
              <a:buNone/>
            </a:pP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4">
                                            <p:txEl>
                                              <p:charRg st="1" end="193"/>
                                            </p:txEl>
                                          </p:spTgt>
                                        </p:tgtEl>
                                        <p:attrNameLst>
                                          <p:attrName>style.visibility</p:attrName>
                                        </p:attrNameLst>
                                      </p:cBhvr>
                                      <p:to>
                                        <p:strVal val="visible"/>
                                      </p:to>
                                    </p:set>
                                    <p:animEffect transition="in" filter="wipe(down)">
                                      <p:cBhvr>
                                        <p:cTn id="7" dur="500"/>
                                        <p:tgtEl>
                                          <p:spTgt spid="28674">
                                            <p:txEl>
                                              <p:charRg st="1" end="1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74">
                                            <p:txEl>
                                              <p:charRg st="194" end="200"/>
                                            </p:txEl>
                                          </p:spTgt>
                                        </p:tgtEl>
                                        <p:attrNameLst>
                                          <p:attrName>style.visibility</p:attrName>
                                        </p:attrNameLst>
                                      </p:cBhvr>
                                      <p:to>
                                        <p:strVal val="visible"/>
                                      </p:to>
                                    </p:set>
                                    <p:animEffect transition="in" filter="wipe(down)">
                                      <p:cBhvr>
                                        <p:cTn id="12" dur="500"/>
                                        <p:tgtEl>
                                          <p:spTgt spid="28674">
                                            <p:txEl>
                                              <p:charRg st="194" end="2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4">
                                            <p:txEl>
                                              <p:charRg st="200" end="206"/>
                                            </p:txEl>
                                          </p:spTgt>
                                        </p:tgtEl>
                                        <p:attrNameLst>
                                          <p:attrName>style.visibility</p:attrName>
                                        </p:attrNameLst>
                                      </p:cBhvr>
                                      <p:to>
                                        <p:strVal val="visible"/>
                                      </p:to>
                                    </p:set>
                                    <p:animEffect transition="in" filter="wipe(down)">
                                      <p:cBhvr>
                                        <p:cTn id="17" dur="500"/>
                                        <p:tgtEl>
                                          <p:spTgt spid="28674">
                                            <p:txEl>
                                              <p:charRg st="200" end="2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674">
                                            <p:txEl>
                                              <p:charRg st="206" end="213"/>
                                            </p:txEl>
                                          </p:spTgt>
                                        </p:tgtEl>
                                        <p:attrNameLst>
                                          <p:attrName>style.visibility</p:attrName>
                                        </p:attrNameLst>
                                      </p:cBhvr>
                                      <p:to>
                                        <p:strVal val="visible"/>
                                      </p:to>
                                    </p:set>
                                    <p:animEffect transition="in" filter="wipe(down)">
                                      <p:cBhvr>
                                        <p:cTn id="22" dur="500"/>
                                        <p:tgtEl>
                                          <p:spTgt spid="28674">
                                            <p:txEl>
                                              <p:charRg st="206" end="2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674">
                                            <p:txEl>
                                              <p:charRg st="213" end="219"/>
                                            </p:txEl>
                                          </p:spTgt>
                                        </p:tgtEl>
                                        <p:attrNameLst>
                                          <p:attrName>style.visibility</p:attrName>
                                        </p:attrNameLst>
                                      </p:cBhvr>
                                      <p:to>
                                        <p:strVal val="visible"/>
                                      </p:to>
                                    </p:set>
                                    <p:animEffect transition="in" filter="wipe(down)">
                                      <p:cBhvr>
                                        <p:cTn id="27" dur="500"/>
                                        <p:tgtEl>
                                          <p:spTgt spid="28674">
                                            <p:txEl>
                                              <p:charRg st="213" end="2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674">
                                            <p:txEl>
                                              <p:charRg st="220" end="227"/>
                                            </p:txEl>
                                          </p:spTgt>
                                        </p:tgtEl>
                                        <p:attrNameLst>
                                          <p:attrName>style.visibility</p:attrName>
                                        </p:attrNameLst>
                                      </p:cBhvr>
                                      <p:to>
                                        <p:strVal val="visible"/>
                                      </p:to>
                                    </p:set>
                                    <p:animEffect transition="in" filter="wipe(down)">
                                      <p:cBhvr>
                                        <p:cTn id="32" dur="500"/>
                                        <p:tgtEl>
                                          <p:spTgt spid="28674">
                                            <p:txEl>
                                              <p:charRg st="220" end="2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Content Placeholder 2"/>
          <p:cNvSpPr>
            <a:spLocks noGrp="1"/>
          </p:cNvSpPr>
          <p:nvPr>
            <p:ph idx="1"/>
          </p:nvPr>
        </p:nvSpPr>
        <p:spPr>
          <a:xfrm>
            <a:off x="503238" y="530225"/>
            <a:ext cx="8183562" cy="5778500"/>
          </a:xfrm>
          <a:ln/>
        </p:spPr>
        <p:txBody>
          <a:bodyPr vert="horz" wrap="square" lIns="182880" tIns="91440" rIns="91440" bIns="45720" anchor="t" anchorCtr="0"/>
          <a:p>
            <a:pPr marL="0" indent="0">
              <a:buNone/>
            </a:pPr>
            <a:endParaRPr sz="2400" dirty="0">
              <a:solidFill>
                <a:schemeClr val="bg1"/>
              </a:solidFill>
            </a:endParaRPr>
          </a:p>
          <a:p>
            <a:pPr marL="0" indent="0">
              <a:buNone/>
            </a:pPr>
            <a:r>
              <a:rPr sz="2400" dirty="0">
                <a:solidFill>
                  <a:schemeClr val="bg1"/>
                </a:solidFill>
              </a:rPr>
              <a:t>10. In a class of 180, where girls are twice the number of boys, Rupesh [a boy]  ranked 34th from the top. If there are 18 girls ahead of Rupesh, how many boys are after him in rank?</a:t>
            </a:r>
            <a:endParaRPr sz="2400" dirty="0">
              <a:solidFill>
                <a:schemeClr val="bg1"/>
              </a:solidFill>
            </a:endParaRPr>
          </a:p>
          <a:p>
            <a:pPr marL="0" indent="0">
              <a:buNone/>
            </a:pPr>
            <a:r>
              <a:rPr sz="2400" dirty="0">
                <a:solidFill>
                  <a:schemeClr val="bg1"/>
                </a:solidFill>
              </a:rPr>
              <a:t> </a:t>
            </a:r>
            <a:endParaRPr sz="2400" dirty="0">
              <a:solidFill>
                <a:schemeClr val="bg1"/>
              </a:solidFill>
            </a:endParaRPr>
          </a:p>
          <a:p>
            <a:pPr marL="0" indent="0">
              <a:buNone/>
            </a:pPr>
            <a:r>
              <a:rPr sz="2400" dirty="0">
                <a:solidFill>
                  <a:schemeClr val="bg1"/>
                </a:solidFill>
              </a:rPr>
              <a:t>(a) 45</a:t>
            </a:r>
            <a:endParaRPr sz="2400" dirty="0">
              <a:solidFill>
                <a:schemeClr val="bg1"/>
              </a:solidFill>
            </a:endParaRPr>
          </a:p>
          <a:p>
            <a:pPr marL="0" indent="0">
              <a:buNone/>
            </a:pPr>
            <a:r>
              <a:rPr sz="2400" dirty="0">
                <a:solidFill>
                  <a:schemeClr val="bg1"/>
                </a:solidFill>
              </a:rPr>
              <a:t>(b) 44</a:t>
            </a:r>
            <a:endParaRPr sz="2400" dirty="0">
              <a:solidFill>
                <a:schemeClr val="bg1"/>
              </a:solidFill>
            </a:endParaRPr>
          </a:p>
          <a:p>
            <a:pPr marL="0" indent="0">
              <a:buNone/>
            </a:pPr>
            <a:r>
              <a:rPr sz="2400" dirty="0">
                <a:solidFill>
                  <a:schemeClr val="bg1"/>
                </a:solidFill>
              </a:rPr>
              <a:t>(c) 60</a:t>
            </a:r>
            <a:endParaRPr sz="2400" dirty="0">
              <a:solidFill>
                <a:schemeClr val="bg1"/>
              </a:solidFill>
            </a:endParaRPr>
          </a:p>
          <a:p>
            <a:pPr marL="0" indent="0">
              <a:buNone/>
            </a:pPr>
            <a:r>
              <a:rPr sz="2400" dirty="0">
                <a:solidFill>
                  <a:schemeClr val="bg1"/>
                </a:solidFill>
              </a:rPr>
              <a:t>(d) Cannot be determined</a:t>
            </a:r>
            <a:endParaRPr sz="2400" dirty="0">
              <a:solidFill>
                <a:schemeClr val="bg1"/>
              </a:solidFill>
            </a:endParaRPr>
          </a:p>
          <a:p>
            <a:pPr marL="0" indent="0">
              <a:buNone/>
            </a:pPr>
            <a:r>
              <a:rPr sz="2400" dirty="0">
                <a:solidFill>
                  <a:schemeClr val="bg1"/>
                </a:solidFill>
              </a:rPr>
              <a:t>Ans: b</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8">
                                            <p:txEl>
                                              <p:charRg st="1" end="184"/>
                                            </p:txEl>
                                          </p:spTgt>
                                        </p:tgtEl>
                                        <p:attrNameLst>
                                          <p:attrName>style.visibility</p:attrName>
                                        </p:attrNameLst>
                                      </p:cBhvr>
                                      <p:to>
                                        <p:strVal val="visible"/>
                                      </p:to>
                                    </p:set>
                                    <p:animEffect transition="in" filter="wipe(down)">
                                      <p:cBhvr>
                                        <p:cTn id="7" dur="500"/>
                                        <p:tgtEl>
                                          <p:spTgt spid="29698">
                                            <p:txEl>
                                              <p:charRg st="1" end="1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xEl>
                                              <p:charRg st="184" end="186"/>
                                            </p:txEl>
                                          </p:spTgt>
                                        </p:tgtEl>
                                        <p:attrNameLst>
                                          <p:attrName>style.visibility</p:attrName>
                                        </p:attrNameLst>
                                      </p:cBhvr>
                                      <p:to>
                                        <p:strVal val="visible"/>
                                      </p:to>
                                    </p:set>
                                    <p:animEffect transition="in" filter="wipe(down)">
                                      <p:cBhvr>
                                        <p:cTn id="12" dur="500"/>
                                        <p:tgtEl>
                                          <p:spTgt spid="29698">
                                            <p:txEl>
                                              <p:charRg st="184" end="1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698">
                                            <p:txEl>
                                              <p:charRg st="186" end="193"/>
                                            </p:txEl>
                                          </p:spTgt>
                                        </p:tgtEl>
                                        <p:attrNameLst>
                                          <p:attrName>style.visibility</p:attrName>
                                        </p:attrNameLst>
                                      </p:cBhvr>
                                      <p:to>
                                        <p:strVal val="visible"/>
                                      </p:to>
                                    </p:set>
                                    <p:animEffect transition="in" filter="wipe(down)">
                                      <p:cBhvr>
                                        <p:cTn id="17" dur="500"/>
                                        <p:tgtEl>
                                          <p:spTgt spid="29698">
                                            <p:txEl>
                                              <p:charRg st="186" end="1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698">
                                            <p:txEl>
                                              <p:charRg st="193" end="200"/>
                                            </p:txEl>
                                          </p:spTgt>
                                        </p:tgtEl>
                                        <p:attrNameLst>
                                          <p:attrName>style.visibility</p:attrName>
                                        </p:attrNameLst>
                                      </p:cBhvr>
                                      <p:to>
                                        <p:strVal val="visible"/>
                                      </p:to>
                                    </p:set>
                                    <p:animEffect transition="in" filter="wipe(down)">
                                      <p:cBhvr>
                                        <p:cTn id="22" dur="500"/>
                                        <p:tgtEl>
                                          <p:spTgt spid="29698">
                                            <p:txEl>
                                              <p:charRg st="193" end="2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698">
                                            <p:txEl>
                                              <p:charRg st="200" end="207"/>
                                            </p:txEl>
                                          </p:spTgt>
                                        </p:tgtEl>
                                        <p:attrNameLst>
                                          <p:attrName>style.visibility</p:attrName>
                                        </p:attrNameLst>
                                      </p:cBhvr>
                                      <p:to>
                                        <p:strVal val="visible"/>
                                      </p:to>
                                    </p:set>
                                    <p:animEffect transition="in" filter="wipe(down)">
                                      <p:cBhvr>
                                        <p:cTn id="27" dur="500"/>
                                        <p:tgtEl>
                                          <p:spTgt spid="29698">
                                            <p:txEl>
                                              <p:charRg st="200" end="20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698">
                                            <p:txEl>
                                              <p:charRg st="207" end="232"/>
                                            </p:txEl>
                                          </p:spTgt>
                                        </p:tgtEl>
                                        <p:attrNameLst>
                                          <p:attrName>style.visibility</p:attrName>
                                        </p:attrNameLst>
                                      </p:cBhvr>
                                      <p:to>
                                        <p:strVal val="visible"/>
                                      </p:to>
                                    </p:set>
                                    <p:animEffect transition="in" filter="wipe(down)">
                                      <p:cBhvr>
                                        <p:cTn id="32" dur="500"/>
                                        <p:tgtEl>
                                          <p:spTgt spid="29698">
                                            <p:txEl>
                                              <p:charRg st="207"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698">
                                            <p:txEl>
                                              <p:charRg st="232" end="239"/>
                                            </p:txEl>
                                          </p:spTgt>
                                        </p:tgtEl>
                                        <p:attrNameLst>
                                          <p:attrName>style.visibility</p:attrName>
                                        </p:attrNameLst>
                                      </p:cBhvr>
                                      <p:to>
                                        <p:strVal val="visible"/>
                                      </p:to>
                                    </p:set>
                                    <p:animEffect transition="in" filter="wipe(down)">
                                      <p:cBhvr>
                                        <p:cTn id="37" dur="500"/>
                                        <p:tgtEl>
                                          <p:spTgt spid="29698">
                                            <p:txEl>
                                              <p:charRg st="232"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3"/>
          <p:cNvPicPr>
            <a:picLocks noChangeAspect="1"/>
          </p:cNvPicPr>
          <p:nvPr/>
        </p:nvPicPr>
        <p:blipFill>
          <a:blip r:embed="rId1"/>
          <a:stretch>
            <a:fillRect/>
          </a:stretch>
        </p:blipFill>
        <p:spPr>
          <a:xfrm>
            <a:off x="323850" y="908050"/>
            <a:ext cx="8820150" cy="4970463"/>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3238" y="530225"/>
            <a:ext cx="8183563" cy="4187825"/>
          </a:xfrm>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In this chapter, generally we will deal Two types of questions. They are based on:</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ü"/>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Number test</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panose="05000000000000000000" pitchFamily="2" charset="2"/>
              <a:buChar char="ü"/>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Ranking test</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Content Placeholder 2"/>
          <p:cNvSpPr>
            <a:spLocks noGrp="1"/>
          </p:cNvSpPr>
          <p:nvPr>
            <p:ph idx="1"/>
          </p:nvPr>
        </p:nvSpPr>
        <p:spPr>
          <a:xfrm>
            <a:off x="503238" y="530225"/>
            <a:ext cx="8183562" cy="5994400"/>
          </a:xfrm>
          <a:ln/>
        </p:spPr>
        <p:txBody>
          <a:bodyPr vert="horz" wrap="square" lIns="182880" tIns="91440" rIns="91440" bIns="45720" anchor="t" anchorCtr="0"/>
          <a:p>
            <a:pPr marL="0" indent="0">
              <a:buNone/>
            </a:pPr>
            <a:r>
              <a:rPr sz="2400" dirty="0">
                <a:solidFill>
                  <a:schemeClr val="bg1"/>
                </a:solidFill>
              </a:rPr>
              <a:t>Number Test:</a:t>
            </a:r>
            <a:endParaRPr sz="2400" dirty="0">
              <a:solidFill>
                <a:schemeClr val="bg1"/>
              </a:solidFill>
            </a:endParaRPr>
          </a:p>
          <a:p>
            <a:pPr marL="0" indent="0">
              <a:buNone/>
            </a:pPr>
            <a:r>
              <a:rPr sz="2400" dirty="0">
                <a:solidFill>
                  <a:schemeClr val="bg1"/>
                </a:solidFill>
              </a:rPr>
              <a:t>	In this type of questions, generally a set , group or series of numerals is given and the candidate is asked to trace out numerals following certain given conditions or lying at specific mentioned positions after shuffling according to a certain given pattern.</a:t>
            </a:r>
            <a:endParaRPr sz="2400" dirty="0">
              <a:solidFill>
                <a:schemeClr val="bg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Content Placeholder 2"/>
          <p:cNvSpPr>
            <a:spLocks noGrp="1"/>
          </p:cNvSpPr>
          <p:nvPr>
            <p:ph idx="1"/>
          </p:nvPr>
        </p:nvSpPr>
        <p:spPr>
          <a:xfrm>
            <a:off x="468313" y="549275"/>
            <a:ext cx="8183562" cy="6067425"/>
          </a:xfrm>
          <a:ln/>
        </p:spPr>
        <p:txBody>
          <a:bodyPr vert="horz" wrap="square" lIns="182880" tIns="91440" rIns="91440" bIns="45720" anchor="t" anchorCtr="0"/>
          <a:p>
            <a:pPr marL="0" indent="0">
              <a:buNone/>
            </a:pPr>
            <a:r>
              <a:rPr sz="2400" dirty="0">
                <a:solidFill>
                  <a:schemeClr val="bg1"/>
                </a:solidFill>
              </a:rPr>
              <a:t>1. How many 4's are there preceded by 7 but not followed by 3?</a:t>
            </a:r>
            <a:endParaRPr sz="2400" dirty="0">
              <a:solidFill>
                <a:schemeClr val="bg1"/>
              </a:solidFill>
            </a:endParaRPr>
          </a:p>
          <a:p>
            <a:pPr marL="0" indent="0">
              <a:buNone/>
            </a:pPr>
            <a:r>
              <a:rPr sz="2400" dirty="0">
                <a:solidFill>
                  <a:schemeClr val="bg1"/>
                </a:solidFill>
              </a:rPr>
              <a:t>5  9  3  2  1  7  4  2  6  9  7  4  6  1  3  2  8  7  4  1  3  8  3  2  5  6  7  4  3  9  5  8  2  0  1  8  7  4  6  3</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3</a:t>
            </a:r>
            <a:endParaRPr sz="2400" dirty="0">
              <a:solidFill>
                <a:schemeClr val="bg1"/>
              </a:solidFill>
            </a:endParaRPr>
          </a:p>
          <a:p>
            <a:pPr marL="0" indent="0">
              <a:buNone/>
            </a:pPr>
            <a:r>
              <a:rPr sz="2400" dirty="0">
                <a:solidFill>
                  <a:schemeClr val="bg1"/>
                </a:solidFill>
              </a:rPr>
              <a:t>b)	4</a:t>
            </a:r>
            <a:endParaRPr sz="2400" dirty="0">
              <a:solidFill>
                <a:schemeClr val="bg1"/>
              </a:solidFill>
            </a:endParaRPr>
          </a:p>
          <a:p>
            <a:pPr marL="0" indent="0">
              <a:buNone/>
            </a:pPr>
            <a:r>
              <a:rPr sz="2400" dirty="0">
                <a:solidFill>
                  <a:schemeClr val="bg1"/>
                </a:solidFill>
              </a:rPr>
              <a:t>c)	5</a:t>
            </a:r>
            <a:endParaRPr sz="2400" dirty="0">
              <a:solidFill>
                <a:schemeClr val="bg1"/>
              </a:solidFill>
            </a:endParaRPr>
          </a:p>
          <a:p>
            <a:pPr marL="0" indent="0">
              <a:buNone/>
            </a:pPr>
            <a:r>
              <a:rPr sz="2400" dirty="0">
                <a:solidFill>
                  <a:schemeClr val="bg1"/>
                </a:solidFill>
              </a:rPr>
              <a:t>d)	6</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b</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2">
                                            <p:txEl>
                                              <p:charRg st="0" end="63"/>
                                            </p:txEl>
                                          </p:spTgt>
                                        </p:tgtEl>
                                        <p:attrNameLst>
                                          <p:attrName>style.visibility</p:attrName>
                                        </p:attrNameLst>
                                      </p:cBhvr>
                                      <p:to>
                                        <p:strVal val="visible"/>
                                      </p:to>
                                    </p:set>
                                    <p:animEffect transition="in" filter="wipe(down)">
                                      <p:cBhvr>
                                        <p:cTn id="7" dur="500"/>
                                        <p:tgtEl>
                                          <p:spTgt spid="10242">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2">
                                            <p:txEl>
                                              <p:charRg st="63" end="182"/>
                                            </p:txEl>
                                          </p:spTgt>
                                        </p:tgtEl>
                                        <p:attrNameLst>
                                          <p:attrName>style.visibility</p:attrName>
                                        </p:attrNameLst>
                                      </p:cBhvr>
                                      <p:to>
                                        <p:strVal val="visible"/>
                                      </p:to>
                                    </p:set>
                                    <p:animEffect transition="in" filter="wipe(down)">
                                      <p:cBhvr>
                                        <p:cTn id="12" dur="500"/>
                                        <p:tgtEl>
                                          <p:spTgt spid="10242">
                                            <p:txEl>
                                              <p:charRg st="63" end="1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2">
                                            <p:txEl>
                                              <p:charRg st="183" end="188"/>
                                            </p:txEl>
                                          </p:spTgt>
                                        </p:tgtEl>
                                        <p:attrNameLst>
                                          <p:attrName>style.visibility</p:attrName>
                                        </p:attrNameLst>
                                      </p:cBhvr>
                                      <p:to>
                                        <p:strVal val="visible"/>
                                      </p:to>
                                    </p:set>
                                    <p:animEffect transition="in" filter="wipe(down)">
                                      <p:cBhvr>
                                        <p:cTn id="17" dur="500"/>
                                        <p:tgtEl>
                                          <p:spTgt spid="10242">
                                            <p:txEl>
                                              <p:charRg st="183" end="1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42">
                                            <p:txEl>
                                              <p:charRg st="188" end="193"/>
                                            </p:txEl>
                                          </p:spTgt>
                                        </p:tgtEl>
                                        <p:attrNameLst>
                                          <p:attrName>style.visibility</p:attrName>
                                        </p:attrNameLst>
                                      </p:cBhvr>
                                      <p:to>
                                        <p:strVal val="visible"/>
                                      </p:to>
                                    </p:set>
                                    <p:animEffect transition="in" filter="wipe(down)">
                                      <p:cBhvr>
                                        <p:cTn id="22" dur="500"/>
                                        <p:tgtEl>
                                          <p:spTgt spid="10242">
                                            <p:txEl>
                                              <p:charRg st="188"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42">
                                            <p:txEl>
                                              <p:charRg st="193" end="198"/>
                                            </p:txEl>
                                          </p:spTgt>
                                        </p:tgtEl>
                                        <p:attrNameLst>
                                          <p:attrName>style.visibility</p:attrName>
                                        </p:attrNameLst>
                                      </p:cBhvr>
                                      <p:to>
                                        <p:strVal val="visible"/>
                                      </p:to>
                                    </p:set>
                                    <p:animEffect transition="in" filter="wipe(down)">
                                      <p:cBhvr>
                                        <p:cTn id="27" dur="500"/>
                                        <p:tgtEl>
                                          <p:spTgt spid="10242">
                                            <p:txEl>
                                              <p:charRg st="193" end="1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242">
                                            <p:txEl>
                                              <p:charRg st="198" end="203"/>
                                            </p:txEl>
                                          </p:spTgt>
                                        </p:tgtEl>
                                        <p:attrNameLst>
                                          <p:attrName>style.visibility</p:attrName>
                                        </p:attrNameLst>
                                      </p:cBhvr>
                                      <p:to>
                                        <p:strVal val="visible"/>
                                      </p:to>
                                    </p:set>
                                    <p:animEffect transition="in" filter="wipe(down)">
                                      <p:cBhvr>
                                        <p:cTn id="32" dur="500"/>
                                        <p:tgtEl>
                                          <p:spTgt spid="10242">
                                            <p:txEl>
                                              <p:charRg st="198" end="2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242">
                                            <p:txEl>
                                              <p:charRg st="204" end="211"/>
                                            </p:txEl>
                                          </p:spTgt>
                                        </p:tgtEl>
                                        <p:attrNameLst>
                                          <p:attrName>style.visibility</p:attrName>
                                        </p:attrNameLst>
                                      </p:cBhvr>
                                      <p:to>
                                        <p:strVal val="visible"/>
                                      </p:to>
                                    </p:set>
                                    <p:animEffect transition="in" filter="wipe(down)">
                                      <p:cBhvr>
                                        <p:cTn id="37" dur="500"/>
                                        <p:tgtEl>
                                          <p:spTgt spid="10242">
                                            <p:txEl>
                                              <p:charRg st="204"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Content Placeholder 2"/>
          <p:cNvSpPr>
            <a:spLocks noGrp="1"/>
          </p:cNvSpPr>
          <p:nvPr>
            <p:ph idx="1"/>
          </p:nvPr>
        </p:nvSpPr>
        <p:spPr>
          <a:xfrm>
            <a:off x="503238" y="530225"/>
            <a:ext cx="8183562" cy="5994400"/>
          </a:xfrm>
          <a:ln/>
        </p:spPr>
        <p:txBody>
          <a:bodyPr vert="horz" wrap="square" lIns="182880" tIns="91440" rIns="91440" bIns="45720" anchor="t" anchorCtr="0"/>
          <a:p>
            <a:pPr marL="0" indent="0">
              <a:buNone/>
            </a:pPr>
            <a:r>
              <a:rPr sz="2400" dirty="0">
                <a:solidFill>
                  <a:schemeClr val="bg1"/>
                </a:solidFill>
              </a:rPr>
              <a:t>2. How many 5s are there in the following number sequence which are immediately preceded by 7 and immediately followed by 6?</a:t>
            </a:r>
            <a:endParaRPr sz="2400" dirty="0">
              <a:solidFill>
                <a:schemeClr val="bg1"/>
              </a:solidFill>
            </a:endParaRPr>
          </a:p>
          <a:p>
            <a:pPr marL="0" indent="0">
              <a:buNone/>
            </a:pPr>
            <a:r>
              <a:rPr sz="2400" dirty="0">
                <a:solidFill>
                  <a:schemeClr val="bg1"/>
                </a:solidFill>
              </a:rPr>
              <a:t>Terms : 7 5 5 9 4 5 7 6 4 5 9 8 7 5 6 7 6 4 3 2 5 6 7 8</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1 </a:t>
            </a:r>
            <a:endParaRPr sz="2400" dirty="0">
              <a:solidFill>
                <a:schemeClr val="bg1"/>
              </a:solidFill>
            </a:endParaRPr>
          </a:p>
          <a:p>
            <a:pPr marL="0" indent="0">
              <a:buNone/>
            </a:pPr>
            <a:r>
              <a:rPr sz="2400" dirty="0">
                <a:solidFill>
                  <a:schemeClr val="bg1"/>
                </a:solidFill>
              </a:rPr>
              <a:t>(b) 2 </a:t>
            </a:r>
            <a:endParaRPr sz="2400" dirty="0">
              <a:solidFill>
                <a:schemeClr val="bg1"/>
              </a:solidFill>
            </a:endParaRPr>
          </a:p>
          <a:p>
            <a:pPr marL="0" indent="0">
              <a:buNone/>
            </a:pPr>
            <a:r>
              <a:rPr sz="2400" dirty="0">
                <a:solidFill>
                  <a:schemeClr val="bg1"/>
                </a:solidFill>
              </a:rPr>
              <a:t>(c) 3 </a:t>
            </a:r>
            <a:endParaRPr sz="2400" dirty="0">
              <a:solidFill>
                <a:schemeClr val="bg1"/>
              </a:solidFill>
            </a:endParaRPr>
          </a:p>
          <a:p>
            <a:pPr marL="0" indent="0">
              <a:buNone/>
            </a:pPr>
            <a:r>
              <a:rPr sz="2400" dirty="0">
                <a:solidFill>
                  <a:schemeClr val="bg1"/>
                </a:solidFill>
              </a:rPr>
              <a:t>(d) 4</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A</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6">
                                            <p:txEl>
                                              <p:charRg st="0" end="125"/>
                                            </p:txEl>
                                          </p:spTgt>
                                        </p:tgtEl>
                                        <p:attrNameLst>
                                          <p:attrName>style.visibility</p:attrName>
                                        </p:attrNameLst>
                                      </p:cBhvr>
                                      <p:to>
                                        <p:strVal val="visible"/>
                                      </p:to>
                                    </p:set>
                                    <p:animEffect transition="in" filter="wipe(down)">
                                      <p:cBhvr>
                                        <p:cTn id="7" dur="500"/>
                                        <p:tgtEl>
                                          <p:spTgt spid="11266">
                                            <p:txEl>
                                              <p:charRg st="0" end="1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6">
                                            <p:txEl>
                                              <p:charRg st="125" end="181"/>
                                            </p:txEl>
                                          </p:spTgt>
                                        </p:tgtEl>
                                        <p:attrNameLst>
                                          <p:attrName>style.visibility</p:attrName>
                                        </p:attrNameLst>
                                      </p:cBhvr>
                                      <p:to>
                                        <p:strVal val="visible"/>
                                      </p:to>
                                    </p:set>
                                    <p:animEffect transition="in" filter="wipe(down)">
                                      <p:cBhvr>
                                        <p:cTn id="12" dur="500"/>
                                        <p:tgtEl>
                                          <p:spTgt spid="11266">
                                            <p:txEl>
                                              <p:charRg st="125" end="1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6">
                                            <p:txEl>
                                              <p:charRg st="182" end="189"/>
                                            </p:txEl>
                                          </p:spTgt>
                                        </p:tgtEl>
                                        <p:attrNameLst>
                                          <p:attrName>style.visibility</p:attrName>
                                        </p:attrNameLst>
                                      </p:cBhvr>
                                      <p:to>
                                        <p:strVal val="visible"/>
                                      </p:to>
                                    </p:set>
                                    <p:animEffect transition="in" filter="wipe(down)">
                                      <p:cBhvr>
                                        <p:cTn id="17" dur="500"/>
                                        <p:tgtEl>
                                          <p:spTgt spid="11266">
                                            <p:txEl>
                                              <p:charRg st="182" end="1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6">
                                            <p:txEl>
                                              <p:charRg st="189" end="196"/>
                                            </p:txEl>
                                          </p:spTgt>
                                        </p:tgtEl>
                                        <p:attrNameLst>
                                          <p:attrName>style.visibility</p:attrName>
                                        </p:attrNameLst>
                                      </p:cBhvr>
                                      <p:to>
                                        <p:strVal val="visible"/>
                                      </p:to>
                                    </p:set>
                                    <p:animEffect transition="in" filter="wipe(down)">
                                      <p:cBhvr>
                                        <p:cTn id="22" dur="500"/>
                                        <p:tgtEl>
                                          <p:spTgt spid="11266">
                                            <p:txEl>
                                              <p:charRg st="189" end="1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66">
                                            <p:txEl>
                                              <p:charRg st="196" end="203"/>
                                            </p:txEl>
                                          </p:spTgt>
                                        </p:tgtEl>
                                        <p:attrNameLst>
                                          <p:attrName>style.visibility</p:attrName>
                                        </p:attrNameLst>
                                      </p:cBhvr>
                                      <p:to>
                                        <p:strVal val="visible"/>
                                      </p:to>
                                    </p:set>
                                    <p:animEffect transition="in" filter="wipe(down)">
                                      <p:cBhvr>
                                        <p:cTn id="27" dur="500"/>
                                        <p:tgtEl>
                                          <p:spTgt spid="11266">
                                            <p:txEl>
                                              <p:charRg st="196" end="2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66">
                                            <p:txEl>
                                              <p:charRg st="203" end="209"/>
                                            </p:txEl>
                                          </p:spTgt>
                                        </p:tgtEl>
                                        <p:attrNameLst>
                                          <p:attrName>style.visibility</p:attrName>
                                        </p:attrNameLst>
                                      </p:cBhvr>
                                      <p:to>
                                        <p:strVal val="visible"/>
                                      </p:to>
                                    </p:set>
                                    <p:animEffect transition="in" filter="wipe(down)">
                                      <p:cBhvr>
                                        <p:cTn id="32" dur="500"/>
                                        <p:tgtEl>
                                          <p:spTgt spid="11266">
                                            <p:txEl>
                                              <p:charRg st="203" end="20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266">
                                            <p:txEl>
                                              <p:charRg st="210" end="217"/>
                                            </p:txEl>
                                          </p:spTgt>
                                        </p:tgtEl>
                                        <p:attrNameLst>
                                          <p:attrName>style.visibility</p:attrName>
                                        </p:attrNameLst>
                                      </p:cBhvr>
                                      <p:to>
                                        <p:strVal val="visible"/>
                                      </p:to>
                                    </p:set>
                                    <p:animEffect transition="in" filter="wipe(down)">
                                      <p:cBhvr>
                                        <p:cTn id="37" dur="500"/>
                                        <p:tgtEl>
                                          <p:spTgt spid="11266">
                                            <p:txEl>
                                              <p:charRg st="210"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r>
              <a:rPr sz="2400" dirty="0">
                <a:solidFill>
                  <a:schemeClr val="bg1"/>
                </a:solidFill>
              </a:rPr>
              <a:t>3. How many even numbers are there in the following series of numbers, each of which is immediately preceded by an odd number, but not immediately followed by an even number?</a:t>
            </a:r>
            <a:endParaRPr sz="2400" dirty="0">
              <a:solidFill>
                <a:schemeClr val="bg1"/>
              </a:solidFill>
            </a:endParaRPr>
          </a:p>
          <a:p>
            <a:pPr marL="0" indent="0">
              <a:buNone/>
            </a:pPr>
            <a:r>
              <a:rPr sz="2400" dirty="0">
                <a:solidFill>
                  <a:schemeClr val="bg1"/>
                </a:solidFill>
              </a:rPr>
              <a:t>Terms : 5 3 4 8 9 7 1 6 5 3 2 9 8 7 3 5</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 Nil </a:t>
            </a:r>
            <a:endParaRPr sz="2400" dirty="0">
              <a:solidFill>
                <a:schemeClr val="bg1"/>
              </a:solidFill>
            </a:endParaRPr>
          </a:p>
          <a:p>
            <a:pPr marL="0" indent="0">
              <a:buNone/>
            </a:pPr>
            <a:r>
              <a:rPr sz="2400" dirty="0">
                <a:solidFill>
                  <a:schemeClr val="bg1"/>
                </a:solidFill>
              </a:rPr>
              <a:t>(b) 1 </a:t>
            </a:r>
            <a:endParaRPr sz="2400" dirty="0">
              <a:solidFill>
                <a:schemeClr val="bg1"/>
              </a:solidFill>
            </a:endParaRPr>
          </a:p>
          <a:p>
            <a:pPr marL="0" indent="0">
              <a:buNone/>
            </a:pPr>
            <a:r>
              <a:rPr sz="2400" dirty="0">
                <a:solidFill>
                  <a:schemeClr val="bg1"/>
                </a:solidFill>
              </a:rPr>
              <a:t>(c) 2 </a:t>
            </a:r>
            <a:endParaRPr sz="2400" dirty="0">
              <a:solidFill>
                <a:schemeClr val="bg1"/>
              </a:solidFill>
            </a:endParaRPr>
          </a:p>
          <a:p>
            <a:pPr marL="0" indent="0">
              <a:buNone/>
            </a:pPr>
            <a:r>
              <a:rPr sz="2400" dirty="0">
                <a:solidFill>
                  <a:schemeClr val="bg1"/>
                </a:solidFill>
              </a:rPr>
              <a:t>(d) 3</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d</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0">
                                            <p:txEl>
                                              <p:charRg st="0" end="175"/>
                                            </p:txEl>
                                          </p:spTgt>
                                        </p:tgtEl>
                                        <p:attrNameLst>
                                          <p:attrName>style.visibility</p:attrName>
                                        </p:attrNameLst>
                                      </p:cBhvr>
                                      <p:to>
                                        <p:strVal val="visible"/>
                                      </p:to>
                                    </p:set>
                                    <p:animEffect transition="in" filter="wipe(down)">
                                      <p:cBhvr>
                                        <p:cTn id="7" dur="500"/>
                                        <p:tgtEl>
                                          <p:spTgt spid="12290">
                                            <p:txEl>
                                              <p:charRg st="0" end="1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0">
                                            <p:txEl>
                                              <p:charRg st="175" end="215"/>
                                            </p:txEl>
                                          </p:spTgt>
                                        </p:tgtEl>
                                        <p:attrNameLst>
                                          <p:attrName>style.visibility</p:attrName>
                                        </p:attrNameLst>
                                      </p:cBhvr>
                                      <p:to>
                                        <p:strVal val="visible"/>
                                      </p:to>
                                    </p:set>
                                    <p:animEffect transition="in" filter="wipe(down)">
                                      <p:cBhvr>
                                        <p:cTn id="12" dur="500"/>
                                        <p:tgtEl>
                                          <p:spTgt spid="12290">
                                            <p:txEl>
                                              <p:charRg st="175" end="2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0">
                                            <p:txEl>
                                              <p:charRg st="216" end="225"/>
                                            </p:txEl>
                                          </p:spTgt>
                                        </p:tgtEl>
                                        <p:attrNameLst>
                                          <p:attrName>style.visibility</p:attrName>
                                        </p:attrNameLst>
                                      </p:cBhvr>
                                      <p:to>
                                        <p:strVal val="visible"/>
                                      </p:to>
                                    </p:set>
                                    <p:animEffect transition="in" filter="wipe(down)">
                                      <p:cBhvr>
                                        <p:cTn id="17" dur="500"/>
                                        <p:tgtEl>
                                          <p:spTgt spid="12290">
                                            <p:txEl>
                                              <p:charRg st="216" end="2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0">
                                            <p:txEl>
                                              <p:charRg st="225" end="232"/>
                                            </p:txEl>
                                          </p:spTgt>
                                        </p:tgtEl>
                                        <p:attrNameLst>
                                          <p:attrName>style.visibility</p:attrName>
                                        </p:attrNameLst>
                                      </p:cBhvr>
                                      <p:to>
                                        <p:strVal val="visible"/>
                                      </p:to>
                                    </p:set>
                                    <p:animEffect transition="in" filter="wipe(down)">
                                      <p:cBhvr>
                                        <p:cTn id="22" dur="500"/>
                                        <p:tgtEl>
                                          <p:spTgt spid="12290">
                                            <p:txEl>
                                              <p:charRg st="225" end="2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290">
                                            <p:txEl>
                                              <p:charRg st="232" end="239"/>
                                            </p:txEl>
                                          </p:spTgt>
                                        </p:tgtEl>
                                        <p:attrNameLst>
                                          <p:attrName>style.visibility</p:attrName>
                                        </p:attrNameLst>
                                      </p:cBhvr>
                                      <p:to>
                                        <p:strVal val="visible"/>
                                      </p:to>
                                    </p:set>
                                    <p:animEffect transition="in" filter="wipe(down)">
                                      <p:cBhvr>
                                        <p:cTn id="27" dur="500"/>
                                        <p:tgtEl>
                                          <p:spTgt spid="12290">
                                            <p:txEl>
                                              <p:charRg st="232" end="23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290">
                                            <p:txEl>
                                              <p:charRg st="239" end="245"/>
                                            </p:txEl>
                                          </p:spTgt>
                                        </p:tgtEl>
                                        <p:attrNameLst>
                                          <p:attrName>style.visibility</p:attrName>
                                        </p:attrNameLst>
                                      </p:cBhvr>
                                      <p:to>
                                        <p:strVal val="visible"/>
                                      </p:to>
                                    </p:set>
                                    <p:animEffect transition="in" filter="wipe(down)">
                                      <p:cBhvr>
                                        <p:cTn id="32" dur="500"/>
                                        <p:tgtEl>
                                          <p:spTgt spid="12290">
                                            <p:txEl>
                                              <p:charRg st="239" end="24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290">
                                            <p:txEl>
                                              <p:charRg st="246" end="253"/>
                                            </p:txEl>
                                          </p:spTgt>
                                        </p:tgtEl>
                                        <p:attrNameLst>
                                          <p:attrName>style.visibility</p:attrName>
                                        </p:attrNameLst>
                                      </p:cBhvr>
                                      <p:to>
                                        <p:strVal val="visible"/>
                                      </p:to>
                                    </p:set>
                                    <p:animEffect transition="in" filter="wipe(down)">
                                      <p:cBhvr>
                                        <p:cTn id="37" dur="500"/>
                                        <p:tgtEl>
                                          <p:spTgt spid="12290">
                                            <p:txEl>
                                              <p:charRg st="246"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Content Placeholder 2"/>
          <p:cNvSpPr>
            <a:spLocks noGrp="1"/>
          </p:cNvSpPr>
          <p:nvPr>
            <p:ph idx="1"/>
          </p:nvPr>
        </p:nvSpPr>
        <p:spPr>
          <a:xfrm>
            <a:off x="395288" y="404813"/>
            <a:ext cx="8183562" cy="5994400"/>
          </a:xfrm>
          <a:ln/>
        </p:spPr>
        <p:txBody>
          <a:bodyPr vert="horz" wrap="square" lIns="182880" tIns="91440" rIns="91440" bIns="45720" anchor="t" anchorCtr="0"/>
          <a:p>
            <a:pPr marL="0" indent="0">
              <a:buNone/>
            </a:pPr>
            <a:r>
              <a:rPr sz="2400" dirty="0">
                <a:solidFill>
                  <a:schemeClr val="bg1"/>
                </a:solidFill>
              </a:rPr>
              <a:t>Direction for Q4 and Q5:</a:t>
            </a:r>
            <a:endParaRPr sz="2400" dirty="0">
              <a:solidFill>
                <a:schemeClr val="bg1"/>
              </a:solidFill>
            </a:endParaRPr>
          </a:p>
          <a:p>
            <a:pPr marL="0" indent="0">
              <a:buNone/>
            </a:pPr>
            <a:r>
              <a:rPr sz="2400" dirty="0">
                <a:solidFill>
                  <a:schemeClr val="bg1"/>
                </a:solidFill>
              </a:rPr>
              <a:t>Following questions are based on the five three-digit numbers given below</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5 1 9  3 6 4    2 8 7    1 5 8    8 3 5</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4. If the positions of the first and the third digit within each number are interchanged, which of the following will be the third digit of the second lowest number?</a:t>
            </a:r>
            <a:endParaRPr sz="2400" dirty="0">
              <a:solidFill>
                <a:schemeClr val="bg1"/>
              </a:solidFill>
            </a:endParaRPr>
          </a:p>
          <a:p>
            <a:pPr marL="0" indent="0">
              <a:buNone/>
            </a:pPr>
            <a:r>
              <a:rPr sz="2400" dirty="0">
                <a:solidFill>
                  <a:schemeClr val="bg1"/>
                </a:solidFill>
              </a:rPr>
              <a:t>(a) 9 </a:t>
            </a:r>
            <a:endParaRPr sz="2400" dirty="0">
              <a:solidFill>
                <a:schemeClr val="bg1"/>
              </a:solidFill>
            </a:endParaRPr>
          </a:p>
          <a:p>
            <a:pPr marL="0" indent="0">
              <a:buNone/>
            </a:pPr>
            <a:r>
              <a:rPr sz="2400" dirty="0">
                <a:solidFill>
                  <a:schemeClr val="bg1"/>
                </a:solidFill>
              </a:rPr>
              <a:t>(b) 4 </a:t>
            </a:r>
            <a:endParaRPr sz="2400" dirty="0">
              <a:solidFill>
                <a:schemeClr val="bg1"/>
              </a:solidFill>
            </a:endParaRPr>
          </a:p>
          <a:p>
            <a:pPr marL="0" indent="0">
              <a:buNone/>
            </a:pPr>
            <a:r>
              <a:rPr sz="2400" dirty="0">
                <a:solidFill>
                  <a:schemeClr val="bg1"/>
                </a:solidFill>
              </a:rPr>
              <a:t>(c) 7 </a:t>
            </a:r>
            <a:endParaRPr sz="2400" dirty="0">
              <a:solidFill>
                <a:schemeClr val="bg1"/>
              </a:solidFill>
            </a:endParaRPr>
          </a:p>
          <a:p>
            <a:pPr marL="0" indent="0">
              <a:buNone/>
            </a:pPr>
            <a:r>
              <a:rPr sz="2400" dirty="0">
                <a:solidFill>
                  <a:schemeClr val="bg1"/>
                </a:solidFill>
              </a:rPr>
              <a:t>(d) 8</a:t>
            </a:r>
            <a:endParaRPr sz="2400" dirty="0">
              <a:solidFill>
                <a:schemeClr val="bg1"/>
              </a:solidFill>
            </a:endParaRPr>
          </a:p>
          <a:p>
            <a:pPr marL="0" indent="0">
              <a:buNone/>
            </a:pPr>
            <a:r>
              <a:rPr sz="2400" dirty="0">
                <a:solidFill>
                  <a:schemeClr val="bg1"/>
                </a:solidFill>
              </a:rPr>
              <a:t>Ans: d</a:t>
            </a: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4">
                                            <p:txEl>
                                              <p:charRg st="0" end="25"/>
                                            </p:txEl>
                                          </p:spTgt>
                                        </p:tgtEl>
                                        <p:attrNameLst>
                                          <p:attrName>style.visibility</p:attrName>
                                        </p:attrNameLst>
                                      </p:cBhvr>
                                      <p:to>
                                        <p:strVal val="visible"/>
                                      </p:to>
                                    </p:set>
                                    <p:animEffect transition="in" filter="wipe(down)">
                                      <p:cBhvr>
                                        <p:cTn id="7" dur="500"/>
                                        <p:tgtEl>
                                          <p:spTgt spid="13314">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4">
                                            <p:txEl>
                                              <p:charRg st="25" end="99"/>
                                            </p:txEl>
                                          </p:spTgt>
                                        </p:tgtEl>
                                        <p:attrNameLst>
                                          <p:attrName>style.visibility</p:attrName>
                                        </p:attrNameLst>
                                      </p:cBhvr>
                                      <p:to>
                                        <p:strVal val="visible"/>
                                      </p:to>
                                    </p:set>
                                    <p:animEffect transition="in" filter="wipe(down)">
                                      <p:cBhvr>
                                        <p:cTn id="12" dur="500"/>
                                        <p:tgtEl>
                                          <p:spTgt spid="13314">
                                            <p:txEl>
                                              <p:charRg st="25" end="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4">
                                            <p:txEl>
                                              <p:charRg st="100" end="140"/>
                                            </p:txEl>
                                          </p:spTgt>
                                        </p:tgtEl>
                                        <p:attrNameLst>
                                          <p:attrName>style.visibility</p:attrName>
                                        </p:attrNameLst>
                                      </p:cBhvr>
                                      <p:to>
                                        <p:strVal val="visible"/>
                                      </p:to>
                                    </p:set>
                                    <p:animEffect transition="in" filter="wipe(down)">
                                      <p:cBhvr>
                                        <p:cTn id="17" dur="500"/>
                                        <p:tgtEl>
                                          <p:spTgt spid="13314">
                                            <p:txEl>
                                              <p:charRg st="100"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314">
                                            <p:txEl>
                                              <p:charRg st="141" end="307"/>
                                            </p:txEl>
                                          </p:spTgt>
                                        </p:tgtEl>
                                        <p:attrNameLst>
                                          <p:attrName>style.visibility</p:attrName>
                                        </p:attrNameLst>
                                      </p:cBhvr>
                                      <p:to>
                                        <p:strVal val="visible"/>
                                      </p:to>
                                    </p:set>
                                    <p:animEffect transition="in" filter="wipe(down)">
                                      <p:cBhvr>
                                        <p:cTn id="22" dur="500"/>
                                        <p:tgtEl>
                                          <p:spTgt spid="13314">
                                            <p:txEl>
                                              <p:charRg st="141" end="3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314">
                                            <p:txEl>
                                              <p:charRg st="307" end="314"/>
                                            </p:txEl>
                                          </p:spTgt>
                                        </p:tgtEl>
                                        <p:attrNameLst>
                                          <p:attrName>style.visibility</p:attrName>
                                        </p:attrNameLst>
                                      </p:cBhvr>
                                      <p:to>
                                        <p:strVal val="visible"/>
                                      </p:to>
                                    </p:set>
                                    <p:animEffect transition="in" filter="wipe(down)">
                                      <p:cBhvr>
                                        <p:cTn id="27" dur="500"/>
                                        <p:tgtEl>
                                          <p:spTgt spid="13314">
                                            <p:txEl>
                                              <p:charRg st="307" end="3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314">
                                            <p:txEl>
                                              <p:charRg st="314" end="321"/>
                                            </p:txEl>
                                          </p:spTgt>
                                        </p:tgtEl>
                                        <p:attrNameLst>
                                          <p:attrName>style.visibility</p:attrName>
                                        </p:attrNameLst>
                                      </p:cBhvr>
                                      <p:to>
                                        <p:strVal val="visible"/>
                                      </p:to>
                                    </p:set>
                                    <p:animEffect transition="in" filter="wipe(down)">
                                      <p:cBhvr>
                                        <p:cTn id="32" dur="500"/>
                                        <p:tgtEl>
                                          <p:spTgt spid="13314">
                                            <p:txEl>
                                              <p:charRg st="314" end="32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314">
                                            <p:txEl>
                                              <p:charRg st="321" end="328"/>
                                            </p:txEl>
                                          </p:spTgt>
                                        </p:tgtEl>
                                        <p:attrNameLst>
                                          <p:attrName>style.visibility</p:attrName>
                                        </p:attrNameLst>
                                      </p:cBhvr>
                                      <p:to>
                                        <p:strVal val="visible"/>
                                      </p:to>
                                    </p:set>
                                    <p:animEffect transition="in" filter="wipe(down)">
                                      <p:cBhvr>
                                        <p:cTn id="37" dur="500"/>
                                        <p:tgtEl>
                                          <p:spTgt spid="13314">
                                            <p:txEl>
                                              <p:charRg st="321" end="32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314">
                                            <p:txEl>
                                              <p:charRg st="328" end="334"/>
                                            </p:txEl>
                                          </p:spTgt>
                                        </p:tgtEl>
                                        <p:attrNameLst>
                                          <p:attrName>style.visibility</p:attrName>
                                        </p:attrNameLst>
                                      </p:cBhvr>
                                      <p:to>
                                        <p:strVal val="visible"/>
                                      </p:to>
                                    </p:set>
                                    <p:animEffect transition="in" filter="wipe(down)">
                                      <p:cBhvr>
                                        <p:cTn id="42" dur="500"/>
                                        <p:tgtEl>
                                          <p:spTgt spid="13314">
                                            <p:txEl>
                                              <p:charRg st="328" end="33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314">
                                            <p:txEl>
                                              <p:charRg st="334" end="341"/>
                                            </p:txEl>
                                          </p:spTgt>
                                        </p:tgtEl>
                                        <p:attrNameLst>
                                          <p:attrName>style.visibility</p:attrName>
                                        </p:attrNameLst>
                                      </p:cBhvr>
                                      <p:to>
                                        <p:strVal val="visible"/>
                                      </p:to>
                                    </p:set>
                                    <p:animEffect transition="in" filter="wipe(down)">
                                      <p:cBhvr>
                                        <p:cTn id="47" dur="500"/>
                                        <p:tgtEl>
                                          <p:spTgt spid="13314">
                                            <p:txEl>
                                              <p:charRg st="334" end="3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Content Placeholder 2"/>
          <p:cNvSpPr>
            <a:spLocks noGrp="1"/>
          </p:cNvSpPr>
          <p:nvPr>
            <p:ph idx="1"/>
          </p:nvPr>
        </p:nvSpPr>
        <p:spPr>
          <a:xfrm>
            <a:off x="503238" y="530225"/>
            <a:ext cx="8183562" cy="6067425"/>
          </a:xfrm>
          <a:ln/>
        </p:spPr>
        <p:txBody>
          <a:bodyPr vert="horz" wrap="square" lIns="182880" tIns="91440" rIns="91440" bIns="45720" anchor="t" anchorCtr="0"/>
          <a:p>
            <a:pPr marL="0" indent="0">
              <a:buNone/>
            </a:pPr>
            <a:r>
              <a:rPr sz="2400" dirty="0">
                <a:solidFill>
                  <a:schemeClr val="bg1"/>
                </a:solidFill>
              </a:rPr>
              <a:t>5 1 9   3 6 4   2 8 7   1 5 8   8 3 5</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5. Which of the following is the difference between the second digit of the lowest and the highest of these numbers?</a:t>
            </a:r>
            <a:endParaRPr sz="2400" dirty="0">
              <a:solidFill>
                <a:schemeClr val="bg1"/>
              </a:solidFill>
            </a:endParaRPr>
          </a:p>
          <a:p>
            <a:pPr marL="0" indent="0">
              <a:buNone/>
            </a:pPr>
            <a:r>
              <a:rPr sz="2400" dirty="0">
                <a:solidFill>
                  <a:schemeClr val="bg1"/>
                </a:solidFill>
              </a:rPr>
              <a:t>(a) 3 </a:t>
            </a:r>
            <a:endParaRPr sz="2400" dirty="0">
              <a:solidFill>
                <a:schemeClr val="bg1"/>
              </a:solidFill>
            </a:endParaRPr>
          </a:p>
          <a:p>
            <a:pPr marL="0" indent="0">
              <a:buNone/>
            </a:pPr>
            <a:r>
              <a:rPr sz="2400" dirty="0">
                <a:solidFill>
                  <a:schemeClr val="bg1"/>
                </a:solidFill>
              </a:rPr>
              <a:t>(b) 1</a:t>
            </a:r>
            <a:endParaRPr sz="2400" dirty="0">
              <a:solidFill>
                <a:schemeClr val="bg1"/>
              </a:solidFill>
            </a:endParaRPr>
          </a:p>
          <a:p>
            <a:pPr marL="0" indent="0">
              <a:buNone/>
            </a:pPr>
            <a:r>
              <a:rPr sz="2400" dirty="0">
                <a:solidFill>
                  <a:schemeClr val="bg1"/>
                </a:solidFill>
              </a:rPr>
              <a:t>(c) 2 </a:t>
            </a:r>
            <a:endParaRPr sz="2400" dirty="0">
              <a:solidFill>
                <a:schemeClr val="bg1"/>
              </a:solidFill>
            </a:endParaRPr>
          </a:p>
          <a:p>
            <a:pPr marL="0" indent="0">
              <a:buNone/>
            </a:pPr>
            <a:r>
              <a:rPr sz="2400" dirty="0">
                <a:solidFill>
                  <a:schemeClr val="bg1"/>
                </a:solidFill>
              </a:rPr>
              <a:t>(d) 0</a:t>
            </a:r>
            <a:endParaRPr sz="2400" dirty="0">
              <a:solidFill>
                <a:schemeClr val="bg1"/>
              </a:solidFill>
            </a:endParaRPr>
          </a:p>
          <a:p>
            <a:pPr marL="0" indent="0">
              <a:buNone/>
            </a:pPr>
            <a:endParaRPr sz="2400" dirty="0">
              <a:solidFill>
                <a:schemeClr val="bg1"/>
              </a:solidFill>
            </a:endParaRPr>
          </a:p>
          <a:p>
            <a:pPr marL="0" indent="0">
              <a:buNone/>
            </a:pPr>
            <a:r>
              <a:rPr sz="2400" dirty="0">
                <a:solidFill>
                  <a:schemeClr val="bg1"/>
                </a:solidFill>
              </a:rPr>
              <a:t>Ans: C</a:t>
            </a:r>
            <a:endParaRPr sz="2400" dirty="0">
              <a:solidFill>
                <a:schemeClr val="bg1"/>
              </a:solidFill>
            </a:endParaRPr>
          </a:p>
          <a:p>
            <a:pPr marL="0" indent="0">
              <a:buNone/>
            </a:pPr>
            <a:endParaRPr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38">
                                            <p:txEl>
                                              <p:charRg st="0" end="38"/>
                                            </p:txEl>
                                          </p:spTgt>
                                        </p:tgtEl>
                                        <p:attrNameLst>
                                          <p:attrName>style.visibility</p:attrName>
                                        </p:attrNameLst>
                                      </p:cBhvr>
                                      <p:to>
                                        <p:strVal val="visible"/>
                                      </p:to>
                                    </p:set>
                                    <p:animEffect transition="in" filter="wipe(down)">
                                      <p:cBhvr>
                                        <p:cTn id="7" dur="500"/>
                                        <p:tgtEl>
                                          <p:spTgt spid="14338">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8">
                                            <p:txEl>
                                              <p:charRg st="39" end="156"/>
                                            </p:txEl>
                                          </p:spTgt>
                                        </p:tgtEl>
                                        <p:attrNameLst>
                                          <p:attrName>style.visibility</p:attrName>
                                        </p:attrNameLst>
                                      </p:cBhvr>
                                      <p:to>
                                        <p:strVal val="visible"/>
                                      </p:to>
                                    </p:set>
                                    <p:animEffect transition="in" filter="wipe(down)">
                                      <p:cBhvr>
                                        <p:cTn id="12" dur="500"/>
                                        <p:tgtEl>
                                          <p:spTgt spid="14338">
                                            <p:txEl>
                                              <p:charRg st="39" end="1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338">
                                            <p:txEl>
                                              <p:charRg st="156" end="163"/>
                                            </p:txEl>
                                          </p:spTgt>
                                        </p:tgtEl>
                                        <p:attrNameLst>
                                          <p:attrName>style.visibility</p:attrName>
                                        </p:attrNameLst>
                                      </p:cBhvr>
                                      <p:to>
                                        <p:strVal val="visible"/>
                                      </p:to>
                                    </p:set>
                                    <p:animEffect transition="in" filter="wipe(down)">
                                      <p:cBhvr>
                                        <p:cTn id="17" dur="500"/>
                                        <p:tgtEl>
                                          <p:spTgt spid="14338">
                                            <p:txEl>
                                              <p:charRg st="156" end="1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338">
                                            <p:txEl>
                                              <p:charRg st="163" end="169"/>
                                            </p:txEl>
                                          </p:spTgt>
                                        </p:tgtEl>
                                        <p:attrNameLst>
                                          <p:attrName>style.visibility</p:attrName>
                                        </p:attrNameLst>
                                      </p:cBhvr>
                                      <p:to>
                                        <p:strVal val="visible"/>
                                      </p:to>
                                    </p:set>
                                    <p:animEffect transition="in" filter="wipe(down)">
                                      <p:cBhvr>
                                        <p:cTn id="22" dur="500"/>
                                        <p:tgtEl>
                                          <p:spTgt spid="14338">
                                            <p:txEl>
                                              <p:charRg st="163" end="1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338">
                                            <p:txEl>
                                              <p:charRg st="169" end="176"/>
                                            </p:txEl>
                                          </p:spTgt>
                                        </p:tgtEl>
                                        <p:attrNameLst>
                                          <p:attrName>style.visibility</p:attrName>
                                        </p:attrNameLst>
                                      </p:cBhvr>
                                      <p:to>
                                        <p:strVal val="visible"/>
                                      </p:to>
                                    </p:set>
                                    <p:animEffect transition="in" filter="wipe(down)">
                                      <p:cBhvr>
                                        <p:cTn id="27" dur="500"/>
                                        <p:tgtEl>
                                          <p:spTgt spid="14338">
                                            <p:txEl>
                                              <p:charRg st="169" end="1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338">
                                            <p:txEl>
                                              <p:charRg st="176" end="182"/>
                                            </p:txEl>
                                          </p:spTgt>
                                        </p:tgtEl>
                                        <p:attrNameLst>
                                          <p:attrName>style.visibility</p:attrName>
                                        </p:attrNameLst>
                                      </p:cBhvr>
                                      <p:to>
                                        <p:strVal val="visible"/>
                                      </p:to>
                                    </p:set>
                                    <p:animEffect transition="in" filter="wipe(down)">
                                      <p:cBhvr>
                                        <p:cTn id="32" dur="500"/>
                                        <p:tgtEl>
                                          <p:spTgt spid="14338">
                                            <p:txEl>
                                              <p:charRg st="176" end="18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338">
                                            <p:txEl>
                                              <p:charRg st="183" end="190"/>
                                            </p:txEl>
                                          </p:spTgt>
                                        </p:tgtEl>
                                        <p:attrNameLst>
                                          <p:attrName>style.visibility</p:attrName>
                                        </p:attrNameLst>
                                      </p:cBhvr>
                                      <p:to>
                                        <p:strVal val="visible"/>
                                      </p:to>
                                    </p:set>
                                    <p:animEffect transition="in" filter="wipe(down)">
                                      <p:cBhvr>
                                        <p:cTn id="37" dur="500"/>
                                        <p:tgtEl>
                                          <p:spTgt spid="14338">
                                            <p:txEl>
                                              <p:charRg st="18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0</TotalTime>
  <Words>4933</Words>
  <Application>WPS Presentation</Application>
  <PresentationFormat>On-screen Show (4:3)</PresentationFormat>
  <Paragraphs>205</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Verdana</vt:lpstr>
      <vt:lpstr>Wingdings 2</vt:lpstr>
      <vt:lpstr>Calibri</vt:lpstr>
      <vt:lpstr>Verdana</vt:lpstr>
      <vt:lpstr>Wingdings 2</vt:lpstr>
      <vt:lpstr>Microsoft YaHei</vt:lpstr>
      <vt:lpstr>Arial Unicode MS</vt:lpstr>
      <vt:lpstr>Aspect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Aditya</dc:creator>
  <cp:keywords>Aditya</cp:keywords>
  <cp:lastModifiedBy>Acer</cp:lastModifiedBy>
  <cp:revision>501</cp:revision>
  <dcterms:created xsi:type="dcterms:W3CDTF">2011-04-15T07:54:25Z</dcterms:created>
  <dcterms:modified xsi:type="dcterms:W3CDTF">2023-02-08T17:05:13Z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352E42F8B4DD40758E328A3F0E5A73E5</vt:lpwstr>
  </property>
  <property fmtid="{D5CDD505-2E9C-101B-9397-08002B2CF9AE}" pid="3" name="KSOProductBuildVer">
    <vt:lpwstr>1033-11.2.0.11440</vt:lpwstr>
  </property>
</Properties>
</file>